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0" r:id="rId2"/>
    <p:sldMasterId id="2147483852" r:id="rId3"/>
  </p:sldMasterIdLst>
  <p:notesMasterIdLst>
    <p:notesMasterId r:id="rId73"/>
  </p:notesMasterIdLst>
  <p:handoutMasterIdLst>
    <p:handoutMasterId r:id="rId74"/>
  </p:handoutMasterIdLst>
  <p:sldIdLst>
    <p:sldId id="267" r:id="rId4"/>
    <p:sldId id="258" r:id="rId5"/>
    <p:sldId id="259" r:id="rId6"/>
    <p:sldId id="316" r:id="rId7"/>
    <p:sldId id="303" r:id="rId8"/>
    <p:sldId id="431" r:id="rId9"/>
    <p:sldId id="395" r:id="rId10"/>
    <p:sldId id="426" r:id="rId11"/>
    <p:sldId id="287" r:id="rId12"/>
    <p:sldId id="263" r:id="rId13"/>
    <p:sldId id="269" r:id="rId14"/>
    <p:sldId id="412" r:id="rId15"/>
    <p:sldId id="271" r:id="rId16"/>
    <p:sldId id="424" r:id="rId17"/>
    <p:sldId id="422" r:id="rId18"/>
    <p:sldId id="499" r:id="rId19"/>
    <p:sldId id="434" r:id="rId20"/>
    <p:sldId id="353" r:id="rId21"/>
    <p:sldId id="372" r:id="rId22"/>
    <p:sldId id="496" r:id="rId23"/>
    <p:sldId id="373" r:id="rId24"/>
    <p:sldId id="374" r:id="rId25"/>
    <p:sldId id="375" r:id="rId26"/>
    <p:sldId id="430" r:id="rId27"/>
    <p:sldId id="497" r:id="rId28"/>
    <p:sldId id="361" r:id="rId29"/>
    <p:sldId id="356" r:id="rId30"/>
    <p:sldId id="357" r:id="rId31"/>
    <p:sldId id="358" r:id="rId32"/>
    <p:sldId id="359" r:id="rId33"/>
    <p:sldId id="350" r:id="rId34"/>
    <p:sldId id="389" r:id="rId35"/>
    <p:sldId id="351" r:id="rId36"/>
    <p:sldId id="370" r:id="rId37"/>
    <p:sldId id="371" r:id="rId38"/>
    <p:sldId id="367" r:id="rId39"/>
    <p:sldId id="369" r:id="rId40"/>
    <p:sldId id="368" r:id="rId41"/>
    <p:sldId id="366" r:id="rId42"/>
    <p:sldId id="355" r:id="rId43"/>
    <p:sldId id="387" r:id="rId44"/>
    <p:sldId id="360" r:id="rId45"/>
    <p:sldId id="423" r:id="rId46"/>
    <p:sldId id="379" r:id="rId47"/>
    <p:sldId id="498" r:id="rId48"/>
    <p:sldId id="420" r:id="rId49"/>
    <p:sldId id="413" r:id="rId50"/>
    <p:sldId id="414" r:id="rId51"/>
    <p:sldId id="416" r:id="rId52"/>
    <p:sldId id="418" r:id="rId53"/>
    <p:sldId id="419" r:id="rId54"/>
    <p:sldId id="337" r:id="rId55"/>
    <p:sldId id="427" r:id="rId56"/>
    <p:sldId id="399" r:id="rId57"/>
    <p:sldId id="428" r:id="rId58"/>
    <p:sldId id="429" r:id="rId59"/>
    <p:sldId id="338" r:id="rId60"/>
    <p:sldId id="381" r:id="rId61"/>
    <p:sldId id="339" r:id="rId62"/>
    <p:sldId id="341" r:id="rId63"/>
    <p:sldId id="342" r:id="rId64"/>
    <p:sldId id="343" r:id="rId65"/>
    <p:sldId id="345" r:id="rId66"/>
    <p:sldId id="346" r:id="rId67"/>
    <p:sldId id="347" r:id="rId68"/>
    <p:sldId id="382" r:id="rId69"/>
    <p:sldId id="348" r:id="rId70"/>
    <p:sldId id="349" r:id="rId71"/>
    <p:sldId id="270" r:id="rId7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94639" autoAdjust="0"/>
  </p:normalViewPr>
  <p:slideViewPr>
    <p:cSldViewPr snapToGrid="0">
      <p:cViewPr varScale="1">
        <p:scale>
          <a:sx n="66" d="100"/>
          <a:sy n="66" d="100"/>
        </p:scale>
        <p:origin x="772" y="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1.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F5ACF7C-7294-4E84-A925-7276A86EB2C9}" type="datetimeFigureOut">
              <a:rPr lang="en-US"/>
              <a:pPr/>
              <a:t>01-Sep-24</a:t>
            </a:fld>
            <a:endParaRPr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8944CD9-4CE2-4E83-8137-D0C5AC1970FD}" type="slidenum">
              <a:rPr/>
              <a:pPr/>
              <a:t>‹#›</a:t>
            </a:fld>
            <a:endParaRPr dirty="0"/>
          </a:p>
        </p:txBody>
      </p:sp>
    </p:spTree>
    <p:extLst>
      <p:ext uri="{BB962C8B-B14F-4D97-AF65-F5344CB8AC3E}">
        <p14:creationId xmlns:p14="http://schemas.microsoft.com/office/powerpoint/2010/main" val="2825213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14ECB3C-A007-49FF-BDDA-56443C398E16}" type="datetimeFigureOut">
              <a:rPr lang="en-US"/>
              <a:pPr/>
              <a:t>01-Sep-24</a:t>
            </a:fld>
            <a:endParaRPr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dirty="0"/>
          </a:p>
        </p:txBody>
      </p:sp>
      <p:sp>
        <p:nvSpPr>
          <p:cNvPr id="5" name="Notes Placeholder 4"/>
          <p:cNvSpPr>
            <a:spLocks noGrp="1"/>
          </p:cNvSpPr>
          <p:nvPr>
            <p:ph type="body" sz="quarter" idx="3"/>
          </p:nvPr>
        </p:nvSpPr>
        <p:spPr>
          <a:xfrm>
            <a:off x="731520" y="4620578"/>
            <a:ext cx="5852160" cy="3240405"/>
          </a:xfrm>
          <a:prstGeom prst="rect">
            <a:avLst/>
          </a:prstGeom>
        </p:spPr>
        <p:txBody>
          <a:bodyPr vert="horz" lIns="96661" tIns="48331" rIns="96661" bIns="4833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9A3235D-6603-4F32-8645-42F908939C8F}" type="slidenum">
              <a:rPr/>
              <a:pPr/>
              <a:t>‹#›</a:t>
            </a:fld>
            <a:endParaRPr dirty="0"/>
          </a:p>
        </p:txBody>
      </p:sp>
    </p:spTree>
    <p:extLst>
      <p:ext uri="{BB962C8B-B14F-4D97-AF65-F5344CB8AC3E}">
        <p14:creationId xmlns:p14="http://schemas.microsoft.com/office/powerpoint/2010/main" val="414794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A3235D-6603-4F32-8645-42F908939C8F}" type="slidenum">
              <a:rPr lang="en-US" smtClean="0"/>
              <a:pPr/>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26</a:t>
            </a:fld>
            <a:endParaRPr lang="en-US" dirty="0"/>
          </a:p>
        </p:txBody>
      </p:sp>
    </p:spTree>
    <p:extLst>
      <p:ext uri="{BB962C8B-B14F-4D97-AF65-F5344CB8AC3E}">
        <p14:creationId xmlns:p14="http://schemas.microsoft.com/office/powerpoint/2010/main" val="18020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43</a:t>
            </a:fld>
            <a:endParaRPr lang="en-US" dirty="0"/>
          </a:p>
        </p:txBody>
      </p:sp>
    </p:spTree>
    <p:extLst>
      <p:ext uri="{BB962C8B-B14F-4D97-AF65-F5344CB8AC3E}">
        <p14:creationId xmlns:p14="http://schemas.microsoft.com/office/powerpoint/2010/main" val="12338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49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64</a:t>
            </a:fld>
            <a:endParaRPr lang="en-US" dirty="0"/>
          </a:p>
        </p:txBody>
      </p:sp>
    </p:spTree>
    <p:extLst>
      <p:ext uri="{BB962C8B-B14F-4D97-AF65-F5344CB8AC3E}">
        <p14:creationId xmlns:p14="http://schemas.microsoft.com/office/powerpoint/2010/main" val="372956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IN" b="1" dirty="0"/>
          </a:p>
          <a:p>
            <a:r>
              <a:rPr lang="en-IN" b="1" dirty="0"/>
              <a:t>ADVANTAGES OF PMC</a:t>
            </a:r>
          </a:p>
          <a:p>
            <a:r>
              <a:rPr lang="en-US" sz="1300" dirty="0">
                <a:solidFill>
                  <a:srgbClr val="FFC000"/>
                </a:solidFill>
              </a:rPr>
              <a:t>The execution of projects can be completed within shorter time spans due to the planned working under PMC. </a:t>
            </a:r>
          </a:p>
          <a:p>
            <a:pPr>
              <a:buNone/>
            </a:pPr>
            <a:endParaRPr lang="en-US" sz="1300" dirty="0">
              <a:solidFill>
                <a:srgbClr val="FFC000"/>
              </a:solidFill>
            </a:endParaRPr>
          </a:p>
          <a:p>
            <a:r>
              <a:rPr lang="en-US" sz="1300" dirty="0">
                <a:solidFill>
                  <a:srgbClr val="FFC000"/>
                </a:solidFill>
              </a:rPr>
              <a:t>Availability of expertise of each field under the control of single authority. </a:t>
            </a:r>
          </a:p>
          <a:p>
            <a:pPr>
              <a:buNone/>
            </a:pPr>
            <a:endParaRPr lang="en-US" sz="1300" dirty="0">
              <a:solidFill>
                <a:srgbClr val="FFC000"/>
              </a:solidFill>
            </a:endParaRPr>
          </a:p>
          <a:p>
            <a:r>
              <a:rPr lang="en-US" sz="1300" dirty="0">
                <a:solidFill>
                  <a:srgbClr val="FFC000"/>
                </a:solidFill>
              </a:rPr>
              <a:t>Staffing Schedule can be adjusted depending upon need based on physical progress of Project. If, during some point of time, more supervisors of one branch is required and lesser number of the other branch is required, the flexibility is always available with the PMC.</a:t>
            </a:r>
          </a:p>
          <a:p>
            <a:endParaRPr lang="en-IN" dirty="0"/>
          </a:p>
          <a:p>
            <a:endParaRPr lang="en-IN"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5</a:t>
            </a:fld>
            <a:endParaRPr lang="en-US" dirty="0"/>
          </a:p>
        </p:txBody>
      </p:sp>
    </p:spTree>
    <p:extLst>
      <p:ext uri="{BB962C8B-B14F-4D97-AF65-F5344CB8AC3E}">
        <p14:creationId xmlns:p14="http://schemas.microsoft.com/office/powerpoint/2010/main" val="358847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9</a:t>
            </a:fld>
            <a:endParaRPr lang="en-US" dirty="0"/>
          </a:p>
        </p:txBody>
      </p:sp>
    </p:spTree>
    <p:extLst>
      <p:ext uri="{BB962C8B-B14F-4D97-AF65-F5344CB8AC3E}">
        <p14:creationId xmlns:p14="http://schemas.microsoft.com/office/powerpoint/2010/main" val="142167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A3235D-6603-4F32-8645-42F908939C8F}"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14</a:t>
            </a:fld>
            <a:endParaRPr lang="en-US" dirty="0"/>
          </a:p>
        </p:txBody>
      </p:sp>
    </p:spTree>
    <p:extLst>
      <p:ext uri="{BB962C8B-B14F-4D97-AF65-F5344CB8AC3E}">
        <p14:creationId xmlns:p14="http://schemas.microsoft.com/office/powerpoint/2010/main" val="210371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15</a:t>
            </a:fld>
            <a:endParaRPr lang="en-US" dirty="0"/>
          </a:p>
        </p:txBody>
      </p:sp>
    </p:spTree>
    <p:extLst>
      <p:ext uri="{BB962C8B-B14F-4D97-AF65-F5344CB8AC3E}">
        <p14:creationId xmlns:p14="http://schemas.microsoft.com/office/powerpoint/2010/main" val="726583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16</a:t>
            </a:fld>
            <a:endParaRPr lang="en-US" dirty="0"/>
          </a:p>
        </p:txBody>
      </p:sp>
    </p:spTree>
    <p:extLst>
      <p:ext uri="{BB962C8B-B14F-4D97-AF65-F5344CB8AC3E}">
        <p14:creationId xmlns:p14="http://schemas.microsoft.com/office/powerpoint/2010/main" val="204956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17</a:t>
            </a:fld>
            <a:endParaRPr lang="en-US" dirty="0"/>
          </a:p>
        </p:txBody>
      </p:sp>
    </p:spTree>
    <p:extLst>
      <p:ext uri="{BB962C8B-B14F-4D97-AF65-F5344CB8AC3E}">
        <p14:creationId xmlns:p14="http://schemas.microsoft.com/office/powerpoint/2010/main" val="199653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9897ED-1FB2-4568-97A4-ACBD16F2357F}" type="slidenum">
              <a:rPr lang="en-US" smtClean="0"/>
              <a:pPr/>
              <a:t>24</a:t>
            </a:fld>
            <a:endParaRPr lang="en-US" dirty="0"/>
          </a:p>
        </p:txBody>
      </p:sp>
    </p:spTree>
    <p:extLst>
      <p:ext uri="{BB962C8B-B14F-4D97-AF65-F5344CB8AC3E}">
        <p14:creationId xmlns:p14="http://schemas.microsoft.com/office/powerpoint/2010/main" val="342195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
        <p:nvSpPr>
          <p:cNvPr id="4" name="Date Placeholder 3"/>
          <p:cNvSpPr>
            <a:spLocks noGrp="1"/>
          </p:cNvSpPr>
          <p:nvPr>
            <p:ph type="dt" sz="half" idx="10"/>
          </p:nvPr>
        </p:nvSpPr>
        <p:spPr/>
        <p:txBody>
          <a:bodyPr/>
          <a:lstStyle/>
          <a:p>
            <a:fld id="{A8224893-DBDA-4BFA-9CE1-4BFE7CD0F8CF}" type="datetime1">
              <a:rPr lang="en-US"/>
              <a:pPr/>
              <a:t>01-Sep-24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F4E5243-F52A-4D37-9694-EB26C6C31910}" type="datetime1">
              <a:rPr lang="en-US"/>
              <a:pPr/>
              <a:t>01-Sep-24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A77B6E1-634A-48DC-9E8B-D894023267EF}" type="datetime1">
              <a:rPr lang="en-US"/>
              <a:pPr/>
              <a:t>01-Sep-24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135865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224893-DBDA-4BFA-9CE1-4BFE7CD0F8CF}" type="datetime1">
              <a:rPr lang="en-US" smtClean="0"/>
              <a:pPr/>
              <a:t>01-Sep-24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3595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1">
              <a:rPr lang="en-US" smtClean="0"/>
              <a:pPr/>
              <a:t>01-Sep-24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0010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smtClean="0"/>
              <a:pPr/>
              <a:t>01-Sep-24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21123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1">
              <a:rPr lang="en-US" smtClean="0"/>
              <a:pPr/>
              <a:t>01-Sep-24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24577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1">
              <a:rPr lang="en-US" smtClean="0"/>
              <a:pPr/>
              <a:t>01-Sep-24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8717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1">
              <a:rPr lang="en-US" smtClean="0"/>
              <a:pPr/>
              <a:t>01-Sep-24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4586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pPr/>
              <a:t>01-Sep-24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8572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smtClean="0"/>
              <a:pPr/>
              <a:t>01-Sep-24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587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2D3E9E-A95C-48F2-B4BF-A71542E0BE9A}" type="datetime1">
              <a:rPr lang="en-US"/>
              <a:pPr/>
              <a:t>01-Sep-24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3405082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smtClean="0"/>
              <a:pPr/>
              <a:t>01-Sep-24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136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1">
              <a:rPr lang="en-US" smtClean="0"/>
              <a:pPr/>
              <a:t>01-Sep-24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971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1">
              <a:rPr lang="en-US" smtClean="0"/>
              <a:pPr/>
              <a:t>01-Sep-24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38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a:t>Click to edit Master title style</a:t>
            </a:r>
            <a:endParaRPr/>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a:pPr/>
              <a:t>01-Sep-24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38200" y="1828802"/>
            <a:ext cx="5181600" cy="435133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8802"/>
            <a:ext cx="5181600" cy="435133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2952B5-7A2F-4CC8-B7CE-9234E21C2837}" type="datetime1">
              <a:rPr lang="en-US"/>
              <a:pPr/>
              <a:t>01-Sep-24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1248" y="1681851"/>
            <a:ext cx="5156200" cy="731520"/>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1248" y="2507550"/>
            <a:ext cx="5156200" cy="37282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15065" y="1681851"/>
            <a:ext cx="5157787"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5065" y="2507550"/>
            <a:ext cx="5157787" cy="37282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E1DA07A-9201-4B4B-BAF2-015AFA30F520}" type="datetime1">
              <a:rPr lang="en-US"/>
              <a:pPr/>
              <a:t>01-Sep-24</a:t>
            </a:fld>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4FAB73BC-B049-4115-A692-8D63A059BFB8}" type="slidenum">
              <a:rPr/>
              <a:pPr/>
              <a:t>‹#›</a:t>
            </a:fld>
            <a:endParaRPr dirty="0"/>
          </a:p>
        </p:txBody>
      </p:sp>
      <p:sp>
        <p:nvSpPr>
          <p:cNvPr id="10" name="Title 9"/>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a:pPr/>
              <a:t>01-Sep-24</a:t>
            </a:fld>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4FAB73BC-B049-4115-A692-8D63A059BFB8}" type="slidenum">
              <a:rPr/>
              <a:pPr/>
              <a:t>‹#›</a:t>
            </a:fld>
            <a:endParaRPr dirty="0"/>
          </a:p>
        </p:txBody>
      </p:sp>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a:pPr/>
              <a:t>01-Sep-24</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5181601" y="990600"/>
            <a:ext cx="6039484"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10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a:pPr/>
              <a:t>01-Sep-24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a:p>
        </p:txBody>
      </p:sp>
      <p:sp>
        <p:nvSpPr>
          <p:cNvPr id="3" name="Picture Placeholder 2"/>
          <p:cNvSpPr>
            <a:spLocks noGrp="1"/>
          </p:cNvSpPr>
          <p:nvPr>
            <p:ph type="pic" idx="1"/>
          </p:nvPr>
        </p:nvSpPr>
        <p:spPr>
          <a:xfrm>
            <a:off x="5181600" y="990600"/>
            <a:ext cx="6041136"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10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a:pPr/>
              <a:t>01-Sep-24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4FAB73BC-B049-4115-A692-8D63A059BFB8}" type="slidenum">
              <a:rPr/>
              <a:pPr/>
              <a:t>‹#›</a:t>
            </a:fld>
            <a:endParaRPr dirty="0"/>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0C0">
            <a:alpha val="1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586B75A-687E-405C-8A0B-8D00578BA2C3}" type="datetime1">
              <a:rPr lang="en-US"/>
              <a:pPr/>
              <a:t>01-Sep-24</a:t>
            </a:fld>
            <a:endParaRPr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dirty="0"/>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FAB73BC-B049-4115-A692-8D63A059BFB8}" type="slidenum">
              <a:rPr/>
              <a:pPr/>
              <a:t>‹#›</a:t>
            </a:fld>
            <a:endParaRPr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1">
              <a:rPr lang="en-US" smtClean="0"/>
              <a:pPr/>
              <a:t>01-Sep-24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319254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5.jpe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pn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4" Type="http://schemas.openxmlformats.org/officeDocument/2006/relationships/image" Target="../media/image95.jpg"/></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6.jpeg"/><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3.jpeg"/><Relationship Id="rId4" Type="http://schemas.openxmlformats.org/officeDocument/2006/relationships/image" Target="../media/image10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09.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69.jpe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22.jpeg"/></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3.xml"/><Relationship Id="rId4" Type="http://schemas.openxmlformats.org/officeDocument/2006/relationships/image" Target="../media/image127.jpe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png"/><Relationship Id="rId2" Type="http://schemas.openxmlformats.org/officeDocument/2006/relationships/image" Target="../media/image128.jpeg"/><Relationship Id="rId1" Type="http://schemas.openxmlformats.org/officeDocument/2006/relationships/slideLayout" Target="../slideLayouts/slideLayout13.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32.jpe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34.jpeg"/><Relationship Id="rId4" Type="http://schemas.openxmlformats.org/officeDocument/2006/relationships/image" Target="../media/image133.jpe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png"/><Relationship Id="rId2" Type="http://schemas.openxmlformats.org/officeDocument/2006/relationships/image" Target="../media/image135.jpeg"/><Relationship Id="rId1" Type="http://schemas.openxmlformats.org/officeDocument/2006/relationships/slideLayout" Target="../slideLayouts/slideLayout13.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png"/><Relationship Id="rId2" Type="http://schemas.openxmlformats.org/officeDocument/2006/relationships/image" Target="../media/image139.jpeg"/><Relationship Id="rId1" Type="http://schemas.openxmlformats.org/officeDocument/2006/relationships/slideLayout" Target="../slideLayouts/slideLayout13.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png"/><Relationship Id="rId2" Type="http://schemas.openxmlformats.org/officeDocument/2006/relationships/image" Target="../media/image143.jpeg"/><Relationship Id="rId1" Type="http://schemas.openxmlformats.org/officeDocument/2006/relationships/slideLayout" Target="../slideLayouts/slideLayout1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47.jpe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4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jpeg"/><Relationship Id="rId1" Type="http://schemas.openxmlformats.org/officeDocument/2006/relationships/slideLayout" Target="../slideLayouts/slideLayout13.xml"/><Relationship Id="rId5" Type="http://schemas.openxmlformats.org/officeDocument/2006/relationships/image" Target="../media/image151.jpeg"/><Relationship Id="rId4" Type="http://schemas.openxmlformats.org/officeDocument/2006/relationships/image" Target="../media/image150.jpeg"/></Relationships>
</file>

<file path=ppt/slides/_rels/slide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59.jpeg"/><Relationship Id="rId4" Type="http://schemas.openxmlformats.org/officeDocument/2006/relationships/image" Target="../media/image158.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3.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66.jpeg"/><Relationship Id="rId4" Type="http://schemas.openxmlformats.org/officeDocument/2006/relationships/image" Target="../media/image165.jpeg"/></Relationships>
</file>

<file path=ppt/slides/_rels/slide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70.PNG"/><Relationship Id="rId4" Type="http://schemas.openxmlformats.org/officeDocument/2006/relationships/image" Target="../media/image169.PNG"/></Relationships>
</file>

<file path=ppt/slides/_rels/slide4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73.jpg"/></Relationships>
</file>

<file path=ppt/slides/_rels/slide4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77.jpeg"/><Relationship Id="rId4" Type="http://schemas.openxmlformats.org/officeDocument/2006/relationships/image" Target="../media/image176.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78.jpeg"/><Relationship Id="rId1" Type="http://schemas.openxmlformats.org/officeDocument/2006/relationships/slideLayout" Target="../slideLayouts/slideLayout18.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5.png"/><Relationship Id="rId1" Type="http://schemas.openxmlformats.org/officeDocument/2006/relationships/slideLayout" Target="../slideLayouts/slideLayout18.xml"/><Relationship Id="rId5" Type="http://schemas.openxmlformats.org/officeDocument/2006/relationships/image" Target="../media/image89.jpeg"/><Relationship Id="rId4" Type="http://schemas.openxmlformats.org/officeDocument/2006/relationships/image" Target="../media/image1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87.jpeg"/><Relationship Id="rId1" Type="http://schemas.openxmlformats.org/officeDocument/2006/relationships/slideLayout" Target="../slideLayouts/slideLayout18.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hyperlink" Target="https://www.linkedin.com/in/molethu-pmc-160376153" TargetMode="External"/><Relationship Id="rId3" Type="http://schemas.openxmlformats.org/officeDocument/2006/relationships/image" Target="../media/image1.png"/><Relationship Id="rId7" Type="http://schemas.openxmlformats.org/officeDocument/2006/relationships/image" Target="../media/image191.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hyperlink" Target="https://www.facebook.com/profile.php?id=100005646525344" TargetMode="External"/><Relationship Id="rId5" Type="http://schemas.openxmlformats.org/officeDocument/2006/relationships/image" Target="../media/image190.png"/><Relationship Id="rId4" Type="http://schemas.openxmlformats.org/officeDocument/2006/relationships/hyperlink" Target="https://www.instagram.com/molethu2008/" TargetMode="External"/><Relationship Id="rId9" Type="http://schemas.openxmlformats.org/officeDocument/2006/relationships/image" Target="../media/image192.png"/></Relationships>
</file>

<file path=ppt/slides/_rels/slide7.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jpeg"/><Relationship Id="rId26" Type="http://schemas.openxmlformats.org/officeDocument/2006/relationships/image" Target="../media/image30.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20.png"/><Relationship Id="rId20" Type="http://schemas.openxmlformats.org/officeDocument/2006/relationships/image" Target="../media/image24.jpeg"/><Relationship Id="rId29"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jfif"/><Relationship Id="rId24" Type="http://schemas.openxmlformats.org/officeDocument/2006/relationships/image" Target="../media/image28.png"/><Relationship Id="rId32" Type="http://schemas.openxmlformats.org/officeDocument/2006/relationships/image" Target="../media/image36.jpeg"/><Relationship Id="rId5" Type="http://schemas.openxmlformats.org/officeDocument/2006/relationships/image" Target="../media/image9.pn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png"/><Relationship Id="rId10" Type="http://schemas.openxmlformats.org/officeDocument/2006/relationships/image" Target="../media/image14.jpeg"/><Relationship Id="rId19" Type="http://schemas.openxmlformats.org/officeDocument/2006/relationships/image" Target="../media/image23.jpe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jpe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1.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9.png"/><Relationship Id="rId21" Type="http://schemas.openxmlformats.org/officeDocument/2006/relationships/image" Target="../media/image56.jpe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2.jpeg"/><Relationship Id="rId25" Type="http://schemas.openxmlformats.org/officeDocument/2006/relationships/image" Target="../media/image60.jpeg"/><Relationship Id="rId2" Type="http://schemas.openxmlformats.org/officeDocument/2006/relationships/image" Target="../media/image38.jpeg"/><Relationship Id="rId16" Type="http://schemas.openxmlformats.org/officeDocument/2006/relationships/image" Target="../media/image51.jpeg"/><Relationship Id="rId20" Type="http://schemas.openxmlformats.org/officeDocument/2006/relationships/image" Target="../media/image55.jpeg"/><Relationship Id="rId29" Type="http://schemas.openxmlformats.org/officeDocument/2006/relationships/image" Target="../media/image64.jfif"/><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jpeg"/><Relationship Id="rId24" Type="http://schemas.openxmlformats.org/officeDocument/2006/relationships/image" Target="../media/image59.png"/><Relationship Id="rId5" Type="http://schemas.openxmlformats.org/officeDocument/2006/relationships/image" Target="../media/image41.png"/><Relationship Id="rId15" Type="http://schemas.openxmlformats.org/officeDocument/2006/relationships/image" Target="../media/image50.jpeg"/><Relationship Id="rId23" Type="http://schemas.openxmlformats.org/officeDocument/2006/relationships/image" Target="../media/image58.PNG"/><Relationship Id="rId28" Type="http://schemas.openxmlformats.org/officeDocument/2006/relationships/image" Target="../media/image63.jpeg"/><Relationship Id="rId10" Type="http://schemas.openxmlformats.org/officeDocument/2006/relationships/image" Target="../media/image46.jpeg"/><Relationship Id="rId19" Type="http://schemas.openxmlformats.org/officeDocument/2006/relationships/image" Target="../media/image54.png"/><Relationship Id="rId31" Type="http://schemas.openxmlformats.org/officeDocument/2006/relationships/image" Target="../media/image6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jpeg"/><Relationship Id="rId30" Type="http://schemas.openxmlformats.org/officeDocument/2006/relationships/image" Target="../media/image65.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647" y="2788562"/>
            <a:ext cx="11153104" cy="1232886"/>
          </a:xfrm>
        </p:spPr>
        <p:txBody>
          <a:bodyPr>
            <a:normAutofit/>
          </a:bodyPr>
          <a:lstStyle/>
          <a:p>
            <a:pPr algn="ctr"/>
            <a:r>
              <a:rPr lang="en-US" sz="4900" b="1" i="1" dirty="0">
                <a:ln w="0"/>
                <a:solidFill>
                  <a:srgbClr val="0070C0"/>
                </a:solidFill>
                <a:latin typeface="Candara" panose="020E0502030303020204" pitchFamily="34" charset="0"/>
              </a:rPr>
              <a:t>MOLETHU</a:t>
            </a:r>
            <a:r>
              <a:rPr lang="en-US" sz="4400" b="1" i="1" dirty="0">
                <a:solidFill>
                  <a:srgbClr val="00B0F0"/>
                </a:solidFill>
                <a:latin typeface="Candara" panose="020E0502030303020204" pitchFamily="34" charset="0"/>
              </a:rPr>
              <a:t> </a:t>
            </a:r>
            <a:r>
              <a:rPr lang="en-US" sz="4900" b="1" i="1" dirty="0">
                <a:ln w="0"/>
                <a:solidFill>
                  <a:srgbClr val="0070C0"/>
                </a:solidFill>
                <a:latin typeface="Candara" panose="020E0502030303020204" pitchFamily="34" charset="0"/>
              </a:rPr>
              <a:t>PMC PVT. LTD.</a:t>
            </a:r>
          </a:p>
        </p:txBody>
      </p:sp>
      <p:sp>
        <p:nvSpPr>
          <p:cNvPr id="3" name="Subtitle 2"/>
          <p:cNvSpPr>
            <a:spLocks noGrp="1"/>
          </p:cNvSpPr>
          <p:nvPr>
            <p:ph type="subTitle" idx="1"/>
          </p:nvPr>
        </p:nvSpPr>
        <p:spPr>
          <a:xfrm>
            <a:off x="4597408" y="4206856"/>
            <a:ext cx="3074399" cy="428488"/>
          </a:xfrm>
        </p:spPr>
        <p:txBody>
          <a:bodyPr>
            <a:normAutofit fontScale="70000" lnSpcReduction="20000"/>
          </a:bodyPr>
          <a:lstStyle/>
          <a:p>
            <a:pPr algn="ctr"/>
            <a:r>
              <a:rPr lang="en-US" b="1" i="1" dirty="0">
                <a:solidFill>
                  <a:srgbClr val="00B0F0"/>
                </a:solidFill>
                <a:latin typeface="Candara" panose="020E0502030303020204" pitchFamily="34" charset="0"/>
              </a:rPr>
              <a:t>BUILDING EXCELLENCE</a:t>
            </a:r>
          </a:p>
        </p:txBody>
      </p:sp>
      <p:cxnSp>
        <p:nvCxnSpPr>
          <p:cNvPr id="5" name="Straight Connector 4"/>
          <p:cNvCxnSpPr/>
          <p:nvPr/>
        </p:nvCxnSpPr>
        <p:spPr>
          <a:xfrm>
            <a:off x="2047742" y="4362448"/>
            <a:ext cx="257438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p:cNvCxnSpPr/>
          <p:nvPr/>
        </p:nvCxnSpPr>
        <p:spPr>
          <a:xfrm>
            <a:off x="7696519" y="4362448"/>
            <a:ext cx="257438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Straight Connector 7"/>
          <p:cNvCxnSpPr/>
          <p:nvPr/>
        </p:nvCxnSpPr>
        <p:spPr>
          <a:xfrm>
            <a:off x="2781839" y="2649559"/>
            <a:ext cx="6864439" cy="0"/>
          </a:xfrm>
          <a:prstGeom prst="line">
            <a:avLst/>
          </a:prstGeom>
        </p:spPr>
        <p:style>
          <a:lnRef idx="3">
            <a:schemeClr val="accent3"/>
          </a:lnRef>
          <a:fillRef idx="0">
            <a:schemeClr val="accent3"/>
          </a:fillRef>
          <a:effectRef idx="2">
            <a:schemeClr val="accent3"/>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274" y="624670"/>
            <a:ext cx="2224216" cy="1517167"/>
          </a:xfrm>
          <a:prstGeom prst="rect">
            <a:avLst/>
          </a:prstGeom>
          <a:solidFill>
            <a:sysClr val="window" lastClr="FFFFFF"/>
          </a:solidFill>
          <a:ln>
            <a:solidFill>
              <a:sysClr val="window" lastClr="FFFFFF"/>
            </a:solidFill>
          </a:ln>
        </p:spPr>
      </p:pic>
      <p:sp>
        <p:nvSpPr>
          <p:cNvPr id="10" name="Rectangle 9"/>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81657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79918" y="1119201"/>
            <a:ext cx="6096000" cy="5447645"/>
          </a:xfrm>
          <a:prstGeom prst="rect">
            <a:avLst/>
          </a:prstGeom>
        </p:spPr>
        <p:txBody>
          <a:bodyPr>
            <a:spAutoFit/>
          </a:bodyPr>
          <a:lstStyle/>
          <a:p>
            <a:pPr algn="ctr">
              <a:lnSpc>
                <a:spcPct val="150000"/>
              </a:lnSpc>
            </a:pPr>
            <a:r>
              <a:rPr lang="en-IN" sz="3200" i="1" dirty="0">
                <a:solidFill>
                  <a:srgbClr val="00B0F0"/>
                </a:solidFill>
              </a:rPr>
              <a:t>Our</a:t>
            </a:r>
            <a:r>
              <a:rPr lang="en-IN" sz="2800" i="1" dirty="0">
                <a:solidFill>
                  <a:srgbClr val="00B0F0"/>
                </a:solidFill>
              </a:rPr>
              <a:t> </a:t>
            </a:r>
            <a:r>
              <a:rPr lang="en-IN" sz="2000" i="1" dirty="0"/>
              <a:t>Professional team consists of  </a:t>
            </a:r>
          </a:p>
          <a:p>
            <a:pPr algn="ctr">
              <a:lnSpc>
                <a:spcPct val="150000"/>
              </a:lnSpc>
            </a:pPr>
            <a:r>
              <a:rPr lang="en-IN" sz="2000" i="1" dirty="0"/>
              <a:t>Project Managers</a:t>
            </a:r>
          </a:p>
          <a:p>
            <a:pPr algn="ctr">
              <a:lnSpc>
                <a:spcPct val="150000"/>
              </a:lnSpc>
            </a:pPr>
            <a:r>
              <a:rPr lang="en-IN" sz="2000" i="1" dirty="0"/>
              <a:t>Civil Engineers</a:t>
            </a:r>
          </a:p>
          <a:p>
            <a:pPr algn="ctr">
              <a:lnSpc>
                <a:spcPct val="150000"/>
              </a:lnSpc>
            </a:pPr>
            <a:r>
              <a:rPr lang="en-IN" sz="2000" i="1" dirty="0"/>
              <a:t>Planning Engineers</a:t>
            </a:r>
          </a:p>
          <a:p>
            <a:pPr algn="ctr">
              <a:lnSpc>
                <a:spcPct val="150000"/>
              </a:lnSpc>
            </a:pPr>
            <a:r>
              <a:rPr lang="en-IN" sz="2000" i="1" dirty="0"/>
              <a:t>Cost Managers</a:t>
            </a:r>
          </a:p>
          <a:p>
            <a:pPr algn="ctr">
              <a:lnSpc>
                <a:spcPct val="150000"/>
              </a:lnSpc>
            </a:pPr>
            <a:r>
              <a:rPr lang="en-IN" sz="2000" i="1" dirty="0"/>
              <a:t>Billing Engineers</a:t>
            </a:r>
          </a:p>
          <a:p>
            <a:pPr algn="ctr">
              <a:lnSpc>
                <a:spcPct val="150000"/>
              </a:lnSpc>
            </a:pPr>
            <a:r>
              <a:rPr lang="en-IN" sz="2000" i="1" dirty="0"/>
              <a:t>MEP Engineers</a:t>
            </a:r>
          </a:p>
          <a:p>
            <a:pPr algn="ctr">
              <a:lnSpc>
                <a:spcPct val="150000"/>
              </a:lnSpc>
            </a:pPr>
            <a:r>
              <a:rPr lang="en-IN" sz="2000" i="1" dirty="0"/>
              <a:t>Quantity Surveyors </a:t>
            </a:r>
          </a:p>
          <a:p>
            <a:pPr algn="ctr">
              <a:lnSpc>
                <a:spcPct val="150000"/>
              </a:lnSpc>
            </a:pPr>
            <a:r>
              <a:rPr lang="en-IN" sz="2000" i="1" dirty="0"/>
              <a:t>Quality Engineers </a:t>
            </a:r>
          </a:p>
          <a:p>
            <a:pPr algn="ctr">
              <a:lnSpc>
                <a:spcPct val="150000"/>
              </a:lnSpc>
            </a:pPr>
            <a:r>
              <a:rPr lang="en-IN" sz="2000" i="1" dirty="0"/>
              <a:t>Safety Engineers</a:t>
            </a:r>
          </a:p>
          <a:p>
            <a:pPr algn="ctr">
              <a:lnSpc>
                <a:spcPct val="150000"/>
              </a:lnSpc>
            </a:pPr>
            <a:r>
              <a:rPr lang="en-IN" sz="2000" i="1" dirty="0"/>
              <a:t>Project Coordinators </a:t>
            </a:r>
          </a:p>
        </p:txBody>
      </p:sp>
      <p:sp>
        <p:nvSpPr>
          <p:cNvPr id="7" name="Title 1"/>
          <p:cNvSpPr txBox="1">
            <a:spLocks/>
          </p:cNvSpPr>
          <p:nvPr/>
        </p:nvSpPr>
        <p:spPr>
          <a:xfrm>
            <a:off x="395785" y="158657"/>
            <a:ext cx="11464120"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OUR</a:t>
            </a:r>
            <a:r>
              <a:rPr lang="en-US" sz="4400"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STRENGTH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87" y="1589901"/>
            <a:ext cx="4934138" cy="4563364"/>
          </a:xfrm>
          <a:prstGeom prst="rect">
            <a:avLst/>
          </a:prstGeom>
        </p:spPr>
      </p:pic>
      <p:sp>
        <p:nvSpPr>
          <p:cNvPr id="12" name="Rectangle 11"/>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638" y="344863"/>
            <a:ext cx="1007023" cy="611282"/>
          </a:xfrm>
          <a:prstGeom prst="rect">
            <a:avLst/>
          </a:prstGeom>
          <a:solidFill>
            <a:sysClr val="window" lastClr="FFFFFF"/>
          </a:solidFill>
          <a:ln>
            <a:solidFill>
              <a:sysClr val="window" lastClr="FFFFFF"/>
            </a:solidFill>
          </a:ln>
        </p:spPr>
      </p:pic>
      <p:cxnSp>
        <p:nvCxnSpPr>
          <p:cNvPr id="14" name="Straight Connector 13"/>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32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theleela.com/~/media/TheLeela/new-delhi/images/1280x900_background-gallery/NewDelhi_TL_0000299_exterior_1280x900.ashx"/>
          <p:cNvPicPr>
            <a:picLocks noChangeAspect="1" noChangeArrowheads="1"/>
          </p:cNvPicPr>
          <p:nvPr/>
        </p:nvPicPr>
        <p:blipFill>
          <a:blip r:embed="rId2" cstate="print"/>
          <a:srcRect t="8333" b="21667"/>
          <a:stretch>
            <a:fillRect/>
          </a:stretch>
        </p:blipFill>
        <p:spPr bwMode="auto">
          <a:xfrm>
            <a:off x="485321" y="1269118"/>
            <a:ext cx="3526972" cy="1886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2" descr="I:\Deep\BD\Profile\Pics\DIYOS-ELEVATION 03.jpg"/>
          <p:cNvPicPr>
            <a:picLocks noChangeAspect="1" noChangeArrowheads="1"/>
          </p:cNvPicPr>
          <p:nvPr/>
        </p:nvPicPr>
        <p:blipFill>
          <a:blip r:embed="rId3" cstate="print"/>
          <a:srcRect/>
          <a:stretch>
            <a:fillRect/>
          </a:stretch>
        </p:blipFill>
        <p:spPr bwMode="auto">
          <a:xfrm>
            <a:off x="8286007" y="1286056"/>
            <a:ext cx="3459680" cy="1869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
          <p:cNvPicPr>
            <a:picLocks noChangeAspect="1" noChangeArrowheads="1"/>
          </p:cNvPicPr>
          <p:nvPr/>
        </p:nvPicPr>
        <p:blipFill>
          <a:blip r:embed="rId4" cstate="print"/>
          <a:srcRect/>
          <a:stretch>
            <a:fillRect/>
          </a:stretch>
        </p:blipFill>
        <p:spPr bwMode="auto">
          <a:xfrm>
            <a:off x="4333252" y="4038164"/>
            <a:ext cx="3464767" cy="1886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4" descr="D:\Deep\BD\BD\Molethu Profiles\Profiles\new profile\pic\cm.jpg"/>
          <p:cNvPicPr>
            <a:picLocks noChangeAspect="1" noChangeArrowheads="1"/>
          </p:cNvPicPr>
          <p:nvPr/>
        </p:nvPicPr>
        <p:blipFill>
          <a:blip r:embed="rId5" cstate="print"/>
          <a:srcRect/>
          <a:stretch>
            <a:fillRect/>
          </a:stretch>
        </p:blipFill>
        <p:spPr bwMode="auto">
          <a:xfrm>
            <a:off x="4258717" y="1286056"/>
            <a:ext cx="3526972" cy="1875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pic>
      <p:pic>
        <p:nvPicPr>
          <p:cNvPr id="40" name="Picture 8" descr="D:\Deep\BD\BD\Molethu Profiles\Profiles\new profile\pic\res.jpeg"/>
          <p:cNvPicPr>
            <a:picLocks noChangeAspect="1" noChangeArrowheads="1"/>
          </p:cNvPicPr>
          <p:nvPr/>
        </p:nvPicPr>
        <p:blipFill>
          <a:blip r:embed="rId6" cstate="print"/>
          <a:srcRect/>
          <a:stretch>
            <a:fillRect/>
          </a:stretch>
        </p:blipFill>
        <p:spPr bwMode="auto">
          <a:xfrm>
            <a:off x="8286007" y="4061363"/>
            <a:ext cx="3446813" cy="184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pic>
      <p:sp>
        <p:nvSpPr>
          <p:cNvPr id="17" name="Title 1"/>
          <p:cNvSpPr txBox="1">
            <a:spLocks/>
          </p:cNvSpPr>
          <p:nvPr/>
        </p:nvSpPr>
        <p:spPr>
          <a:xfrm>
            <a:off x="344385" y="216323"/>
            <a:ext cx="11387275" cy="868362"/>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OUR</a:t>
            </a:r>
            <a:r>
              <a:rPr lang="en-US" sz="4400"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EXPERTISE</a:t>
            </a:r>
          </a:p>
        </p:txBody>
      </p:sp>
      <p:cxnSp>
        <p:nvCxnSpPr>
          <p:cNvPr id="19" name="Straight Connector 18"/>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sp>
        <p:nvSpPr>
          <p:cNvPr id="26" name="Flowchart: Terminator 25"/>
          <p:cNvSpPr/>
          <p:nvPr/>
        </p:nvSpPr>
        <p:spPr>
          <a:xfrm>
            <a:off x="1068267" y="3374955"/>
            <a:ext cx="2232396" cy="449380"/>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i="1" dirty="0">
                <a:ln w="3175">
                  <a:noFill/>
                  <a:prstDash val="solid"/>
                </a:ln>
                <a:solidFill>
                  <a:srgbClr val="002060"/>
                </a:solidFill>
                <a:latin typeface="Verdana" panose="020B0604030504040204" pitchFamily="34" charset="0"/>
                <a:ea typeface="Verdana" panose="020B0604030504040204" pitchFamily="34" charset="0"/>
                <a:cs typeface="Verdana" panose="020B0604030504040204" pitchFamily="34" charset="0"/>
              </a:rPr>
              <a:t>HOTELS</a:t>
            </a:r>
          </a:p>
        </p:txBody>
      </p:sp>
      <p:sp>
        <p:nvSpPr>
          <p:cNvPr id="27" name="Flowchart: Terminator 26"/>
          <p:cNvSpPr/>
          <p:nvPr/>
        </p:nvSpPr>
        <p:spPr>
          <a:xfrm>
            <a:off x="8968363" y="3355355"/>
            <a:ext cx="2232396" cy="449380"/>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i="1" dirty="0">
                <a:ln w="3175">
                  <a:noFill/>
                  <a:prstDash val="solid"/>
                </a:ln>
                <a:solidFill>
                  <a:srgbClr val="002060"/>
                </a:solidFill>
                <a:latin typeface="Verdana" panose="020B0604030504040204" pitchFamily="34" charset="0"/>
                <a:ea typeface="Verdana" panose="020B0604030504040204" pitchFamily="34" charset="0"/>
              </a:rPr>
              <a:t>HOSPITALS</a:t>
            </a:r>
          </a:p>
        </p:txBody>
      </p:sp>
      <p:sp>
        <p:nvSpPr>
          <p:cNvPr id="28" name="Flowchart: Terminator 27"/>
          <p:cNvSpPr/>
          <p:nvPr/>
        </p:nvSpPr>
        <p:spPr>
          <a:xfrm>
            <a:off x="4876656" y="6151458"/>
            <a:ext cx="2346120" cy="449380"/>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i="1" dirty="0">
                <a:ln w="3175">
                  <a:noFill/>
                  <a:prstDash val="solid"/>
                </a:ln>
                <a:solidFill>
                  <a:srgbClr val="002060"/>
                </a:solidFill>
                <a:latin typeface="Verdana" panose="020B0604030504040204" pitchFamily="34" charset="0"/>
                <a:ea typeface="Verdana" panose="020B0604030504040204" pitchFamily="34" charset="0"/>
              </a:rPr>
              <a:t>INSTITUTIONS</a:t>
            </a:r>
          </a:p>
        </p:txBody>
      </p:sp>
      <p:sp>
        <p:nvSpPr>
          <p:cNvPr id="29" name="Flowchart: Terminator 28"/>
          <p:cNvSpPr/>
          <p:nvPr/>
        </p:nvSpPr>
        <p:spPr>
          <a:xfrm>
            <a:off x="1046028" y="6177514"/>
            <a:ext cx="2232396" cy="449380"/>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i="1" dirty="0">
                <a:ln w="3175">
                  <a:noFill/>
                  <a:prstDash val="solid"/>
                </a:ln>
                <a:solidFill>
                  <a:srgbClr val="002060"/>
                </a:solidFill>
                <a:latin typeface="Verdana" panose="020B0604030504040204" pitchFamily="34" charset="0"/>
                <a:ea typeface="Verdana" panose="020B0604030504040204" pitchFamily="34" charset="0"/>
              </a:rPr>
              <a:t>INDUSTRIAL</a:t>
            </a:r>
          </a:p>
        </p:txBody>
      </p:sp>
      <p:sp>
        <p:nvSpPr>
          <p:cNvPr id="30" name="Flowchart: Terminator 29"/>
          <p:cNvSpPr/>
          <p:nvPr/>
        </p:nvSpPr>
        <p:spPr>
          <a:xfrm>
            <a:off x="4867842" y="3432439"/>
            <a:ext cx="2232396" cy="449380"/>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i="1" dirty="0">
                <a:ln w="3175">
                  <a:noFill/>
                  <a:prstDash val="solid"/>
                </a:ln>
                <a:solidFill>
                  <a:srgbClr val="002060"/>
                </a:solidFill>
                <a:latin typeface="Verdana" panose="020B0604030504040204" pitchFamily="34" charset="0"/>
                <a:ea typeface="Verdana" panose="020B0604030504040204" pitchFamily="34" charset="0"/>
              </a:rPr>
              <a:t>COMMERCIAL</a:t>
            </a:r>
          </a:p>
        </p:txBody>
      </p:sp>
      <p:sp>
        <p:nvSpPr>
          <p:cNvPr id="33" name="Flowchart: Terminator 32"/>
          <p:cNvSpPr/>
          <p:nvPr/>
        </p:nvSpPr>
        <p:spPr>
          <a:xfrm>
            <a:off x="8906863" y="6177067"/>
            <a:ext cx="2232396" cy="449380"/>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i="1" dirty="0">
                <a:ln w="3175">
                  <a:noFill/>
                  <a:prstDash val="solid"/>
                </a:ln>
                <a:solidFill>
                  <a:srgbClr val="002060"/>
                </a:solidFill>
                <a:latin typeface="Verdana" panose="020B0604030504040204" pitchFamily="34" charset="0"/>
                <a:ea typeface="Verdana" panose="020B0604030504040204" pitchFamily="34" charset="0"/>
              </a:rPr>
              <a:t>RESIDENTIAL</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052" y="4061363"/>
            <a:ext cx="3526972" cy="1863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5945" y="328388"/>
            <a:ext cx="1007023" cy="611282"/>
          </a:xfrm>
          <a:prstGeom prst="rect">
            <a:avLst/>
          </a:prstGeom>
          <a:solidFill>
            <a:sysClr val="window" lastClr="FFFFFF"/>
          </a:solidFill>
          <a:ln>
            <a:solidFill>
              <a:sysClr val="window" lastClr="FFFFFF"/>
            </a:solidFill>
          </a:ln>
        </p:spPr>
      </p:pic>
      <p:sp>
        <p:nvSpPr>
          <p:cNvPr id="22" name="Rectangle 21"/>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9114547"/>
      </p:ext>
    </p:extLst>
  </p:cSld>
  <p:clrMapOvr>
    <a:masterClrMapping/>
  </p:clrMapOvr>
  <p:transition spd="slow">
    <p:strips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503" y="3980788"/>
            <a:ext cx="1490554" cy="470605"/>
          </a:xfrm>
          <a:prstGeom prst="rect">
            <a:avLst/>
          </a:prstGeom>
          <a:noFill/>
        </p:spPr>
        <p:txBody>
          <a:bodyPr wrap="square" rtlCol="0">
            <a:spAutoFit/>
          </a:bodyPr>
          <a:lstStyle/>
          <a:p>
            <a:pPr algn="ctr"/>
            <a:r>
              <a:rPr lang="en-IN" sz="2400" b="1" dirty="0">
                <a:solidFill>
                  <a:schemeClr val="bg1"/>
                </a:solidFill>
              </a:rPr>
              <a:t>Respect</a:t>
            </a:r>
          </a:p>
        </p:txBody>
      </p:sp>
      <p:sp>
        <p:nvSpPr>
          <p:cNvPr id="40" name="TextBox 39"/>
          <p:cNvSpPr txBox="1"/>
          <p:nvPr/>
        </p:nvSpPr>
        <p:spPr>
          <a:xfrm rot="2524813">
            <a:off x="391833" y="2787531"/>
            <a:ext cx="2010158" cy="407858"/>
          </a:xfrm>
          <a:prstGeom prst="rect">
            <a:avLst/>
          </a:prstGeom>
          <a:noFill/>
        </p:spPr>
        <p:txBody>
          <a:bodyPr wrap="square" rtlCol="0">
            <a:spAutoFit/>
          </a:bodyPr>
          <a:lstStyle/>
          <a:p>
            <a:pPr algn="ctr"/>
            <a:r>
              <a:rPr lang="en-IN" sz="2000" b="1" dirty="0">
                <a:solidFill>
                  <a:schemeClr val="bg1"/>
                </a:solidFill>
              </a:rPr>
              <a:t>Transparency</a:t>
            </a:r>
          </a:p>
        </p:txBody>
      </p:sp>
      <p:sp>
        <p:nvSpPr>
          <p:cNvPr id="41" name="TextBox 40"/>
          <p:cNvSpPr txBox="1"/>
          <p:nvPr/>
        </p:nvSpPr>
        <p:spPr>
          <a:xfrm rot="16200000">
            <a:off x="1929296" y="2334868"/>
            <a:ext cx="1646209" cy="400110"/>
          </a:xfrm>
          <a:prstGeom prst="rect">
            <a:avLst/>
          </a:prstGeom>
          <a:noFill/>
        </p:spPr>
        <p:txBody>
          <a:bodyPr wrap="square" rtlCol="0">
            <a:spAutoFit/>
          </a:bodyPr>
          <a:lstStyle/>
          <a:p>
            <a:pPr algn="ctr"/>
            <a:r>
              <a:rPr lang="en-IN" sz="2000" b="1" dirty="0">
                <a:solidFill>
                  <a:schemeClr val="bg1"/>
                </a:solidFill>
              </a:rPr>
              <a:t>Innovation</a:t>
            </a:r>
          </a:p>
        </p:txBody>
      </p:sp>
      <p:sp>
        <p:nvSpPr>
          <p:cNvPr id="42" name="TextBox 41"/>
          <p:cNvSpPr txBox="1"/>
          <p:nvPr/>
        </p:nvSpPr>
        <p:spPr>
          <a:xfrm rot="19064116">
            <a:off x="3604089" y="2709335"/>
            <a:ext cx="1584668" cy="400110"/>
          </a:xfrm>
          <a:prstGeom prst="rect">
            <a:avLst/>
          </a:prstGeom>
          <a:noFill/>
        </p:spPr>
        <p:txBody>
          <a:bodyPr wrap="square" rtlCol="0">
            <a:spAutoFit/>
          </a:bodyPr>
          <a:lstStyle/>
          <a:p>
            <a:pPr algn="ctr"/>
            <a:r>
              <a:rPr lang="en-IN" sz="2000" b="1" dirty="0">
                <a:solidFill>
                  <a:schemeClr val="bg1"/>
                </a:solidFill>
              </a:rPr>
              <a:t>Bess Ethics</a:t>
            </a:r>
          </a:p>
        </p:txBody>
      </p:sp>
      <p:sp>
        <p:nvSpPr>
          <p:cNvPr id="43" name="TextBox 42"/>
          <p:cNvSpPr txBox="1"/>
          <p:nvPr/>
        </p:nvSpPr>
        <p:spPr>
          <a:xfrm>
            <a:off x="4069101" y="3982541"/>
            <a:ext cx="1584669" cy="470605"/>
          </a:xfrm>
          <a:prstGeom prst="rect">
            <a:avLst/>
          </a:prstGeom>
          <a:noFill/>
        </p:spPr>
        <p:txBody>
          <a:bodyPr wrap="square" rtlCol="0">
            <a:spAutoFit/>
          </a:bodyPr>
          <a:lstStyle/>
          <a:p>
            <a:r>
              <a:rPr lang="en-IN" sz="2400" b="1" dirty="0">
                <a:solidFill>
                  <a:schemeClr val="bg1"/>
                </a:solidFill>
              </a:rPr>
              <a:t>Integrity</a:t>
            </a:r>
          </a:p>
        </p:txBody>
      </p:sp>
      <p:sp>
        <p:nvSpPr>
          <p:cNvPr id="35" name="Title 1"/>
          <p:cNvSpPr txBox="1">
            <a:spLocks/>
          </p:cNvSpPr>
          <p:nvPr/>
        </p:nvSpPr>
        <p:spPr>
          <a:xfrm>
            <a:off x="774357" y="216323"/>
            <a:ext cx="8452020" cy="656888"/>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algn="ctr"/>
            <a:r>
              <a:rPr lang="en-US" sz="4400" b="1" i="1" dirty="0">
                <a:ln w="0"/>
                <a:solidFill>
                  <a:srgbClr val="0070C0"/>
                </a:solidFill>
                <a:latin typeface="Candara" panose="020E0502030303020204" pitchFamily="34" charset="0"/>
              </a:rPr>
              <a:t>NBCC  SAFETY  EMPANELMENT &amp; ISO </a:t>
            </a:r>
            <a:r>
              <a:rPr lang="en-US" sz="4400" b="1" i="1" dirty="0">
                <a:ln w="0"/>
                <a:solidFill>
                  <a:srgbClr val="0070C0"/>
                </a:solidFill>
              </a:rPr>
              <a:t>9001:2015</a:t>
            </a: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3020" y="254247"/>
            <a:ext cx="1007023" cy="611282"/>
          </a:xfrm>
          <a:prstGeom prst="rect">
            <a:avLst/>
          </a:prstGeom>
          <a:solidFill>
            <a:sysClr val="window" lastClr="FFFFFF"/>
          </a:solidFill>
          <a:ln>
            <a:solidFill>
              <a:sysClr val="window" lastClr="FFFFFF"/>
            </a:solidFill>
          </a:ln>
        </p:spPr>
      </p:pic>
      <p:cxnSp>
        <p:nvCxnSpPr>
          <p:cNvPr id="23" name="Straight Connector 22"/>
          <p:cNvCxnSpPr/>
          <p:nvPr/>
        </p:nvCxnSpPr>
        <p:spPr>
          <a:xfrm>
            <a:off x="736193" y="890626"/>
            <a:ext cx="11142131" cy="0"/>
          </a:xfrm>
          <a:prstGeom prst="line">
            <a:avLst/>
          </a:prstGeom>
        </p:spPr>
        <p:style>
          <a:lnRef idx="3">
            <a:schemeClr val="accent3"/>
          </a:lnRef>
          <a:fillRef idx="0">
            <a:schemeClr val="accent3"/>
          </a:fillRef>
          <a:effectRef idx="2">
            <a:schemeClr val="accent3"/>
          </a:effectRef>
          <a:fontRef idx="minor">
            <a:schemeClr val="tx1"/>
          </a:fontRef>
        </p:style>
      </p:cxnSp>
      <p:sp>
        <p:nvSpPr>
          <p:cNvPr id="28" name="Rectangle 27"/>
          <p:cNvSpPr/>
          <p:nvPr/>
        </p:nvSpPr>
        <p:spPr>
          <a:xfrm>
            <a:off x="6631458" y="1902941"/>
            <a:ext cx="4618193" cy="1015663"/>
          </a:xfrm>
          <a:prstGeom prst="rect">
            <a:avLst/>
          </a:prstGeom>
        </p:spPr>
        <p:txBody>
          <a:bodyPr wrap="square">
            <a:spAutoFit/>
          </a:bodyPr>
          <a:lstStyle/>
          <a:p>
            <a:pPr algn="ctr">
              <a:lnSpc>
                <a:spcPct val="150000"/>
              </a:lnSpc>
            </a:pPr>
            <a:r>
              <a:rPr lang="en-IN" sz="2000" i="1" dirty="0">
                <a:ea typeface="Verdana" panose="020B0604030504040204" pitchFamily="34" charset="0"/>
                <a:cs typeface="Verdana" panose="020B0604030504040204" pitchFamily="34" charset="0"/>
              </a:rPr>
              <a:t> </a:t>
            </a:r>
          </a:p>
          <a:p>
            <a:pPr algn="ctr">
              <a:lnSpc>
                <a:spcPct val="150000"/>
              </a:lnSpc>
            </a:pPr>
            <a:endParaRPr lang="en-IN" sz="2000" i="1" dirty="0">
              <a:ea typeface="Verdana" panose="020B0604030504040204" pitchFamily="34" charset="0"/>
              <a:cs typeface="Verdana" panose="020B0604030504040204" pitchFamily="34" charset="0"/>
            </a:endParaRPr>
          </a:p>
        </p:txBody>
      </p:sp>
      <p:sp>
        <p:nvSpPr>
          <p:cNvPr id="25" name="Rectangle 24"/>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459" y="938933"/>
            <a:ext cx="4868562" cy="5653314"/>
          </a:xfrm>
          <a:prstGeom prst="rect">
            <a:avLst/>
          </a:prstGeom>
          <a:ln>
            <a:solidFill>
              <a:schemeClr val="tx1"/>
            </a:solidFill>
            <a:prstDash val="sysDot"/>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42" y="1004907"/>
            <a:ext cx="5059358" cy="5587340"/>
          </a:xfrm>
          <a:prstGeom prst="rect">
            <a:avLst/>
          </a:prstGeom>
          <a:ln>
            <a:solidFill>
              <a:schemeClr val="tx1"/>
            </a:solidFill>
            <a:prstDash val="sysDot"/>
          </a:ln>
        </p:spPr>
      </p:pic>
    </p:spTree>
    <p:extLst>
      <p:ext uri="{BB962C8B-B14F-4D97-AF65-F5344CB8AC3E}">
        <p14:creationId xmlns:p14="http://schemas.microsoft.com/office/powerpoint/2010/main" val="55993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TDdef.jpg"/>
          <p:cNvPicPr>
            <a:picLocks noChangeAspect="1"/>
          </p:cNvPicPr>
          <p:nvPr/>
        </p:nvPicPr>
        <p:blipFill>
          <a:blip r:embed="rId2" cstate="print"/>
          <a:srcRect r="50083"/>
          <a:stretch>
            <a:fillRect/>
          </a:stretch>
        </p:blipFill>
        <p:spPr>
          <a:xfrm>
            <a:off x="251832" y="181232"/>
            <a:ext cx="5939334" cy="6491417"/>
          </a:xfrm>
          <a:prstGeom prst="rect">
            <a:avLst/>
          </a:prstGeom>
        </p:spPr>
      </p:pic>
      <p:sp>
        <p:nvSpPr>
          <p:cNvPr id="3" name="TextBox 2"/>
          <p:cNvSpPr txBox="1"/>
          <p:nvPr/>
        </p:nvSpPr>
        <p:spPr>
          <a:xfrm>
            <a:off x="6074023" y="2989247"/>
            <a:ext cx="6105100" cy="2123658"/>
          </a:xfrm>
          <a:prstGeom prst="rect">
            <a:avLst/>
          </a:prstGeom>
          <a:noFill/>
        </p:spPr>
        <p:txBody>
          <a:bodyPr wrap="square" rtlCol="0">
            <a:spAutoFit/>
          </a:bodyPr>
          <a:lstStyle/>
          <a:p>
            <a:pPr algn="ctr"/>
            <a:r>
              <a:rPr lang="en-US" sz="4400" b="1" i="1" dirty="0">
                <a:ln w="0"/>
                <a:solidFill>
                  <a:srgbClr val="0070C0"/>
                </a:solidFill>
                <a:latin typeface="Candara" panose="020E0502030303020204" pitchFamily="34" charset="0"/>
                <a:ea typeface="+mj-ea"/>
                <a:cs typeface="+mj-cs"/>
              </a:rPr>
              <a:t>PROJECT</a:t>
            </a:r>
          </a:p>
          <a:p>
            <a:pPr algn="ctr"/>
            <a:r>
              <a:rPr lang="en-US" sz="4400" b="1" i="1" dirty="0">
                <a:ln w="0"/>
                <a:solidFill>
                  <a:srgbClr val="0070C0"/>
                </a:solidFill>
                <a:latin typeface="Candara" panose="020E0502030303020204" pitchFamily="34" charset="0"/>
                <a:ea typeface="+mj-ea"/>
                <a:cs typeface="+mj-cs"/>
              </a:rPr>
              <a:t>PHOTOGRAPHS</a:t>
            </a:r>
          </a:p>
          <a:p>
            <a:pPr algn="ctr"/>
            <a:endParaRPr lang="en-US" sz="4400" b="1" i="1" dirty="0">
              <a:ln w="0"/>
              <a:solidFill>
                <a:srgbClr val="0070C0"/>
              </a:solidFill>
              <a:latin typeface="Candara" panose="020E0502030303020204" pitchFamily="34" charset="0"/>
              <a:ea typeface="+mj-ea"/>
              <a:cs typeface="+mj-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2447" y="280086"/>
            <a:ext cx="1007023" cy="659582"/>
          </a:xfrm>
          <a:prstGeom prst="rect">
            <a:avLst/>
          </a:prstGeom>
          <a:solidFill>
            <a:sysClr val="window" lastClr="FFFFFF"/>
          </a:solidFill>
          <a:ln>
            <a:solidFill>
              <a:sysClr val="window" lastClr="FFFFFF"/>
            </a:solidFill>
          </a:ln>
        </p:spPr>
      </p:pic>
      <p:sp>
        <p:nvSpPr>
          <p:cNvPr id="11" name="Rectangle 10"/>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50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317" y="182224"/>
            <a:ext cx="1007023" cy="61128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01E3D4E-0CF6-0637-AD9B-C2712413C0E6}"/>
              </a:ext>
            </a:extLst>
          </p:cNvPr>
          <p:cNvSpPr txBox="1"/>
          <p:nvPr/>
        </p:nvSpPr>
        <p:spPr>
          <a:xfrm>
            <a:off x="646708" y="230090"/>
            <a:ext cx="10365849" cy="701731"/>
          </a:xfrm>
          <a:prstGeom prst="rect">
            <a:avLst/>
          </a:prstGeom>
          <a:noFill/>
        </p:spPr>
        <p:txBody>
          <a:bodyPr wrap="square">
            <a:spAutoFit/>
          </a:bodyPr>
          <a:lstStyle/>
          <a:p>
            <a:pPr algn="ctr" eaLnBrk="0" hangingPunct="0">
              <a:spcBef>
                <a:spcPct val="20000"/>
              </a:spcBef>
              <a:buClr>
                <a:schemeClr val="hlink"/>
              </a:buClr>
              <a:defRPr/>
            </a:pPr>
            <a:r>
              <a:rPr lang="en-US" sz="1800" b="1" i="1" dirty="0">
                <a:solidFill>
                  <a:srgbClr val="0070C0"/>
                </a:solidFill>
                <a:latin typeface="Candara" pitchFamily="34" charset="0"/>
                <a:ea typeface="+mj-ea"/>
                <a:cs typeface="+mj-cs"/>
              </a:rPr>
              <a:t>Prestige Trade Centre – Hotel Marriot Marquis + Hotel St. Regis + Commercial Spaces,  </a:t>
            </a:r>
            <a:r>
              <a:rPr lang="en-US" sz="1800" b="1" i="1" dirty="0" err="1">
                <a:solidFill>
                  <a:srgbClr val="0070C0"/>
                </a:solidFill>
                <a:latin typeface="Candara" pitchFamily="34" charset="0"/>
                <a:ea typeface="+mj-ea"/>
                <a:cs typeface="+mj-cs"/>
              </a:rPr>
              <a:t>Aerocity</a:t>
            </a:r>
            <a:r>
              <a:rPr lang="en-US" sz="1800" b="1" i="1" dirty="0">
                <a:solidFill>
                  <a:srgbClr val="0070C0"/>
                </a:solidFill>
                <a:latin typeface="Candara" pitchFamily="34" charset="0"/>
                <a:ea typeface="+mj-ea"/>
                <a:cs typeface="+mj-cs"/>
              </a:rPr>
              <a:t>, </a:t>
            </a:r>
          </a:p>
          <a:p>
            <a:pPr algn="ctr" eaLnBrk="0" hangingPunct="0">
              <a:spcBef>
                <a:spcPct val="20000"/>
              </a:spcBef>
              <a:buClr>
                <a:schemeClr val="hlink"/>
              </a:buClr>
              <a:defRPr/>
            </a:pPr>
            <a:r>
              <a:rPr lang="en-US" sz="1800" b="1" i="1" dirty="0">
                <a:solidFill>
                  <a:srgbClr val="0070C0"/>
                </a:solidFill>
                <a:latin typeface="Candara" pitchFamily="34" charset="0"/>
                <a:ea typeface="+mj-ea"/>
                <a:cs typeface="+mj-cs"/>
              </a:rPr>
              <a:t>New Delhi</a:t>
            </a:r>
          </a:p>
        </p:txBody>
      </p:sp>
      <p:pic>
        <p:nvPicPr>
          <p:cNvPr id="2" name="Picture 2">
            <a:extLst>
              <a:ext uri="{FF2B5EF4-FFF2-40B4-BE49-F238E27FC236}">
                <a16:creationId xmlns:a16="http://schemas.microsoft.com/office/drawing/2014/main" id="{431E9F58-A035-5308-0DFE-80300D9F3B9C}"/>
              </a:ext>
            </a:extLst>
          </p:cNvPr>
          <p:cNvPicPr>
            <a:picLocks noChangeAspect="1" noChangeArrowheads="1"/>
          </p:cNvPicPr>
          <p:nvPr/>
        </p:nvPicPr>
        <p:blipFill>
          <a:blip r:embed="rId4" cstate="print"/>
          <a:srcRect/>
          <a:stretch>
            <a:fillRect/>
          </a:stretch>
        </p:blipFill>
        <p:spPr bwMode="auto">
          <a:xfrm>
            <a:off x="497664" y="901293"/>
            <a:ext cx="11047628" cy="5599828"/>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2548742"/>
      </p:ext>
    </p:extLst>
  </p:cSld>
  <p:clrMapOvr>
    <a:masterClrMapping/>
  </p:clrMapOvr>
  <p:transition spd="med">
    <p:checke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317" y="182224"/>
            <a:ext cx="1007023" cy="61128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01E3D4E-0CF6-0637-AD9B-C2712413C0E6}"/>
              </a:ext>
            </a:extLst>
          </p:cNvPr>
          <p:cNvSpPr txBox="1"/>
          <p:nvPr/>
        </p:nvSpPr>
        <p:spPr>
          <a:xfrm>
            <a:off x="3125073" y="303199"/>
            <a:ext cx="6096000" cy="369332"/>
          </a:xfrm>
          <a:prstGeom prst="rect">
            <a:avLst/>
          </a:prstGeom>
          <a:noFill/>
        </p:spPr>
        <p:txBody>
          <a:bodyPr wrap="square">
            <a:spAutoFit/>
          </a:bodyPr>
          <a:lstStyle/>
          <a:p>
            <a:pPr algn="ctr"/>
            <a:r>
              <a:rPr lang="en-US" sz="1800" b="1" i="1" dirty="0">
                <a:solidFill>
                  <a:srgbClr val="0070C0"/>
                </a:solidFill>
                <a:latin typeface="Candara" pitchFamily="34" charset="0"/>
                <a:ea typeface="+mj-ea"/>
                <a:cs typeface="+mj-cs"/>
              </a:rPr>
              <a:t>Prestige Trade Centre,  </a:t>
            </a:r>
            <a:r>
              <a:rPr lang="en-US" sz="1800" b="1" i="1" dirty="0" err="1">
                <a:solidFill>
                  <a:srgbClr val="0070C0"/>
                </a:solidFill>
                <a:latin typeface="Candara" pitchFamily="34" charset="0"/>
                <a:ea typeface="+mj-ea"/>
                <a:cs typeface="+mj-cs"/>
              </a:rPr>
              <a:t>Aerocity</a:t>
            </a:r>
            <a:r>
              <a:rPr lang="en-US" sz="1800" b="1" i="1" dirty="0">
                <a:solidFill>
                  <a:srgbClr val="0070C0"/>
                </a:solidFill>
                <a:latin typeface="Candara" pitchFamily="34" charset="0"/>
                <a:ea typeface="+mj-ea"/>
                <a:cs typeface="+mj-cs"/>
              </a:rPr>
              <a:t>, Delhi </a:t>
            </a:r>
            <a:endParaRPr lang="en-IN" dirty="0"/>
          </a:p>
        </p:txBody>
      </p:sp>
      <p:pic>
        <p:nvPicPr>
          <p:cNvPr id="22" name="Picture 21" descr="A room with a table and chairs&#10;&#10;Description automatically generated">
            <a:extLst>
              <a:ext uri="{FF2B5EF4-FFF2-40B4-BE49-F238E27FC236}">
                <a16:creationId xmlns:a16="http://schemas.microsoft.com/office/drawing/2014/main" id="{D67CDB9E-2C81-BE2A-8804-AC24B6D78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271" y="793506"/>
            <a:ext cx="3857625" cy="5872461"/>
          </a:xfrm>
          <a:prstGeom prst="rect">
            <a:avLst/>
          </a:prstGeom>
        </p:spPr>
      </p:pic>
      <p:pic>
        <p:nvPicPr>
          <p:cNvPr id="24" name="Picture 23" descr="Long hallway with doors and a light on the ceiling&#10;&#10;Description automatically generated">
            <a:extLst>
              <a:ext uri="{FF2B5EF4-FFF2-40B4-BE49-F238E27FC236}">
                <a16:creationId xmlns:a16="http://schemas.microsoft.com/office/drawing/2014/main" id="{1775395C-071D-3456-391D-111D4A18D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230" y="303200"/>
            <a:ext cx="3857625" cy="6362768"/>
          </a:xfrm>
          <a:prstGeom prst="rect">
            <a:avLst/>
          </a:prstGeom>
        </p:spPr>
      </p:pic>
      <p:pic>
        <p:nvPicPr>
          <p:cNvPr id="26" name="Picture 25" descr="A room with a table and chair&#10;&#10;Description automatically generated">
            <a:extLst>
              <a:ext uri="{FF2B5EF4-FFF2-40B4-BE49-F238E27FC236}">
                <a16:creationId xmlns:a16="http://schemas.microsoft.com/office/drawing/2014/main" id="{CAF23153-7A8A-7956-0931-E81E8BB28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4291" y="268173"/>
            <a:ext cx="3598759" cy="6397794"/>
          </a:xfrm>
          <a:prstGeom prst="rect">
            <a:avLst/>
          </a:prstGeom>
        </p:spPr>
      </p:pic>
    </p:spTree>
    <p:extLst>
      <p:ext uri="{BB962C8B-B14F-4D97-AF65-F5344CB8AC3E}">
        <p14:creationId xmlns:p14="http://schemas.microsoft.com/office/powerpoint/2010/main" val="3325004241"/>
      </p:ext>
    </p:extLst>
  </p:cSld>
  <p:clrMapOvr>
    <a:masterClrMapping/>
  </p:clrMapOvr>
  <p:transition spd="med">
    <p:checke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639" y="344863"/>
            <a:ext cx="1007023" cy="61128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D165B25-AB8D-EB1B-BFC8-C941098C9002}"/>
              </a:ext>
            </a:extLst>
          </p:cNvPr>
          <p:cNvSpPr txBox="1"/>
          <p:nvPr/>
        </p:nvSpPr>
        <p:spPr>
          <a:xfrm>
            <a:off x="822033" y="419735"/>
            <a:ext cx="9902605" cy="400099"/>
          </a:xfrm>
          <a:prstGeom prst="rect">
            <a:avLst/>
          </a:prstGeom>
          <a:noFill/>
        </p:spPr>
        <p:txBody>
          <a:bodyPr wrap="square" lIns="91431" tIns="45715" rIns="91431" bIns="45715">
            <a:spAutoFit/>
          </a:bodyPr>
          <a:lstStyle/>
          <a:p>
            <a:pPr algn="l" rtl="0" fontAlgn="ctr"/>
            <a:r>
              <a:rPr lang="en-IN" sz="2000" b="1" i="1" dirty="0" err="1">
                <a:solidFill>
                  <a:srgbClr val="0070C0"/>
                </a:solidFill>
                <a:latin typeface="Candara" panose="020E0502030303020204" pitchFamily="34" charset="0"/>
                <a:ea typeface="+mj-ea"/>
                <a:cs typeface="+mj-cs"/>
              </a:rPr>
              <a:t>Devsai</a:t>
            </a:r>
            <a:r>
              <a:rPr lang="en-IN" sz="2000" b="1" i="1" dirty="0">
                <a:solidFill>
                  <a:srgbClr val="0070C0"/>
                </a:solidFill>
                <a:latin typeface="Candara" panose="020E0502030303020204" pitchFamily="34" charset="0"/>
                <a:ea typeface="+mj-ea"/>
                <a:cs typeface="+mj-cs"/>
              </a:rPr>
              <a:t> 52 Avenue, Sec-52, Noida-Commercial Project (Mall, Shopping Complex, Cinema Hall)</a:t>
            </a:r>
            <a:endParaRPr lang="en-US" sz="2000" b="1" i="1" dirty="0">
              <a:solidFill>
                <a:srgbClr val="0070C0"/>
              </a:solidFill>
              <a:latin typeface="Candara" panose="020E0502030303020204" pitchFamily="34" charset="0"/>
              <a:ea typeface="+mj-ea"/>
              <a:cs typeface="+mj-cs"/>
            </a:endParaRPr>
          </a:p>
        </p:txBody>
      </p:sp>
      <p:pic>
        <p:nvPicPr>
          <p:cNvPr id="3" name="Picture 2">
            <a:extLst>
              <a:ext uri="{FF2B5EF4-FFF2-40B4-BE49-F238E27FC236}">
                <a16:creationId xmlns:a16="http://schemas.microsoft.com/office/drawing/2014/main" id="{9326DA7C-DE87-414D-86DD-6095539DC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1065207"/>
            <a:ext cx="6737684" cy="5524572"/>
          </a:xfrm>
          <a:prstGeom prst="rect">
            <a:avLst/>
          </a:prstGeom>
        </p:spPr>
      </p:pic>
      <p:pic>
        <p:nvPicPr>
          <p:cNvPr id="5" name="Picture 4">
            <a:extLst>
              <a:ext uri="{FF2B5EF4-FFF2-40B4-BE49-F238E27FC236}">
                <a16:creationId xmlns:a16="http://schemas.microsoft.com/office/drawing/2014/main" id="{7D136AFA-236E-4FBC-83DF-BA23C0F815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0307" y="1065207"/>
            <a:ext cx="4595933" cy="5534176"/>
          </a:xfrm>
          <a:prstGeom prst="rect">
            <a:avLst/>
          </a:prstGeom>
        </p:spPr>
      </p:pic>
    </p:spTree>
    <p:extLst>
      <p:ext uri="{BB962C8B-B14F-4D97-AF65-F5344CB8AC3E}">
        <p14:creationId xmlns:p14="http://schemas.microsoft.com/office/powerpoint/2010/main" val="3398841695"/>
      </p:ext>
    </p:extLst>
  </p:cSld>
  <p:clrMapOvr>
    <a:masterClrMapping/>
  </p:clrMapOvr>
  <p:transition spd="med">
    <p:checke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639" y="344863"/>
            <a:ext cx="1007023" cy="61128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fountain in a plaza&#10;&#10;Description automatically generated">
            <a:extLst>
              <a:ext uri="{FF2B5EF4-FFF2-40B4-BE49-F238E27FC236}">
                <a16:creationId xmlns:a16="http://schemas.microsoft.com/office/drawing/2014/main" id="{373B5E2E-817F-1FD8-2DC2-AE22787B1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35" y="1065330"/>
            <a:ext cx="6406570" cy="5427238"/>
          </a:xfrm>
          <a:prstGeom prst="rect">
            <a:avLst/>
          </a:prstGeom>
        </p:spPr>
      </p:pic>
      <p:pic>
        <p:nvPicPr>
          <p:cNvPr id="13" name="Picture 12" descr="A building with many windows&#10;&#10;Description automatically generated">
            <a:extLst>
              <a:ext uri="{FF2B5EF4-FFF2-40B4-BE49-F238E27FC236}">
                <a16:creationId xmlns:a16="http://schemas.microsoft.com/office/drawing/2014/main" id="{3514AD19-9BCC-8E7A-70C3-38907D8683DB}"/>
              </a:ext>
            </a:extLst>
          </p:cNvPr>
          <p:cNvPicPr>
            <a:picLocks noChangeAspect="1"/>
          </p:cNvPicPr>
          <p:nvPr/>
        </p:nvPicPr>
        <p:blipFill rotWithShape="1">
          <a:blip r:embed="rId5">
            <a:extLst>
              <a:ext uri="{28A0092B-C50C-407E-A947-70E740481C1C}">
                <a14:useLocalDpi xmlns:a14="http://schemas.microsoft.com/office/drawing/2010/main" val="0"/>
              </a:ext>
            </a:extLst>
          </a:blip>
          <a:srcRect t="3570"/>
          <a:stretch/>
        </p:blipFill>
        <p:spPr>
          <a:xfrm>
            <a:off x="7055318" y="1065330"/>
            <a:ext cx="4676343" cy="5427238"/>
          </a:xfrm>
          <a:prstGeom prst="rect">
            <a:avLst/>
          </a:prstGeom>
        </p:spPr>
      </p:pic>
      <p:sp>
        <p:nvSpPr>
          <p:cNvPr id="14" name="TextBox 13">
            <a:extLst>
              <a:ext uri="{FF2B5EF4-FFF2-40B4-BE49-F238E27FC236}">
                <a16:creationId xmlns:a16="http://schemas.microsoft.com/office/drawing/2014/main" id="{9D165B25-AB8D-EB1B-BFC8-C941098C9002}"/>
              </a:ext>
            </a:extLst>
          </p:cNvPr>
          <p:cNvSpPr txBox="1"/>
          <p:nvPr/>
        </p:nvSpPr>
        <p:spPr>
          <a:xfrm>
            <a:off x="822034" y="419735"/>
            <a:ext cx="9236368" cy="400099"/>
          </a:xfrm>
          <a:prstGeom prst="rect">
            <a:avLst/>
          </a:prstGeom>
          <a:noFill/>
        </p:spPr>
        <p:txBody>
          <a:bodyPr wrap="square" lIns="91431" tIns="45715" rIns="91431" bIns="45715">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One of India’s biggest luxury Mall </a:t>
            </a:r>
            <a:r>
              <a:rPr lang="en-US" sz="2000" b="1" i="1" dirty="0" err="1">
                <a:solidFill>
                  <a:srgbClr val="0070C0"/>
                </a:solidFill>
                <a:latin typeface="Candara" panose="020E0502030303020204" pitchFamily="34" charset="0"/>
                <a:ea typeface="+mj-ea"/>
                <a:cs typeface="+mj-cs"/>
              </a:rPr>
              <a:t>Omaxe</a:t>
            </a:r>
            <a:r>
              <a:rPr lang="en-US" sz="2000" b="1" i="1" dirty="0">
                <a:solidFill>
                  <a:srgbClr val="0070C0"/>
                </a:solidFill>
                <a:latin typeface="Candara" panose="020E0502030303020204" pitchFamily="34" charset="0"/>
                <a:ea typeface="+mj-ea"/>
                <a:cs typeface="+mj-cs"/>
              </a:rPr>
              <a:t> World Street, Sector 79, Faridabad.</a:t>
            </a:r>
          </a:p>
        </p:txBody>
      </p:sp>
    </p:spTree>
    <p:extLst>
      <p:ext uri="{BB962C8B-B14F-4D97-AF65-F5344CB8AC3E}">
        <p14:creationId xmlns:p14="http://schemas.microsoft.com/office/powerpoint/2010/main" val="3741641152"/>
      </p:ext>
    </p:extLst>
  </p:cSld>
  <p:clrMapOvr>
    <a:masterClrMapping/>
  </p:clrMapOvr>
  <p:transition spd="med">
    <p:checke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9390-308A-F73A-C552-436823E55D1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F0A95AE-F4D8-3896-80A6-D3A33E52B0D9}"/>
              </a:ext>
            </a:extLst>
          </p:cNvPr>
          <p:cNvSpPr txBox="1"/>
          <p:nvPr/>
        </p:nvSpPr>
        <p:spPr>
          <a:xfrm>
            <a:off x="-5733" y="304800"/>
            <a:ext cx="12197733" cy="400110"/>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Hotel Leela Palace, Chanakyapuri</a:t>
            </a:r>
          </a:p>
        </p:txBody>
      </p:sp>
      <p:pic>
        <p:nvPicPr>
          <p:cNvPr id="7" name="Picture 2" descr="http://www.theleela.com/~/media/TheLeela/new-delhi/images/1280x900_background-gallery/NewDelhi_TL_0000299_exterior_1280x900.ashx">
            <a:extLst>
              <a:ext uri="{FF2B5EF4-FFF2-40B4-BE49-F238E27FC236}">
                <a16:creationId xmlns:a16="http://schemas.microsoft.com/office/drawing/2014/main" id="{433E51AC-6DE6-F3B8-A8F3-B9881422F5C3}"/>
              </a:ext>
            </a:extLst>
          </p:cNvPr>
          <p:cNvPicPr>
            <a:picLocks noChangeAspect="1" noChangeArrowheads="1"/>
          </p:cNvPicPr>
          <p:nvPr/>
        </p:nvPicPr>
        <p:blipFill>
          <a:blip r:embed="rId2" cstate="print"/>
          <a:srcRect t="8333" b="21667"/>
          <a:stretch>
            <a:fillRect/>
          </a:stretch>
        </p:blipFill>
        <p:spPr bwMode="auto">
          <a:xfrm>
            <a:off x="1771288" y="799072"/>
            <a:ext cx="8973068" cy="3257753"/>
          </a:xfrm>
          <a:prstGeom prst="rect">
            <a:avLst/>
          </a:prstGeom>
        </p:spPr>
      </p:pic>
      <p:pic>
        <p:nvPicPr>
          <p:cNvPr id="8" name="Picture 4" descr="http://www.theleela.com/~/media/TheLeela/new-delhi/images/1280x900_background-gallery/NewDelhi_TL_0000119_rolls_royce_1280x900.ashx">
            <a:extLst>
              <a:ext uri="{FF2B5EF4-FFF2-40B4-BE49-F238E27FC236}">
                <a16:creationId xmlns:a16="http://schemas.microsoft.com/office/drawing/2014/main" id="{9B059089-C1A5-E615-F7FD-391E184F4F33}"/>
              </a:ext>
            </a:extLst>
          </p:cNvPr>
          <p:cNvPicPr>
            <a:picLocks noChangeAspect="1" noChangeArrowheads="1"/>
          </p:cNvPicPr>
          <p:nvPr/>
        </p:nvPicPr>
        <p:blipFill>
          <a:blip r:embed="rId3" cstate="print"/>
          <a:srcRect/>
          <a:stretch>
            <a:fillRect/>
          </a:stretch>
        </p:blipFill>
        <p:spPr bwMode="auto">
          <a:xfrm>
            <a:off x="7290488" y="4234249"/>
            <a:ext cx="4176578" cy="2270656"/>
          </a:xfrm>
          <a:prstGeom prst="rect">
            <a:avLst/>
          </a:prstGeom>
        </p:spPr>
      </p:pic>
      <p:pic>
        <p:nvPicPr>
          <p:cNvPr id="9" name="Picture 6" descr="http://www.theleela.com/~/media/TheLeela/new-delhi/images/1280x900_background-gallery/NewDelhi_TL_00117_lobby_lounge_1280x900.ashx">
            <a:extLst>
              <a:ext uri="{FF2B5EF4-FFF2-40B4-BE49-F238E27FC236}">
                <a16:creationId xmlns:a16="http://schemas.microsoft.com/office/drawing/2014/main" id="{AC2D5D1E-A99C-4D91-D644-F326F2655CA7}"/>
              </a:ext>
            </a:extLst>
          </p:cNvPr>
          <p:cNvPicPr>
            <a:picLocks noChangeAspect="1" noChangeArrowheads="1"/>
          </p:cNvPicPr>
          <p:nvPr/>
        </p:nvPicPr>
        <p:blipFill>
          <a:blip r:embed="rId4" cstate="print"/>
          <a:srcRect/>
          <a:stretch>
            <a:fillRect/>
          </a:stretch>
        </p:blipFill>
        <p:spPr bwMode="auto">
          <a:xfrm>
            <a:off x="706951" y="4226011"/>
            <a:ext cx="4011012" cy="2278894"/>
          </a:xfrm>
          <a:prstGeom prst="rect">
            <a:avLst/>
          </a:prstGeom>
          <a:ln w="9525" cap="sq">
            <a:solidFill>
              <a:schemeClr val="tx1"/>
            </a:solidFill>
            <a:prstDash val="solid"/>
            <a:miter lim="800000"/>
            <a:headEnd/>
            <a:tailEnd/>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06533086-3C38-A516-1D93-22409FCE6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209" y="221293"/>
            <a:ext cx="1007023" cy="611282"/>
          </a:xfrm>
          <a:prstGeom prst="rect">
            <a:avLst/>
          </a:prstGeom>
          <a:solidFill>
            <a:sysClr val="window" lastClr="FFFFFF"/>
          </a:solidFill>
          <a:ln>
            <a:solidFill>
              <a:sysClr val="window" lastClr="FFFFFF"/>
            </a:solidFill>
          </a:ln>
        </p:spPr>
      </p:pic>
      <p:sp>
        <p:nvSpPr>
          <p:cNvPr id="10" name="Rectangle 9">
            <a:extLst>
              <a:ext uri="{FF2B5EF4-FFF2-40B4-BE49-F238E27FC236}">
                <a16:creationId xmlns:a16="http://schemas.microsoft.com/office/drawing/2014/main" id="{537B7289-F348-66B0-033B-D2098BADCE77}"/>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9347883"/>
      </p:ext>
    </p:extLst>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bwMode="auto">
          <a:xfrm>
            <a:off x="3" y="76200"/>
            <a:ext cx="12191999" cy="762000"/>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Rajalakshmi Residence, Gurgaon</a:t>
            </a:r>
          </a:p>
        </p:txBody>
      </p:sp>
      <p:pic>
        <p:nvPicPr>
          <p:cNvPr id="8" name="Picture 7" descr="IMG_9046.JPG"/>
          <p:cNvPicPr>
            <a:picLocks noChangeAspect="1"/>
          </p:cNvPicPr>
          <p:nvPr/>
        </p:nvPicPr>
        <p:blipFill>
          <a:blip r:embed="rId2" cstate="print"/>
          <a:stretch>
            <a:fillRect/>
          </a:stretch>
        </p:blipFill>
        <p:spPr>
          <a:xfrm>
            <a:off x="3860803" y="1149536"/>
            <a:ext cx="4488821" cy="2534568"/>
          </a:xfrm>
          <a:prstGeom prst="rect">
            <a:avLst/>
          </a:prstGeom>
          <a:blipFill>
            <a:blip r:embed="rId3" cstate="print"/>
            <a:stretch>
              <a:fillRect/>
            </a:stretch>
          </a:blipFill>
          <a:ln>
            <a:solidFill>
              <a:schemeClr val="tx1"/>
            </a:solidFill>
          </a:ln>
        </p:spPr>
      </p:pic>
      <p:pic>
        <p:nvPicPr>
          <p:cNvPr id="6" name="Picture 5" descr="IMG_9045.JPG"/>
          <p:cNvPicPr>
            <a:picLocks noChangeAspect="1"/>
          </p:cNvPicPr>
          <p:nvPr/>
        </p:nvPicPr>
        <p:blipFill>
          <a:blip r:embed="rId4" cstate="print"/>
          <a:stretch>
            <a:fillRect/>
          </a:stretch>
        </p:blipFill>
        <p:spPr>
          <a:xfrm>
            <a:off x="387611" y="1143004"/>
            <a:ext cx="3283720" cy="5334001"/>
          </a:xfrm>
          <a:prstGeom prst="rect">
            <a:avLst/>
          </a:prstGeom>
          <a:blipFill>
            <a:blip r:embed="rId3" cstate="print"/>
            <a:stretch>
              <a:fillRect/>
            </a:stretch>
          </a:blipFill>
          <a:ln>
            <a:solidFill>
              <a:schemeClr val="tx1"/>
            </a:solidFill>
          </a:ln>
        </p:spPr>
      </p:pic>
      <p:pic>
        <p:nvPicPr>
          <p:cNvPr id="11" name="Picture 10" descr="IMG_9067 (3).JPG"/>
          <p:cNvPicPr>
            <a:picLocks noChangeAspect="1"/>
          </p:cNvPicPr>
          <p:nvPr/>
        </p:nvPicPr>
        <p:blipFill>
          <a:blip r:embed="rId5" cstate="print"/>
          <a:stretch>
            <a:fillRect/>
          </a:stretch>
        </p:blipFill>
        <p:spPr>
          <a:xfrm>
            <a:off x="8539096" y="1143001"/>
            <a:ext cx="3283720" cy="5334000"/>
          </a:xfrm>
          <a:prstGeom prst="rect">
            <a:avLst/>
          </a:prstGeom>
          <a:blipFill>
            <a:blip r:embed="rId3" cstate="print"/>
            <a:stretch>
              <a:fillRect/>
            </a:stretch>
          </a:blipFill>
          <a:ln>
            <a:solidFill>
              <a:schemeClr val="tx1"/>
            </a:solidFill>
          </a:ln>
        </p:spPr>
      </p:pic>
      <p:pic>
        <p:nvPicPr>
          <p:cNvPr id="12" name="Picture 11" descr="IMG_9039.JPG"/>
          <p:cNvPicPr>
            <a:picLocks noChangeAspect="1"/>
          </p:cNvPicPr>
          <p:nvPr/>
        </p:nvPicPr>
        <p:blipFill>
          <a:blip r:embed="rId6" cstate="print"/>
          <a:stretch>
            <a:fillRect/>
          </a:stretch>
        </p:blipFill>
        <p:spPr>
          <a:xfrm>
            <a:off x="3860803" y="3790123"/>
            <a:ext cx="4488821" cy="2659666"/>
          </a:xfrm>
          <a:prstGeom prst="rect">
            <a:avLst/>
          </a:prstGeom>
          <a:blipFill>
            <a:blip r:embed="rId3" cstate="print"/>
            <a:stretch>
              <a:fillRect/>
            </a:stretch>
          </a:blipFill>
          <a:ln>
            <a:solidFill>
              <a:schemeClr val="tx1"/>
            </a:solidFill>
          </a:ln>
        </p:spPr>
      </p:pic>
      <p:sp>
        <p:nvSpPr>
          <p:cNvPr id="10" name="Rectangle 9"/>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1730" y="237771"/>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148275939"/>
      </p:ext>
    </p:extLst>
  </p:cSld>
  <p:clrMapOvr>
    <a:masterClrMapping/>
  </p:clrMapOvr>
  <p:transition spd="med">
    <p:checke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2923" y="2017807"/>
            <a:ext cx="10797076" cy="3970318"/>
          </a:xfrm>
          <a:prstGeom prst="rect">
            <a:avLst/>
          </a:prstGeom>
        </p:spPr>
        <p:txBody>
          <a:bodyPr wrap="square">
            <a:spAutoFit/>
          </a:bodyPr>
          <a:lstStyle/>
          <a:p>
            <a:pPr algn="ctr">
              <a:lnSpc>
                <a:spcPct val="150000"/>
              </a:lnSpc>
            </a:pPr>
            <a:r>
              <a:rPr lang="en-IN" sz="3200" b="1" i="1" dirty="0">
                <a:solidFill>
                  <a:srgbClr val="00B0F0"/>
                </a:solidFill>
                <a:ea typeface="Verdana" panose="020B0604030504040204" pitchFamily="34" charset="0"/>
                <a:cs typeface="Verdana" panose="020B0604030504040204" pitchFamily="34" charset="0"/>
              </a:rPr>
              <a:t>Molethu</a:t>
            </a:r>
            <a:r>
              <a:rPr lang="en-IN" sz="3200" i="1" dirty="0">
                <a:solidFill>
                  <a:srgbClr val="00B0F0"/>
                </a:solidFill>
                <a:ea typeface="Verdana" panose="020B0604030504040204" pitchFamily="34" charset="0"/>
                <a:cs typeface="Verdana" panose="020B0604030504040204" pitchFamily="34" charset="0"/>
              </a:rPr>
              <a:t> </a:t>
            </a:r>
            <a:r>
              <a:rPr lang="en-IN" sz="2000" i="1" dirty="0">
                <a:solidFill>
                  <a:srgbClr val="0070C0"/>
                </a:solidFill>
                <a:ea typeface="Verdana" panose="020B0604030504040204" pitchFamily="34" charset="0"/>
                <a:cs typeface="Verdana" panose="020B0604030504040204" pitchFamily="34" charset="0"/>
              </a:rPr>
              <a:t>has been established as a Project Management Consultancy in 2008. </a:t>
            </a:r>
          </a:p>
          <a:p>
            <a:pPr algn="ctr">
              <a:lnSpc>
                <a:spcPct val="150000"/>
              </a:lnSpc>
            </a:pPr>
            <a:r>
              <a:rPr lang="en-IN" sz="3200" b="1" i="1" dirty="0">
                <a:solidFill>
                  <a:srgbClr val="00B0F0"/>
                </a:solidFill>
                <a:ea typeface="Verdana" panose="020B0604030504040204" pitchFamily="34" charset="0"/>
                <a:cs typeface="Verdana" panose="020B0604030504040204" pitchFamily="34" charset="0"/>
              </a:rPr>
              <a:t>We</a:t>
            </a:r>
            <a:r>
              <a:rPr lang="en-IN" sz="2000" i="1" dirty="0">
                <a:solidFill>
                  <a:srgbClr val="FFFF00"/>
                </a:solidFill>
                <a:ea typeface="Verdana" panose="020B0604030504040204" pitchFamily="34" charset="0"/>
                <a:cs typeface="Verdana" panose="020B0604030504040204" pitchFamily="34" charset="0"/>
              </a:rPr>
              <a:t> </a:t>
            </a:r>
            <a:r>
              <a:rPr lang="en-IN" sz="2000" i="1" dirty="0">
                <a:solidFill>
                  <a:srgbClr val="0070C0"/>
                </a:solidFill>
                <a:ea typeface="Verdana" panose="020B0604030504040204" pitchFamily="34" charset="0"/>
                <a:cs typeface="Verdana" panose="020B0604030504040204" pitchFamily="34" charset="0"/>
              </a:rPr>
              <a:t>are an ISO 9001 : 2015 certified organisation.</a:t>
            </a:r>
          </a:p>
          <a:p>
            <a:pPr algn="ctr">
              <a:lnSpc>
                <a:spcPct val="150000"/>
              </a:lnSpc>
            </a:pPr>
            <a:r>
              <a:rPr lang="en-IN" sz="3200" b="1" i="1" dirty="0">
                <a:solidFill>
                  <a:srgbClr val="00B0F0"/>
                </a:solidFill>
                <a:ea typeface="Verdana" panose="020B0604030504040204" pitchFamily="34" charset="0"/>
                <a:cs typeface="Verdana" panose="020B0604030504040204" pitchFamily="34" charset="0"/>
              </a:rPr>
              <a:t>We</a:t>
            </a:r>
            <a:r>
              <a:rPr lang="en-IN" sz="2000" i="1" dirty="0">
                <a:solidFill>
                  <a:srgbClr val="0070C0"/>
                </a:solidFill>
                <a:ea typeface="Verdana" panose="020B0604030504040204" pitchFamily="34" charset="0"/>
                <a:cs typeface="Verdana" panose="020B0604030504040204" pitchFamily="34" charset="0"/>
              </a:rPr>
              <a:t> are Empanelled with NBCC (India) Ltd. in Safety/ Quality/ Technical Audit Dept.</a:t>
            </a:r>
          </a:p>
          <a:p>
            <a:pPr algn="ctr">
              <a:lnSpc>
                <a:spcPct val="150000"/>
              </a:lnSpc>
            </a:pPr>
            <a:r>
              <a:rPr lang="en-IN" sz="3200" i="1" dirty="0">
                <a:solidFill>
                  <a:srgbClr val="00B0F0"/>
                </a:solidFill>
                <a:ea typeface="Verdana" panose="020B0604030504040204" pitchFamily="34" charset="0"/>
                <a:cs typeface="Verdana" panose="020B0604030504040204" pitchFamily="34" charset="0"/>
              </a:rPr>
              <a:t> </a:t>
            </a:r>
            <a:r>
              <a:rPr lang="en-IN" sz="3200" b="1" i="1" dirty="0">
                <a:solidFill>
                  <a:srgbClr val="00B0F0"/>
                </a:solidFill>
                <a:ea typeface="Verdana" panose="020B0604030504040204" pitchFamily="34" charset="0"/>
                <a:cs typeface="Verdana" panose="020B0604030504040204" pitchFamily="34" charset="0"/>
              </a:rPr>
              <a:t>Our</a:t>
            </a:r>
            <a:r>
              <a:rPr lang="en-IN" sz="3200" i="1" dirty="0">
                <a:solidFill>
                  <a:schemeClr val="bg1"/>
                </a:solidFill>
                <a:ea typeface="Verdana" panose="020B0604030504040204" pitchFamily="34" charset="0"/>
                <a:cs typeface="Verdana" panose="020B0604030504040204" pitchFamily="34" charset="0"/>
              </a:rPr>
              <a:t> </a:t>
            </a:r>
            <a:r>
              <a:rPr lang="en-IN" sz="2000" i="1" dirty="0">
                <a:solidFill>
                  <a:srgbClr val="0070C0"/>
                </a:solidFill>
                <a:ea typeface="Verdana" panose="020B0604030504040204" pitchFamily="34" charset="0"/>
                <a:cs typeface="Verdana" panose="020B0604030504040204" pitchFamily="34" charset="0"/>
              </a:rPr>
              <a:t>vision is to be a leader in the field of project management by providing quality services which exceeds the expectations of our esteemed clients,  leading to long-term relationships and profitability.</a:t>
            </a:r>
          </a:p>
          <a:p>
            <a:pPr algn="ctr">
              <a:lnSpc>
                <a:spcPct val="150000"/>
              </a:lnSpc>
            </a:pPr>
            <a:endParaRPr lang="en-IN" sz="2000" dirty="0">
              <a:solidFill>
                <a:srgbClr val="FFFF00"/>
              </a:solidFill>
              <a:ea typeface="Verdana" panose="020B0604030504040204" pitchFamily="34" charset="0"/>
              <a:cs typeface="Verdana" panose="020B0604030504040204" pitchFamily="34" charset="0"/>
            </a:endParaRPr>
          </a:p>
        </p:txBody>
      </p:sp>
      <p:sp>
        <p:nvSpPr>
          <p:cNvPr id="10" name="Title 1"/>
          <p:cNvSpPr txBox="1">
            <a:spLocks/>
          </p:cNvSpPr>
          <p:nvPr/>
        </p:nvSpPr>
        <p:spPr>
          <a:xfrm>
            <a:off x="667796" y="216323"/>
            <a:ext cx="11063864"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ABOUT</a:t>
            </a:r>
            <a:r>
              <a:rPr lang="en-US" sz="4400" b="1" i="1" dirty="0">
                <a:ln w="0"/>
                <a:solidFill>
                  <a:srgbClr val="00B0F0"/>
                </a:solidFill>
                <a:latin typeface="Candara" panose="020E0502030303020204" pitchFamily="34" charset="0"/>
                <a:ea typeface="+mn-ea"/>
                <a:cs typeface="+mn-cs"/>
              </a:rPr>
              <a:t> </a:t>
            </a:r>
            <a:r>
              <a:rPr lang="en-US" sz="4400" b="1" i="1" dirty="0">
                <a:ln w="0"/>
                <a:solidFill>
                  <a:srgbClr val="0070C0"/>
                </a:solidFill>
                <a:latin typeface="Candara" panose="020E0502030303020204" pitchFamily="34" charset="0"/>
              </a:rPr>
              <a:t>US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4638" y="344863"/>
            <a:ext cx="1007023" cy="611282"/>
          </a:xfrm>
          <a:prstGeom prst="rect">
            <a:avLst/>
          </a:prstGeom>
          <a:solidFill>
            <a:sysClr val="window" lastClr="FFFFFF"/>
          </a:solidFill>
          <a:ln>
            <a:solidFill>
              <a:sysClr val="window" lastClr="FFFFFF"/>
            </a:solidFill>
          </a:ln>
        </p:spPr>
      </p:pic>
      <p:sp>
        <p:nvSpPr>
          <p:cNvPr id="7" name="Rectangle 6"/>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678528" y="1104810"/>
            <a:ext cx="1114213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7792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OLETHU\Company Profiles\Bougain Vil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2" y="3897252"/>
            <a:ext cx="4330495" cy="2624446"/>
          </a:xfrm>
          <a:prstGeom prst="rect">
            <a:avLst/>
          </a:prstGeom>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792" y="662035"/>
            <a:ext cx="8336479" cy="3104588"/>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32" y="3897252"/>
            <a:ext cx="4534100" cy="2624446"/>
          </a:xfrm>
          <a:prstGeom prst="rect">
            <a:avLst/>
          </a:prstGeom>
          <a:noFill/>
        </p:spPr>
      </p:pic>
      <p:sp>
        <p:nvSpPr>
          <p:cNvPr id="7" name="Title 1"/>
          <p:cNvSpPr txBox="1"/>
          <p:nvPr/>
        </p:nvSpPr>
        <p:spPr bwMode="auto">
          <a:xfrm>
            <a:off x="3" y="67962"/>
            <a:ext cx="12191999" cy="762000"/>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Prestige Bougainvillea Gardens in Sector 150, Greater Noida</a:t>
            </a:r>
            <a:r>
              <a:rPr lang="en-US" sz="2000" dirty="0"/>
              <a:t> </a:t>
            </a:r>
          </a:p>
        </p:txBody>
      </p:sp>
      <p:sp>
        <p:nvSpPr>
          <p:cNvPr id="6" name="Rectangle 5">
            <a:extLst>
              <a:ext uri="{FF2B5EF4-FFF2-40B4-BE49-F238E27FC236}">
                <a16:creationId xmlns:a16="http://schemas.microsoft.com/office/drawing/2014/main" id="{C3FC5E44-3A96-430B-A943-473F39A8E2AE}"/>
              </a:ext>
            </a:extLst>
          </p:cNvPr>
          <p:cNvSpPr/>
          <p:nvPr/>
        </p:nvSpPr>
        <p:spPr>
          <a:xfrm>
            <a:off x="222422" y="166816"/>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766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atsApp Image 2019-05-02 at 7.40.03 PM (1).jpeg"/>
          <p:cNvPicPr>
            <a:picLocks noChangeAspect="1"/>
          </p:cNvPicPr>
          <p:nvPr/>
        </p:nvPicPr>
        <p:blipFill>
          <a:blip r:embed="rId2" cstate="print"/>
          <a:stretch>
            <a:fillRect/>
          </a:stretch>
        </p:blipFill>
        <p:spPr>
          <a:xfrm>
            <a:off x="6104239" y="518986"/>
            <a:ext cx="5807674" cy="5486399"/>
          </a:xfrm>
          <a:prstGeom prst="rect">
            <a:avLst/>
          </a:prstGeom>
          <a:blipFill>
            <a:blip r:embed="rId3" cstate="print"/>
            <a:stretch>
              <a:fillRect/>
            </a:stretch>
          </a:blipFill>
          <a:ln>
            <a:solidFill>
              <a:schemeClr val="tx1"/>
            </a:solidFill>
          </a:ln>
        </p:spPr>
      </p:pic>
      <p:pic>
        <p:nvPicPr>
          <p:cNvPr id="6" name="Picture 5" descr="WhatsApp Image 2019-05-02 at 7.40.03 PM.jpeg"/>
          <p:cNvPicPr>
            <a:picLocks noChangeAspect="1"/>
          </p:cNvPicPr>
          <p:nvPr/>
        </p:nvPicPr>
        <p:blipFill>
          <a:blip r:embed="rId4" cstate="print"/>
          <a:stretch>
            <a:fillRect/>
          </a:stretch>
        </p:blipFill>
        <p:spPr>
          <a:xfrm>
            <a:off x="296563" y="535459"/>
            <a:ext cx="5692346" cy="5494638"/>
          </a:xfrm>
          <a:prstGeom prst="rect">
            <a:avLst/>
          </a:prstGeom>
          <a:blipFill>
            <a:blip r:embed="rId3" cstate="print"/>
            <a:stretch>
              <a:fillRect/>
            </a:stretch>
          </a:blipFill>
          <a:ln>
            <a:solidFill>
              <a:schemeClr val="tx1"/>
            </a:solidFill>
          </a:ln>
        </p:spPr>
      </p:pic>
      <p:sp>
        <p:nvSpPr>
          <p:cNvPr id="7" name="Rectangle 6"/>
          <p:cNvSpPr/>
          <p:nvPr/>
        </p:nvSpPr>
        <p:spPr>
          <a:xfrm>
            <a:off x="222422" y="166816"/>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748214" y="6183064"/>
            <a:ext cx="3978878" cy="400110"/>
          </a:xfrm>
          <a:prstGeom prst="rect">
            <a:avLst/>
          </a:prstGeom>
          <a:noFill/>
        </p:spPr>
        <p:txBody>
          <a:bodyPr wrap="square" rtlCol="0">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SKN Farm House, Delhi</a:t>
            </a:r>
          </a:p>
        </p:txBody>
      </p:sp>
    </p:spTree>
    <p:extLst>
      <p:ext uri="{BB962C8B-B14F-4D97-AF65-F5344CB8AC3E}">
        <p14:creationId xmlns:p14="http://schemas.microsoft.com/office/powerpoint/2010/main" val="215983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H6.jpg"/>
          <p:cNvPicPr>
            <a:picLocks noChangeAspect="1"/>
          </p:cNvPicPr>
          <p:nvPr/>
        </p:nvPicPr>
        <p:blipFill>
          <a:blip r:embed="rId2" cstate="print"/>
          <a:stretch>
            <a:fillRect/>
          </a:stretch>
        </p:blipFill>
        <p:spPr>
          <a:xfrm>
            <a:off x="280086" y="238899"/>
            <a:ext cx="5420497" cy="5840627"/>
          </a:xfrm>
          <a:prstGeom prst="rect">
            <a:avLst/>
          </a:prstGeom>
          <a:blipFill>
            <a:blip r:embed="rId3" cstate="print"/>
            <a:stretch>
              <a:fillRect/>
            </a:stretch>
          </a:blipFill>
          <a:ln>
            <a:solidFill>
              <a:schemeClr val="tx1"/>
            </a:solidFill>
          </a:ln>
        </p:spPr>
      </p:pic>
      <p:sp>
        <p:nvSpPr>
          <p:cNvPr id="7" name="TextBox 6"/>
          <p:cNvSpPr txBox="1"/>
          <p:nvPr/>
        </p:nvSpPr>
        <p:spPr>
          <a:xfrm>
            <a:off x="3748214" y="6183064"/>
            <a:ext cx="3978878" cy="400110"/>
          </a:xfrm>
          <a:prstGeom prst="rect">
            <a:avLst/>
          </a:prstGeom>
          <a:noFill/>
        </p:spPr>
        <p:txBody>
          <a:bodyPr wrap="square" rtlCol="0">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Kler House, Chandigarh</a:t>
            </a:r>
          </a:p>
        </p:txBody>
      </p:sp>
      <p:pic>
        <p:nvPicPr>
          <p:cNvPr id="8" name="Picture 7" descr="CH23.jpg"/>
          <p:cNvPicPr>
            <a:picLocks noChangeAspect="1"/>
          </p:cNvPicPr>
          <p:nvPr/>
        </p:nvPicPr>
        <p:blipFill>
          <a:blip r:embed="rId4" cstate="print"/>
          <a:stretch>
            <a:fillRect/>
          </a:stretch>
        </p:blipFill>
        <p:spPr>
          <a:xfrm>
            <a:off x="5782961" y="231233"/>
            <a:ext cx="6161903" cy="5856210"/>
          </a:xfrm>
          <a:prstGeom prst="rect">
            <a:avLst/>
          </a:prstGeom>
          <a:blipFill>
            <a:blip r:embed="rId3" cstate="print"/>
            <a:stretch>
              <a:fillRect/>
            </a:stretch>
          </a:blipFill>
          <a:ln>
            <a:solidFill>
              <a:schemeClr val="tx1"/>
            </a:solidFill>
          </a:ln>
        </p:spPr>
      </p:pic>
    </p:spTree>
    <p:extLst>
      <p:ext uri="{BB962C8B-B14F-4D97-AF65-F5344CB8AC3E}">
        <p14:creationId xmlns:p14="http://schemas.microsoft.com/office/powerpoint/2010/main" val="31477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OLETHU\Share Folder\BD\Wedding Palace\Photos\PHOTO-2018-12-15-20-25-30_1.jpg"/>
          <p:cNvPicPr>
            <a:picLocks noChangeAspect="1" noChangeArrowheads="1"/>
          </p:cNvPicPr>
          <p:nvPr/>
        </p:nvPicPr>
        <p:blipFill>
          <a:blip r:embed="rId2" cstate="print"/>
          <a:srcRect/>
          <a:stretch>
            <a:fillRect/>
          </a:stretch>
        </p:blipFill>
        <p:spPr bwMode="auto">
          <a:xfrm>
            <a:off x="783240" y="728574"/>
            <a:ext cx="5296926" cy="2891479"/>
          </a:xfrm>
          <a:prstGeom prst="rect">
            <a:avLst/>
          </a:prstGeom>
          <a:noFill/>
        </p:spPr>
      </p:pic>
      <p:pic>
        <p:nvPicPr>
          <p:cNvPr id="1027" name="Picture 3" descr="\\MOLETHU\Share Folder\BD\Wedding Palace\Photos\PHOTO-2018-12-15-20-25-30.jpg"/>
          <p:cNvPicPr>
            <a:picLocks noChangeAspect="1" noChangeArrowheads="1"/>
          </p:cNvPicPr>
          <p:nvPr/>
        </p:nvPicPr>
        <p:blipFill>
          <a:blip r:embed="rId3" cstate="print"/>
          <a:srcRect/>
          <a:stretch>
            <a:fillRect/>
          </a:stretch>
        </p:blipFill>
        <p:spPr bwMode="auto">
          <a:xfrm>
            <a:off x="783240" y="3669013"/>
            <a:ext cx="5296926" cy="2856323"/>
          </a:xfrm>
          <a:prstGeom prst="rect">
            <a:avLst/>
          </a:prstGeom>
          <a:noFill/>
        </p:spPr>
      </p:pic>
      <p:pic>
        <p:nvPicPr>
          <p:cNvPr id="1028" name="Picture 4" descr="\\MOLETHU\Share Folder\BD\Wedding Palace\Photos\PHOTO-2018-12-22-04-56-11.jpg"/>
          <p:cNvPicPr>
            <a:picLocks noChangeAspect="1" noChangeArrowheads="1"/>
          </p:cNvPicPr>
          <p:nvPr/>
        </p:nvPicPr>
        <p:blipFill>
          <a:blip r:embed="rId4" cstate="print"/>
          <a:srcRect/>
          <a:stretch>
            <a:fillRect/>
          </a:stretch>
        </p:blipFill>
        <p:spPr bwMode="auto">
          <a:xfrm>
            <a:off x="6208264" y="3669013"/>
            <a:ext cx="4599600" cy="2856324"/>
          </a:xfrm>
          <a:prstGeom prst="rect">
            <a:avLst/>
          </a:prstGeom>
          <a:noFill/>
        </p:spPr>
      </p:pic>
      <p:pic>
        <p:nvPicPr>
          <p:cNvPr id="1029" name="Picture 5" descr="\\MOLETHU\Share Folder\BD\Wedding Palace\Photos\PHOTO-2018-12-15-20-25-30_2.jpg"/>
          <p:cNvPicPr>
            <a:picLocks noChangeAspect="1" noChangeArrowheads="1"/>
          </p:cNvPicPr>
          <p:nvPr/>
        </p:nvPicPr>
        <p:blipFill>
          <a:blip r:embed="rId5" cstate="print"/>
          <a:srcRect/>
          <a:stretch>
            <a:fillRect/>
          </a:stretch>
        </p:blipFill>
        <p:spPr bwMode="auto">
          <a:xfrm>
            <a:off x="6208264" y="724396"/>
            <a:ext cx="4602240" cy="2891058"/>
          </a:xfrm>
          <a:prstGeom prst="rect">
            <a:avLst/>
          </a:prstGeom>
          <a:noFill/>
        </p:spPr>
      </p:pic>
      <p:sp>
        <p:nvSpPr>
          <p:cNvPr id="9" name="Title 1"/>
          <p:cNvSpPr txBox="1"/>
          <p:nvPr/>
        </p:nvSpPr>
        <p:spPr bwMode="auto">
          <a:xfrm>
            <a:off x="3" y="67962"/>
            <a:ext cx="12191999" cy="762000"/>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Wedding Palace at Batala, Punjab</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8609" y="249646"/>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3227178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639" y="344863"/>
            <a:ext cx="1007023" cy="61128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4CB2652-57F0-7EDF-A139-A22018C1DFA4}"/>
              </a:ext>
            </a:extLst>
          </p:cNvPr>
          <p:cNvSpPr txBox="1"/>
          <p:nvPr/>
        </p:nvSpPr>
        <p:spPr bwMode="auto">
          <a:xfrm>
            <a:off x="1066086" y="360779"/>
            <a:ext cx="10059828" cy="479756"/>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TCS Research &amp; Innovation Park + Office, IIT Hauz Khas, Delhi</a:t>
            </a:r>
          </a:p>
          <a:p>
            <a:pPr algn="ctr" eaLnBrk="0" hangingPunct="0">
              <a:spcBef>
                <a:spcPct val="20000"/>
              </a:spcBef>
              <a:buClr>
                <a:schemeClr val="hlink"/>
              </a:buClr>
              <a:defRPr/>
            </a:pPr>
            <a:endParaRPr lang="en-US" sz="2000" b="1" i="1" dirty="0">
              <a:solidFill>
                <a:srgbClr val="0070C0"/>
              </a:solidFill>
              <a:latin typeface="Candara" panose="020E0502030303020204" pitchFamily="34" charset="0"/>
              <a:ea typeface="+mj-ea"/>
              <a:cs typeface="+mj-cs"/>
            </a:endParaRPr>
          </a:p>
        </p:txBody>
      </p:sp>
      <p:pic>
        <p:nvPicPr>
          <p:cNvPr id="5" name="Picture 4" descr="A room with a brick wall and white walls&#10;&#10;Description automatically generated">
            <a:extLst>
              <a:ext uri="{FF2B5EF4-FFF2-40B4-BE49-F238E27FC236}">
                <a16:creationId xmlns:a16="http://schemas.microsoft.com/office/drawing/2014/main" id="{4C992796-C1F1-985A-7E77-45B63D657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652" y="1248340"/>
            <a:ext cx="4708011" cy="5058276"/>
          </a:xfrm>
          <a:prstGeom prst="rect">
            <a:avLst/>
          </a:prstGeom>
        </p:spPr>
      </p:pic>
      <p:pic>
        <p:nvPicPr>
          <p:cNvPr id="9" name="Picture 8" descr="A room with computers in it&#10;&#10;Description automatically generated">
            <a:extLst>
              <a:ext uri="{FF2B5EF4-FFF2-40B4-BE49-F238E27FC236}">
                <a16:creationId xmlns:a16="http://schemas.microsoft.com/office/drawing/2014/main" id="{B5778E0F-BA55-F094-995F-9C0385B67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60" y="1305292"/>
            <a:ext cx="6334413" cy="5001323"/>
          </a:xfrm>
          <a:prstGeom prst="rect">
            <a:avLst/>
          </a:prstGeom>
        </p:spPr>
      </p:pic>
      <p:sp>
        <p:nvSpPr>
          <p:cNvPr id="10" name="Title 1">
            <a:extLst>
              <a:ext uri="{FF2B5EF4-FFF2-40B4-BE49-F238E27FC236}">
                <a16:creationId xmlns:a16="http://schemas.microsoft.com/office/drawing/2014/main" id="{7165DEE2-CDA5-DA87-4B9F-F412F1CF0993}"/>
              </a:ext>
            </a:extLst>
          </p:cNvPr>
          <p:cNvSpPr txBox="1"/>
          <p:nvPr/>
        </p:nvSpPr>
        <p:spPr bwMode="auto">
          <a:xfrm>
            <a:off x="7919566" y="1036479"/>
            <a:ext cx="3021968" cy="479756"/>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Robotic Lab</a:t>
            </a:r>
          </a:p>
          <a:p>
            <a:pPr algn="ctr" eaLnBrk="0" hangingPunct="0">
              <a:spcBef>
                <a:spcPct val="20000"/>
              </a:spcBef>
              <a:buClr>
                <a:schemeClr val="hlink"/>
              </a:buClr>
              <a:defRPr/>
            </a:pPr>
            <a:endParaRPr lang="en-US" sz="2000" b="1" i="1" dirty="0">
              <a:solidFill>
                <a:srgbClr val="0070C0"/>
              </a:solidFill>
              <a:latin typeface="Candara" panose="020E0502030303020204" pitchFamily="34" charset="0"/>
              <a:ea typeface="+mj-ea"/>
              <a:cs typeface="+mj-cs"/>
            </a:endParaRPr>
          </a:p>
        </p:txBody>
      </p:sp>
      <p:sp>
        <p:nvSpPr>
          <p:cNvPr id="13" name="Title 1">
            <a:extLst>
              <a:ext uri="{FF2B5EF4-FFF2-40B4-BE49-F238E27FC236}">
                <a16:creationId xmlns:a16="http://schemas.microsoft.com/office/drawing/2014/main" id="{6A7434F4-8E67-D7A9-7E96-17CE3AB2FA04}"/>
              </a:ext>
            </a:extLst>
          </p:cNvPr>
          <p:cNvSpPr txBox="1"/>
          <p:nvPr/>
        </p:nvSpPr>
        <p:spPr bwMode="auto">
          <a:xfrm>
            <a:off x="1482291" y="956145"/>
            <a:ext cx="3865098" cy="479756"/>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Office Area</a:t>
            </a:r>
          </a:p>
          <a:p>
            <a:pPr algn="ctr" eaLnBrk="0" hangingPunct="0">
              <a:spcBef>
                <a:spcPct val="20000"/>
              </a:spcBef>
              <a:buClr>
                <a:schemeClr val="hlink"/>
              </a:buClr>
              <a:defRPr/>
            </a:pPr>
            <a:endParaRPr lang="en-US" sz="2000" b="1" i="1" dirty="0">
              <a:solidFill>
                <a:srgbClr val="0070C0"/>
              </a:solidFill>
              <a:latin typeface="Candara" panose="020E0502030303020204" pitchFamily="34" charset="0"/>
              <a:ea typeface="+mj-ea"/>
              <a:cs typeface="+mj-cs"/>
            </a:endParaRPr>
          </a:p>
        </p:txBody>
      </p:sp>
    </p:spTree>
    <p:extLst>
      <p:ext uri="{BB962C8B-B14F-4D97-AF65-F5344CB8AC3E}">
        <p14:creationId xmlns:p14="http://schemas.microsoft.com/office/powerpoint/2010/main" val="831201811"/>
      </p:ext>
    </p:extLst>
  </p:cSld>
  <p:clrMapOvr>
    <a:masterClrMapping/>
  </p:clrMapOvr>
  <p:transition spd="med">
    <p:checke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F0233-204A-3F54-4B10-B84C5DABA6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43DE26-F765-C66F-83B0-AF0404C6056A}"/>
              </a:ext>
            </a:extLst>
          </p:cNvPr>
          <p:cNvSpPr txBox="1"/>
          <p:nvPr/>
        </p:nvSpPr>
        <p:spPr>
          <a:xfrm>
            <a:off x="712851" y="296903"/>
            <a:ext cx="4052488" cy="400110"/>
          </a:xfrm>
          <a:prstGeom prst="rect">
            <a:avLst/>
          </a:prstGeom>
          <a:noFill/>
        </p:spPr>
        <p:txBody>
          <a:bodyPr wrap="square" lIns="91431" tIns="45715" rIns="91431" bIns="45715">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J50 Residence, South City 1, Gurgaon</a:t>
            </a:r>
          </a:p>
        </p:txBody>
      </p:sp>
      <p:pic>
        <p:nvPicPr>
          <p:cNvPr id="2050" name="Picture 2" descr="E:\Himanshu\Social Media works\dljm\Capture.PNG">
            <a:extLst>
              <a:ext uri="{FF2B5EF4-FFF2-40B4-BE49-F238E27FC236}">
                <a16:creationId xmlns:a16="http://schemas.microsoft.com/office/drawing/2014/main" id="{67FE4713-1556-20A3-57D9-319EAADE7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12" y="939667"/>
            <a:ext cx="4506367" cy="542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0AD1EB-AA41-DA88-F6A0-5A748657D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2447" y="280086"/>
            <a:ext cx="1007023" cy="659582"/>
          </a:xfrm>
          <a:prstGeom prst="rect">
            <a:avLst/>
          </a:prstGeom>
          <a:solidFill>
            <a:sysClr val="window" lastClr="FFFFFF"/>
          </a:solidFill>
          <a:ln>
            <a:solidFill>
              <a:sysClr val="window" lastClr="FFFFFF"/>
            </a:solidFill>
          </a:ln>
        </p:spPr>
      </p:pic>
      <p:sp>
        <p:nvSpPr>
          <p:cNvPr id="6" name="Rectangle 5">
            <a:extLst>
              <a:ext uri="{FF2B5EF4-FFF2-40B4-BE49-F238E27FC236}">
                <a16:creationId xmlns:a16="http://schemas.microsoft.com/office/drawing/2014/main" id="{6DEABDB6-81A2-7560-0F62-D751C65499E8}"/>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E:\Himanshu\Social Media works\dljm\WhatsApp Image 2021-12-22 at 15.50.05.jpeg">
            <a:extLst>
              <a:ext uri="{FF2B5EF4-FFF2-40B4-BE49-F238E27FC236}">
                <a16:creationId xmlns:a16="http://schemas.microsoft.com/office/drawing/2014/main" id="{39EFF23F-91A8-4377-365F-9E5E76238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339" y="939667"/>
            <a:ext cx="6531901" cy="5421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D5FB95-8DE9-C1FE-9CD6-E2269C238A86}"/>
              </a:ext>
            </a:extLst>
          </p:cNvPr>
          <p:cNvSpPr txBox="1"/>
          <p:nvPr/>
        </p:nvSpPr>
        <p:spPr>
          <a:xfrm>
            <a:off x="5993065" y="314952"/>
            <a:ext cx="4776447" cy="400099"/>
          </a:xfrm>
          <a:prstGeom prst="rect">
            <a:avLst/>
          </a:prstGeom>
          <a:noFill/>
        </p:spPr>
        <p:txBody>
          <a:bodyPr wrap="square" lIns="91431" tIns="45715" rIns="91431" bIns="45715">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J27 &amp; J28 Residences, South City 1, Gurgaon</a:t>
            </a:r>
          </a:p>
        </p:txBody>
      </p:sp>
    </p:spTree>
    <p:extLst>
      <p:ext uri="{BB962C8B-B14F-4D97-AF65-F5344CB8AC3E}">
        <p14:creationId xmlns:p14="http://schemas.microsoft.com/office/powerpoint/2010/main" val="3255580917"/>
      </p:ext>
    </p:extLst>
  </p:cSld>
  <p:clrMapOvr>
    <a:masterClrMapping/>
  </p:clrMapOvr>
  <p:transition spd="med">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Deep\CURRENT PROJECT\Blackberry\09 - Drawings\01 - Structural Drg\URBANE.jpg"/>
          <p:cNvPicPr>
            <a:picLocks noChangeAspect="1" noChangeArrowheads="1"/>
          </p:cNvPicPr>
          <p:nvPr/>
        </p:nvPicPr>
        <p:blipFill>
          <a:blip r:embed="rId3" cstate="print"/>
          <a:srcRect/>
          <a:stretch>
            <a:fillRect/>
          </a:stretch>
        </p:blipFill>
        <p:spPr bwMode="auto">
          <a:xfrm>
            <a:off x="5870571" y="1211626"/>
            <a:ext cx="5645175" cy="4939949"/>
          </a:xfrm>
          <a:prstGeom prst="rect">
            <a:avLst/>
          </a:prstGeom>
        </p:spPr>
      </p:pic>
      <p:sp>
        <p:nvSpPr>
          <p:cNvPr id="8" name="Title 1"/>
          <p:cNvSpPr txBox="1"/>
          <p:nvPr/>
        </p:nvSpPr>
        <p:spPr bwMode="auto">
          <a:xfrm>
            <a:off x="6096000" y="451581"/>
            <a:ext cx="4978400" cy="884713"/>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Blackberry’s Corporate Office,  Gurgaon (with complete Interior fit-outs)</a:t>
            </a:r>
            <a:br>
              <a:rPr lang="en-US" sz="2000" b="1" i="1" dirty="0">
                <a:solidFill>
                  <a:srgbClr val="0070C0"/>
                </a:solidFill>
                <a:latin typeface="Candara" panose="020E0502030303020204" pitchFamily="34" charset="0"/>
                <a:ea typeface="+mj-ea"/>
                <a:cs typeface="+mj-cs"/>
              </a:rPr>
            </a:br>
            <a:endParaRPr lang="en-US" sz="2000" b="1" i="1" dirty="0">
              <a:solidFill>
                <a:srgbClr val="0070C0"/>
              </a:solidFill>
              <a:latin typeface="Candara" panose="020E0502030303020204" pitchFamily="34" charset="0"/>
              <a:ea typeface="+mj-ea"/>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4639" y="344863"/>
            <a:ext cx="1007023" cy="61128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Capture.JPG">
            <a:extLst>
              <a:ext uri="{FF2B5EF4-FFF2-40B4-BE49-F238E27FC236}">
                <a16:creationId xmlns:a16="http://schemas.microsoft.com/office/drawing/2014/main" id="{505B8145-7DA2-9647-D96D-DECDDF911629}"/>
              </a:ext>
            </a:extLst>
          </p:cNvPr>
          <p:cNvPicPr>
            <a:picLocks noChangeAspect="1"/>
          </p:cNvPicPr>
          <p:nvPr/>
        </p:nvPicPr>
        <p:blipFill>
          <a:blip r:embed="rId5"/>
          <a:stretch>
            <a:fillRect/>
          </a:stretch>
        </p:blipFill>
        <p:spPr>
          <a:xfrm>
            <a:off x="664811" y="996398"/>
            <a:ext cx="5030225" cy="5370407"/>
          </a:xfrm>
          <a:prstGeom prst="rect">
            <a:avLst/>
          </a:prstGeom>
        </p:spPr>
      </p:pic>
      <p:sp>
        <p:nvSpPr>
          <p:cNvPr id="3" name="Title 1">
            <a:extLst>
              <a:ext uri="{FF2B5EF4-FFF2-40B4-BE49-F238E27FC236}">
                <a16:creationId xmlns:a16="http://schemas.microsoft.com/office/drawing/2014/main" id="{54CB2652-57F0-7EDF-A139-A22018C1DFA4}"/>
              </a:ext>
            </a:extLst>
          </p:cNvPr>
          <p:cNvSpPr txBox="1"/>
          <p:nvPr/>
        </p:nvSpPr>
        <p:spPr bwMode="auto">
          <a:xfrm>
            <a:off x="664811" y="350241"/>
            <a:ext cx="5030225" cy="543697"/>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BVM, Corporate Office, MCIE, Delhi</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 (with complete Interior fit-outs)</a:t>
            </a:r>
          </a:p>
        </p:txBody>
      </p:sp>
    </p:spTree>
    <p:extLst>
      <p:ext uri="{BB962C8B-B14F-4D97-AF65-F5344CB8AC3E}">
        <p14:creationId xmlns:p14="http://schemas.microsoft.com/office/powerpoint/2010/main" val="2127217693"/>
      </p:ext>
    </p:extLst>
  </p:cSld>
  <p:clrMapOvr>
    <a:masterClrMapping/>
  </p:clrMapOvr>
  <p:transition spd="med">
    <p:checke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C0843-1785-4219-3988-FC4EB9872C7F}"/>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CB8BBD38-F484-06E4-B621-3F564BC498F6}"/>
              </a:ext>
            </a:extLst>
          </p:cNvPr>
          <p:cNvPicPr>
            <a:picLocks noChangeAspect="1" noChangeArrowheads="1"/>
          </p:cNvPicPr>
          <p:nvPr/>
        </p:nvPicPr>
        <p:blipFill rotWithShape="1">
          <a:blip r:embed="rId2" cstate="print"/>
          <a:srcRect l="8773" t="5276" r="9838" b="51388"/>
          <a:stretch>
            <a:fillRect/>
          </a:stretch>
        </p:blipFill>
        <p:spPr bwMode="auto">
          <a:xfrm>
            <a:off x="6181062" y="246306"/>
            <a:ext cx="4202988" cy="2405911"/>
          </a:xfrm>
          <a:prstGeom prst="rect">
            <a:avLst/>
          </a:prstGeom>
        </p:spPr>
      </p:pic>
      <p:sp>
        <p:nvSpPr>
          <p:cNvPr id="8" name="TextBox 7">
            <a:extLst>
              <a:ext uri="{FF2B5EF4-FFF2-40B4-BE49-F238E27FC236}">
                <a16:creationId xmlns:a16="http://schemas.microsoft.com/office/drawing/2014/main" id="{3DC02621-555F-C014-AAAF-BC6A59C77EE4}"/>
              </a:ext>
            </a:extLst>
          </p:cNvPr>
          <p:cNvSpPr txBox="1"/>
          <p:nvPr/>
        </p:nvSpPr>
        <p:spPr>
          <a:xfrm>
            <a:off x="6181062" y="2650708"/>
            <a:ext cx="4202988" cy="338554"/>
          </a:xfrm>
          <a:prstGeom prst="rect">
            <a:avLst/>
          </a:prstGeom>
          <a:noFill/>
        </p:spPr>
        <p:txBody>
          <a:bodyPr wrap="square">
            <a:spAutoFit/>
          </a:bodyPr>
          <a:lstStyle/>
          <a:p>
            <a:pPr algn="ctr">
              <a:defRPr/>
            </a:pPr>
            <a:r>
              <a:rPr lang="en-US" sz="1600" b="1" i="1" dirty="0">
                <a:solidFill>
                  <a:srgbClr val="0070C0"/>
                </a:solidFill>
                <a:latin typeface="Candara" panose="020E0502030303020204" pitchFamily="34" charset="0"/>
                <a:ea typeface="+mj-ea"/>
                <a:cs typeface="+mj-cs"/>
              </a:rPr>
              <a:t>Kasturba Hospital, Greater Mumbai</a:t>
            </a:r>
          </a:p>
        </p:txBody>
      </p:sp>
      <p:pic>
        <p:nvPicPr>
          <p:cNvPr id="5" name="Picture 2">
            <a:extLst>
              <a:ext uri="{FF2B5EF4-FFF2-40B4-BE49-F238E27FC236}">
                <a16:creationId xmlns:a16="http://schemas.microsoft.com/office/drawing/2014/main" id="{88020839-D0A6-451A-8DDE-812E2339A68F}"/>
              </a:ext>
            </a:extLst>
          </p:cNvPr>
          <p:cNvPicPr>
            <a:picLocks noChangeAspect="1" noChangeArrowheads="1"/>
          </p:cNvPicPr>
          <p:nvPr/>
        </p:nvPicPr>
        <p:blipFill rotWithShape="1">
          <a:blip r:embed="rId3" cstate="print"/>
          <a:srcRect l="3962" t="5903" r="52358" b="17474"/>
          <a:stretch>
            <a:fillRect/>
          </a:stretch>
        </p:blipFill>
        <p:spPr bwMode="auto">
          <a:xfrm>
            <a:off x="1320802" y="246303"/>
            <a:ext cx="4165601" cy="2405304"/>
          </a:xfrm>
          <a:prstGeom prst="rect">
            <a:avLst/>
          </a:prstGeom>
        </p:spPr>
      </p:pic>
      <p:sp>
        <p:nvSpPr>
          <p:cNvPr id="6" name="TextBox 5">
            <a:extLst>
              <a:ext uri="{FF2B5EF4-FFF2-40B4-BE49-F238E27FC236}">
                <a16:creationId xmlns:a16="http://schemas.microsoft.com/office/drawing/2014/main" id="{415BD33C-AFBA-F3B7-BA9F-03C148EB9281}"/>
              </a:ext>
            </a:extLst>
          </p:cNvPr>
          <p:cNvSpPr txBox="1"/>
          <p:nvPr/>
        </p:nvSpPr>
        <p:spPr>
          <a:xfrm>
            <a:off x="1320802" y="2650708"/>
            <a:ext cx="4165601" cy="338554"/>
          </a:xfrm>
          <a:prstGeom prst="rect">
            <a:avLst/>
          </a:prstGeom>
          <a:noFill/>
        </p:spPr>
        <p:txBody>
          <a:bodyPr wrap="square">
            <a:spAutoFit/>
          </a:bodyPr>
          <a:lstStyle/>
          <a:p>
            <a:pPr algn="ctr">
              <a:defRPr/>
            </a:pPr>
            <a:r>
              <a:rPr lang="en-US" sz="1600" b="1" i="1" dirty="0">
                <a:solidFill>
                  <a:srgbClr val="0070C0"/>
                </a:solidFill>
                <a:latin typeface="Candara" panose="020E0502030303020204" pitchFamily="34" charset="0"/>
                <a:ea typeface="+mj-ea"/>
                <a:cs typeface="+mj-cs"/>
              </a:rPr>
              <a:t>Criticare Hospital, Mumbai</a:t>
            </a:r>
          </a:p>
        </p:txBody>
      </p:sp>
      <p:pic>
        <p:nvPicPr>
          <p:cNvPr id="9" name="Picture 2">
            <a:extLst>
              <a:ext uri="{FF2B5EF4-FFF2-40B4-BE49-F238E27FC236}">
                <a16:creationId xmlns:a16="http://schemas.microsoft.com/office/drawing/2014/main" id="{C8F733EE-4528-4955-4FD5-30A9D6F725EC}"/>
              </a:ext>
            </a:extLst>
          </p:cNvPr>
          <p:cNvPicPr>
            <a:picLocks noChangeAspect="1" noChangeArrowheads="1"/>
          </p:cNvPicPr>
          <p:nvPr/>
        </p:nvPicPr>
        <p:blipFill rotWithShape="1">
          <a:blip r:embed="rId4" cstate="print"/>
          <a:srcRect l="1604" t="6029" r="660" b="30286"/>
          <a:stretch>
            <a:fillRect/>
          </a:stretch>
        </p:blipFill>
        <p:spPr bwMode="auto">
          <a:xfrm>
            <a:off x="1320802" y="3602823"/>
            <a:ext cx="4165601" cy="2467931"/>
          </a:xfrm>
          <a:prstGeom prst="rect">
            <a:avLst/>
          </a:prstGeom>
        </p:spPr>
      </p:pic>
      <p:pic>
        <p:nvPicPr>
          <p:cNvPr id="10" name="Picture 2" descr="I:\Deep\BD\Profile\Pics\DIYOS-ELEVATION 03.jpg">
            <a:extLst>
              <a:ext uri="{FF2B5EF4-FFF2-40B4-BE49-F238E27FC236}">
                <a16:creationId xmlns:a16="http://schemas.microsoft.com/office/drawing/2014/main" id="{F8A6996A-FB22-123F-FCEE-FCEB59B2702B}"/>
              </a:ext>
            </a:extLst>
          </p:cNvPr>
          <p:cNvPicPr>
            <a:picLocks noChangeAspect="1" noChangeArrowheads="1"/>
          </p:cNvPicPr>
          <p:nvPr/>
        </p:nvPicPr>
        <p:blipFill>
          <a:blip r:embed="rId5" cstate="print"/>
          <a:srcRect/>
          <a:stretch>
            <a:fillRect/>
          </a:stretch>
        </p:blipFill>
        <p:spPr bwMode="auto">
          <a:xfrm>
            <a:off x="6181062" y="3602823"/>
            <a:ext cx="4202988" cy="2465767"/>
          </a:xfrm>
          <a:prstGeom prst="rect">
            <a:avLst/>
          </a:prstGeom>
        </p:spPr>
      </p:pic>
      <p:sp>
        <p:nvSpPr>
          <p:cNvPr id="11" name="Rectangle 10">
            <a:extLst>
              <a:ext uri="{FF2B5EF4-FFF2-40B4-BE49-F238E27FC236}">
                <a16:creationId xmlns:a16="http://schemas.microsoft.com/office/drawing/2014/main" id="{643EF83A-2980-8A90-1175-70651D3D4F26}"/>
              </a:ext>
            </a:extLst>
          </p:cNvPr>
          <p:cNvSpPr/>
          <p:nvPr/>
        </p:nvSpPr>
        <p:spPr>
          <a:xfrm>
            <a:off x="481264" y="6108926"/>
            <a:ext cx="6131292" cy="338554"/>
          </a:xfrm>
          <a:prstGeom prst="rect">
            <a:avLst/>
          </a:prstGeom>
        </p:spPr>
        <p:txBody>
          <a:bodyPr wrap="square">
            <a:spAutoFit/>
          </a:bodyPr>
          <a:lstStyle/>
          <a:p>
            <a:pPr algn="ctr">
              <a:defRPr/>
            </a:pPr>
            <a:r>
              <a:rPr lang="en-US" sz="1600" b="1" i="1" dirty="0">
                <a:solidFill>
                  <a:srgbClr val="0070C0"/>
                </a:solidFill>
                <a:latin typeface="Candara" panose="020E0502030303020204" pitchFamily="34" charset="0"/>
                <a:ea typeface="+mj-ea"/>
                <a:cs typeface="+mj-cs"/>
              </a:rPr>
              <a:t>Sun Shine Wellness Center Vashi, Mumbai</a:t>
            </a:r>
          </a:p>
        </p:txBody>
      </p:sp>
      <p:sp>
        <p:nvSpPr>
          <p:cNvPr id="12" name="TextBox 11">
            <a:extLst>
              <a:ext uri="{FF2B5EF4-FFF2-40B4-BE49-F238E27FC236}">
                <a16:creationId xmlns:a16="http://schemas.microsoft.com/office/drawing/2014/main" id="{EA1B3551-E964-D34A-C8FC-B6BEAE496834}"/>
              </a:ext>
            </a:extLst>
          </p:cNvPr>
          <p:cNvSpPr txBox="1"/>
          <p:nvPr/>
        </p:nvSpPr>
        <p:spPr>
          <a:xfrm>
            <a:off x="6181062" y="6108926"/>
            <a:ext cx="4202988" cy="338554"/>
          </a:xfrm>
          <a:prstGeom prst="rect">
            <a:avLst/>
          </a:prstGeom>
          <a:noFill/>
        </p:spPr>
        <p:txBody>
          <a:bodyPr wrap="square">
            <a:spAutoFit/>
          </a:bodyPr>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Diyos Men's Clinic, New Delhi</a:t>
            </a:r>
          </a:p>
        </p:txBody>
      </p:sp>
      <p:pic>
        <p:nvPicPr>
          <p:cNvPr id="14" name="Picture 13">
            <a:extLst>
              <a:ext uri="{FF2B5EF4-FFF2-40B4-BE49-F238E27FC236}">
                <a16:creationId xmlns:a16="http://schemas.microsoft.com/office/drawing/2014/main" id="{6DD0A890-1575-42F8-5743-F4BB3152D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0571" y="376638"/>
            <a:ext cx="1007023" cy="611282"/>
          </a:xfrm>
          <a:prstGeom prst="rect">
            <a:avLst/>
          </a:prstGeom>
          <a:solidFill>
            <a:sysClr val="window" lastClr="FFFFFF"/>
          </a:solidFill>
          <a:ln>
            <a:solidFill>
              <a:sysClr val="window" lastClr="FFFFFF"/>
            </a:solidFill>
          </a:ln>
        </p:spPr>
      </p:pic>
      <p:sp>
        <p:nvSpPr>
          <p:cNvPr id="13" name="Rectangle 12">
            <a:extLst>
              <a:ext uri="{FF2B5EF4-FFF2-40B4-BE49-F238E27FC236}">
                <a16:creationId xmlns:a16="http://schemas.microsoft.com/office/drawing/2014/main" id="{CF873F93-7B0C-9585-1294-4AD03CBAE63E}"/>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1374383"/>
      </p:ext>
    </p:extLst>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logcdn.com/www.coolage.in/media/2012/02/niit-rajasthan-1328702905.jpg"/>
          <p:cNvPicPr>
            <a:picLocks noChangeAspect="1" noChangeArrowheads="1"/>
          </p:cNvPicPr>
          <p:nvPr/>
        </p:nvPicPr>
        <p:blipFill>
          <a:blip r:embed="rId2" cstate="print"/>
          <a:srcRect t="27000" r="6329" b="28948"/>
          <a:stretch>
            <a:fillRect/>
          </a:stretch>
        </p:blipFill>
        <p:spPr bwMode="auto">
          <a:xfrm>
            <a:off x="394033" y="368923"/>
            <a:ext cx="4893583" cy="2583035"/>
          </a:xfrm>
          <a:prstGeom prst="rect">
            <a:avLst/>
          </a:prstGeom>
        </p:spPr>
      </p:pic>
      <p:pic>
        <p:nvPicPr>
          <p:cNvPr id="6" name="Picture 5" descr="NIII-Infocity,Gurgaon.jpg"/>
          <p:cNvPicPr>
            <a:picLocks noChangeAspect="1"/>
          </p:cNvPicPr>
          <p:nvPr/>
        </p:nvPicPr>
        <p:blipFill>
          <a:blip r:embed="rId3" cstate="print"/>
          <a:stretch>
            <a:fillRect/>
          </a:stretch>
        </p:blipFill>
        <p:spPr>
          <a:xfrm>
            <a:off x="5634402" y="381000"/>
            <a:ext cx="4867755" cy="2558882"/>
          </a:xfrm>
          <a:prstGeom prst="rect">
            <a:avLst/>
          </a:prstGeom>
        </p:spPr>
      </p:pic>
      <p:sp>
        <p:nvSpPr>
          <p:cNvPr id="7" name="Title 1"/>
          <p:cNvSpPr>
            <a:spLocks noGrp="1"/>
          </p:cNvSpPr>
          <p:nvPr>
            <p:ph type="title"/>
          </p:nvPr>
        </p:nvSpPr>
        <p:spPr>
          <a:xfrm>
            <a:off x="5634402" y="2939882"/>
            <a:ext cx="4629150" cy="505691"/>
          </a:xfrm>
        </p:spPr>
        <p:txBody>
          <a:bodyPr>
            <a:noAutofit/>
          </a:bodyPr>
          <a:lstStyle/>
          <a:p>
            <a:pPr algn="ctr">
              <a:spcBef>
                <a:spcPct val="20000"/>
              </a:spcBef>
              <a:buClr>
                <a:schemeClr val="hlink"/>
              </a:buClr>
              <a:defRPr/>
            </a:pPr>
            <a:r>
              <a:rPr lang="en-US" sz="1600" b="1" i="1" dirty="0">
                <a:solidFill>
                  <a:srgbClr val="0070C0"/>
                </a:solidFill>
                <a:latin typeface="Candara" panose="020E0502030303020204" pitchFamily="34" charset="0"/>
              </a:rPr>
              <a:t>NIIT </a:t>
            </a:r>
            <a:r>
              <a:rPr lang="en-US" sz="1600" b="1" i="1" dirty="0" err="1">
                <a:solidFill>
                  <a:srgbClr val="0070C0"/>
                </a:solidFill>
                <a:latin typeface="Candara" panose="020E0502030303020204" pitchFamily="34" charset="0"/>
              </a:rPr>
              <a:t>Infocity</a:t>
            </a:r>
            <a:r>
              <a:rPr lang="en-US" sz="1600" b="1" i="1" dirty="0">
                <a:solidFill>
                  <a:srgbClr val="0070C0"/>
                </a:solidFill>
                <a:latin typeface="Candara" panose="020E0502030303020204" pitchFamily="34" charset="0"/>
              </a:rPr>
              <a:t>, Gurugram</a:t>
            </a:r>
          </a:p>
        </p:txBody>
      </p:sp>
      <p:sp>
        <p:nvSpPr>
          <p:cNvPr id="8" name="Title 1"/>
          <p:cNvSpPr txBox="1"/>
          <p:nvPr/>
        </p:nvSpPr>
        <p:spPr bwMode="auto">
          <a:xfrm>
            <a:off x="394033" y="2939882"/>
            <a:ext cx="4893583" cy="620713"/>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NIIT University Phase-I,  Rajasthan</a:t>
            </a:r>
          </a:p>
        </p:txBody>
      </p:sp>
      <p:pic>
        <p:nvPicPr>
          <p:cNvPr id="11" name="Picture 3"/>
          <p:cNvPicPr>
            <a:picLocks noChangeAspect="1" noChangeArrowheads="1"/>
          </p:cNvPicPr>
          <p:nvPr/>
        </p:nvPicPr>
        <p:blipFill>
          <a:blip r:embed="rId4" cstate="print"/>
          <a:srcRect/>
          <a:stretch>
            <a:fillRect/>
          </a:stretch>
        </p:blipFill>
        <p:spPr bwMode="auto">
          <a:xfrm>
            <a:off x="2150038" y="3479078"/>
            <a:ext cx="7295593" cy="2712057"/>
          </a:xfrm>
          <a:prstGeom prst="rect">
            <a:avLst/>
          </a:prstGeom>
        </p:spPr>
      </p:pic>
      <p:sp>
        <p:nvSpPr>
          <p:cNvPr id="12" name="Title 1"/>
          <p:cNvSpPr txBox="1"/>
          <p:nvPr/>
        </p:nvSpPr>
        <p:spPr bwMode="auto">
          <a:xfrm>
            <a:off x="1823971" y="6228617"/>
            <a:ext cx="7886702" cy="620713"/>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Institute Of Chartered Accountant Of India  Centre Of Excellence, Jaipur</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5974" y="246007"/>
            <a:ext cx="1007023" cy="611282"/>
          </a:xfrm>
          <a:prstGeom prst="rect">
            <a:avLst/>
          </a:prstGeom>
          <a:solidFill>
            <a:sysClr val="window" lastClr="FFFFFF"/>
          </a:solidFill>
          <a:ln>
            <a:solidFill>
              <a:sysClr val="window" lastClr="FFFFFF"/>
            </a:solidFill>
          </a:ln>
        </p:spPr>
      </p:pic>
      <p:sp>
        <p:nvSpPr>
          <p:cNvPr id="9" name="Rectangle 8"/>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8722267"/>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bwMode="auto">
          <a:xfrm>
            <a:off x="3057285" y="289557"/>
            <a:ext cx="6542674" cy="620713"/>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SOIL Group, MBA Institute,  Manesar</a:t>
            </a:r>
          </a:p>
        </p:txBody>
      </p:sp>
      <p:pic>
        <p:nvPicPr>
          <p:cNvPr id="12" name="Picture 2" descr="C:\Users\Dinesh\AppData\Local\Microsoft\Windows\Temporary Internet Files\Content.Outlook\MD550XUM\588d05e996aecdac717838c85facdb84-1.jpg"/>
          <p:cNvPicPr>
            <a:picLocks noChangeAspect="1" noChangeArrowheads="1"/>
          </p:cNvPicPr>
          <p:nvPr/>
        </p:nvPicPr>
        <p:blipFill>
          <a:blip r:embed="rId2" cstate="print"/>
          <a:srcRect/>
          <a:stretch>
            <a:fillRect/>
          </a:stretch>
        </p:blipFill>
        <p:spPr bwMode="auto">
          <a:xfrm>
            <a:off x="378432" y="955013"/>
            <a:ext cx="5624895" cy="5200266"/>
          </a:xfrm>
          <a:prstGeom prst="rect">
            <a:avLst/>
          </a:prstGeom>
        </p:spPr>
      </p:pic>
      <p:pic>
        <p:nvPicPr>
          <p:cNvPr id="13" name="Picture 3"/>
          <p:cNvPicPr>
            <a:picLocks noChangeAspect="1" noChangeArrowheads="1"/>
          </p:cNvPicPr>
          <p:nvPr/>
        </p:nvPicPr>
        <p:blipFill>
          <a:blip r:embed="rId3" cstate="print"/>
          <a:srcRect/>
          <a:stretch>
            <a:fillRect/>
          </a:stretch>
        </p:blipFill>
        <p:spPr bwMode="auto">
          <a:xfrm>
            <a:off x="6188675" y="955013"/>
            <a:ext cx="5433482" cy="52181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6545" y="254245"/>
            <a:ext cx="1007023" cy="611282"/>
          </a:xfrm>
          <a:prstGeom prst="rect">
            <a:avLst/>
          </a:prstGeom>
          <a:solidFill>
            <a:sysClr val="window" lastClr="FFFFFF"/>
          </a:solidFill>
          <a:ln>
            <a:solidFill>
              <a:sysClr val="window" lastClr="FFFFFF"/>
            </a:solidFill>
          </a:ln>
        </p:spPr>
      </p:pic>
      <p:sp>
        <p:nvSpPr>
          <p:cNvPr id="9" name="Rectangle 8"/>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018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81509" y="2267624"/>
            <a:ext cx="2864603" cy="2758085"/>
            <a:chOff x="4287838" y="273050"/>
            <a:chExt cx="3978275" cy="4260851"/>
          </a:xfrm>
        </p:grpSpPr>
        <p:sp>
          <p:nvSpPr>
            <p:cNvPr id="8" name="Freeform 47"/>
            <p:cNvSpPr>
              <a:spLocks/>
            </p:cNvSpPr>
            <p:nvPr/>
          </p:nvSpPr>
          <p:spPr bwMode="auto">
            <a:xfrm>
              <a:off x="4287838" y="792163"/>
              <a:ext cx="3041650" cy="3741738"/>
            </a:xfrm>
            <a:custGeom>
              <a:avLst/>
              <a:gdLst>
                <a:gd name="T0" fmla="*/ 7250 w 7665"/>
                <a:gd name="T1" fmla="*/ 3644 h 9426"/>
                <a:gd name="T2" fmla="*/ 7472 w 7665"/>
                <a:gd name="T3" fmla="*/ 4351 h 9426"/>
                <a:gd name="T4" fmla="*/ 7611 w 7665"/>
                <a:gd name="T5" fmla="*/ 5059 h 9426"/>
                <a:gd name="T6" fmla="*/ 7665 w 7665"/>
                <a:gd name="T7" fmla="*/ 5753 h 9426"/>
                <a:gd name="T8" fmla="*/ 7638 w 7665"/>
                <a:gd name="T9" fmla="*/ 6421 h 9426"/>
                <a:gd name="T10" fmla="*/ 7530 w 7665"/>
                <a:gd name="T11" fmla="*/ 7053 h 9426"/>
                <a:gd name="T12" fmla="*/ 7345 w 7665"/>
                <a:gd name="T13" fmla="*/ 7635 h 9426"/>
                <a:gd name="T14" fmla="*/ 7082 w 7665"/>
                <a:gd name="T15" fmla="*/ 8154 h 9426"/>
                <a:gd name="T16" fmla="*/ 6742 w 7665"/>
                <a:gd name="T17" fmla="*/ 8600 h 9426"/>
                <a:gd name="T18" fmla="*/ 6329 w 7665"/>
                <a:gd name="T19" fmla="*/ 8959 h 9426"/>
                <a:gd name="T20" fmla="*/ 5843 w 7665"/>
                <a:gd name="T21" fmla="*/ 9220 h 9426"/>
                <a:gd name="T22" fmla="*/ 5501 w 7665"/>
                <a:gd name="T23" fmla="*/ 9330 h 9426"/>
                <a:gd name="T24" fmla="*/ 4976 w 7665"/>
                <a:gd name="T25" fmla="*/ 9417 h 9426"/>
                <a:gd name="T26" fmla="*/ 4434 w 7665"/>
                <a:gd name="T27" fmla="*/ 9414 h 9426"/>
                <a:gd name="T28" fmla="*/ 3887 w 7665"/>
                <a:gd name="T29" fmla="*/ 9325 h 9426"/>
                <a:gd name="T30" fmla="*/ 3341 w 7665"/>
                <a:gd name="T31" fmla="*/ 9150 h 9426"/>
                <a:gd name="T32" fmla="*/ 2806 w 7665"/>
                <a:gd name="T33" fmla="*/ 8892 h 9426"/>
                <a:gd name="T34" fmla="*/ 2291 w 7665"/>
                <a:gd name="T35" fmla="*/ 8552 h 9426"/>
                <a:gd name="T36" fmla="*/ 1804 w 7665"/>
                <a:gd name="T37" fmla="*/ 8132 h 9426"/>
                <a:gd name="T38" fmla="*/ 1356 w 7665"/>
                <a:gd name="T39" fmla="*/ 7635 h 9426"/>
                <a:gd name="T40" fmla="*/ 951 w 7665"/>
                <a:gd name="T41" fmla="*/ 7062 h 9426"/>
                <a:gd name="T42" fmla="*/ 603 w 7665"/>
                <a:gd name="T43" fmla="*/ 6414 h 9426"/>
                <a:gd name="T44" fmla="*/ 408 w 7665"/>
                <a:gd name="T45" fmla="*/ 5948 h 9426"/>
                <a:gd name="T46" fmla="*/ 188 w 7665"/>
                <a:gd name="T47" fmla="*/ 5248 h 9426"/>
                <a:gd name="T48" fmla="*/ 53 w 7665"/>
                <a:gd name="T49" fmla="*/ 4552 h 9426"/>
                <a:gd name="T50" fmla="*/ 0 w 7665"/>
                <a:gd name="T51" fmla="*/ 3873 h 9426"/>
                <a:gd name="T52" fmla="*/ 27 w 7665"/>
                <a:gd name="T53" fmla="*/ 3217 h 9426"/>
                <a:gd name="T54" fmla="*/ 132 w 7665"/>
                <a:gd name="T55" fmla="*/ 2595 h 9426"/>
                <a:gd name="T56" fmla="*/ 311 w 7665"/>
                <a:gd name="T57" fmla="*/ 2016 h 9426"/>
                <a:gd name="T58" fmla="*/ 560 w 7665"/>
                <a:gd name="T59" fmla="*/ 1491 h 9426"/>
                <a:gd name="T60" fmla="*/ 879 w 7665"/>
                <a:gd name="T61" fmla="*/ 1027 h 9426"/>
                <a:gd name="T62" fmla="*/ 1262 w 7665"/>
                <a:gd name="T63" fmla="*/ 634 h 9426"/>
                <a:gd name="T64" fmla="*/ 1711 w 7665"/>
                <a:gd name="T65" fmla="*/ 323 h 9426"/>
                <a:gd name="T66" fmla="*/ 2046 w 7665"/>
                <a:gd name="T67" fmla="*/ 166 h 9426"/>
                <a:gd name="T68" fmla="*/ 2578 w 7665"/>
                <a:gd name="T69" fmla="*/ 28 h 9426"/>
                <a:gd name="T70" fmla="*/ 3129 w 7665"/>
                <a:gd name="T71" fmla="*/ 6 h 9426"/>
                <a:gd name="T72" fmla="*/ 3690 w 7665"/>
                <a:gd name="T73" fmla="*/ 92 h 9426"/>
                <a:gd name="T74" fmla="*/ 4250 w 7665"/>
                <a:gd name="T75" fmla="*/ 280 h 9426"/>
                <a:gd name="T76" fmla="*/ 4799 w 7665"/>
                <a:gd name="T77" fmla="*/ 564 h 9426"/>
                <a:gd name="T78" fmla="*/ 5329 w 7665"/>
                <a:gd name="T79" fmla="*/ 937 h 9426"/>
                <a:gd name="T80" fmla="*/ 5830 w 7665"/>
                <a:gd name="T81" fmla="*/ 1391 h 9426"/>
                <a:gd name="T82" fmla="*/ 6291 w 7665"/>
                <a:gd name="T83" fmla="*/ 1921 h 9426"/>
                <a:gd name="T84" fmla="*/ 6702 w 7665"/>
                <a:gd name="T85" fmla="*/ 2519 h 9426"/>
                <a:gd name="T86" fmla="*/ 7055 w 7665"/>
                <a:gd name="T87" fmla="*/ 3177 h 9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65" h="9426">
                  <a:moveTo>
                    <a:pt x="7106" y="3294"/>
                  </a:moveTo>
                  <a:lnTo>
                    <a:pt x="7157" y="3409"/>
                  </a:lnTo>
                  <a:lnTo>
                    <a:pt x="7250" y="3644"/>
                  </a:lnTo>
                  <a:lnTo>
                    <a:pt x="7335" y="3878"/>
                  </a:lnTo>
                  <a:lnTo>
                    <a:pt x="7408" y="4116"/>
                  </a:lnTo>
                  <a:lnTo>
                    <a:pt x="7472" y="4351"/>
                  </a:lnTo>
                  <a:lnTo>
                    <a:pt x="7528" y="4587"/>
                  </a:lnTo>
                  <a:lnTo>
                    <a:pt x="7573" y="4823"/>
                  </a:lnTo>
                  <a:lnTo>
                    <a:pt x="7611" y="5059"/>
                  </a:lnTo>
                  <a:lnTo>
                    <a:pt x="7638" y="5292"/>
                  </a:lnTo>
                  <a:lnTo>
                    <a:pt x="7656" y="5523"/>
                  </a:lnTo>
                  <a:lnTo>
                    <a:pt x="7665" y="5753"/>
                  </a:lnTo>
                  <a:lnTo>
                    <a:pt x="7665" y="5979"/>
                  </a:lnTo>
                  <a:lnTo>
                    <a:pt x="7656" y="6202"/>
                  </a:lnTo>
                  <a:lnTo>
                    <a:pt x="7638" y="6421"/>
                  </a:lnTo>
                  <a:lnTo>
                    <a:pt x="7611" y="6637"/>
                  </a:lnTo>
                  <a:lnTo>
                    <a:pt x="7574" y="6848"/>
                  </a:lnTo>
                  <a:lnTo>
                    <a:pt x="7530" y="7053"/>
                  </a:lnTo>
                  <a:lnTo>
                    <a:pt x="7477" y="7253"/>
                  </a:lnTo>
                  <a:lnTo>
                    <a:pt x="7415" y="7447"/>
                  </a:lnTo>
                  <a:lnTo>
                    <a:pt x="7345" y="7635"/>
                  </a:lnTo>
                  <a:lnTo>
                    <a:pt x="7266" y="7816"/>
                  </a:lnTo>
                  <a:lnTo>
                    <a:pt x="7178" y="7988"/>
                  </a:lnTo>
                  <a:lnTo>
                    <a:pt x="7082" y="8154"/>
                  </a:lnTo>
                  <a:lnTo>
                    <a:pt x="6977" y="8312"/>
                  </a:lnTo>
                  <a:lnTo>
                    <a:pt x="6864" y="8460"/>
                  </a:lnTo>
                  <a:lnTo>
                    <a:pt x="6742" y="8600"/>
                  </a:lnTo>
                  <a:lnTo>
                    <a:pt x="6613" y="8730"/>
                  </a:lnTo>
                  <a:lnTo>
                    <a:pt x="6475" y="8850"/>
                  </a:lnTo>
                  <a:lnTo>
                    <a:pt x="6329" y="8959"/>
                  </a:lnTo>
                  <a:lnTo>
                    <a:pt x="6176" y="9058"/>
                  </a:lnTo>
                  <a:lnTo>
                    <a:pt x="6014" y="9145"/>
                  </a:lnTo>
                  <a:lnTo>
                    <a:pt x="5843" y="9220"/>
                  </a:lnTo>
                  <a:lnTo>
                    <a:pt x="5755" y="9252"/>
                  </a:lnTo>
                  <a:lnTo>
                    <a:pt x="5672" y="9282"/>
                  </a:lnTo>
                  <a:lnTo>
                    <a:pt x="5501" y="9330"/>
                  </a:lnTo>
                  <a:lnTo>
                    <a:pt x="5328" y="9369"/>
                  </a:lnTo>
                  <a:lnTo>
                    <a:pt x="5153" y="9397"/>
                  </a:lnTo>
                  <a:lnTo>
                    <a:pt x="4976" y="9417"/>
                  </a:lnTo>
                  <a:lnTo>
                    <a:pt x="4797" y="9426"/>
                  </a:lnTo>
                  <a:lnTo>
                    <a:pt x="4615" y="9424"/>
                  </a:lnTo>
                  <a:lnTo>
                    <a:pt x="4434" y="9414"/>
                  </a:lnTo>
                  <a:lnTo>
                    <a:pt x="4252" y="9395"/>
                  </a:lnTo>
                  <a:lnTo>
                    <a:pt x="4070" y="9365"/>
                  </a:lnTo>
                  <a:lnTo>
                    <a:pt x="3887" y="9325"/>
                  </a:lnTo>
                  <a:lnTo>
                    <a:pt x="3704" y="9275"/>
                  </a:lnTo>
                  <a:lnTo>
                    <a:pt x="3523" y="9218"/>
                  </a:lnTo>
                  <a:lnTo>
                    <a:pt x="3341" y="9150"/>
                  </a:lnTo>
                  <a:lnTo>
                    <a:pt x="3161" y="9073"/>
                  </a:lnTo>
                  <a:lnTo>
                    <a:pt x="2983" y="8988"/>
                  </a:lnTo>
                  <a:lnTo>
                    <a:pt x="2806" y="8892"/>
                  </a:lnTo>
                  <a:lnTo>
                    <a:pt x="2632" y="8788"/>
                  </a:lnTo>
                  <a:lnTo>
                    <a:pt x="2460" y="8674"/>
                  </a:lnTo>
                  <a:lnTo>
                    <a:pt x="2291" y="8552"/>
                  </a:lnTo>
                  <a:lnTo>
                    <a:pt x="2125" y="8421"/>
                  </a:lnTo>
                  <a:lnTo>
                    <a:pt x="1963" y="8281"/>
                  </a:lnTo>
                  <a:lnTo>
                    <a:pt x="1804" y="8132"/>
                  </a:lnTo>
                  <a:lnTo>
                    <a:pt x="1650" y="7975"/>
                  </a:lnTo>
                  <a:lnTo>
                    <a:pt x="1501" y="7810"/>
                  </a:lnTo>
                  <a:lnTo>
                    <a:pt x="1356" y="7635"/>
                  </a:lnTo>
                  <a:lnTo>
                    <a:pt x="1216" y="7452"/>
                  </a:lnTo>
                  <a:lnTo>
                    <a:pt x="1081" y="7261"/>
                  </a:lnTo>
                  <a:lnTo>
                    <a:pt x="951" y="7062"/>
                  </a:lnTo>
                  <a:lnTo>
                    <a:pt x="829" y="6853"/>
                  </a:lnTo>
                  <a:lnTo>
                    <a:pt x="713" y="6638"/>
                  </a:lnTo>
                  <a:lnTo>
                    <a:pt x="603" y="6414"/>
                  </a:lnTo>
                  <a:lnTo>
                    <a:pt x="551" y="6298"/>
                  </a:lnTo>
                  <a:lnTo>
                    <a:pt x="500" y="6182"/>
                  </a:lnTo>
                  <a:lnTo>
                    <a:pt x="408" y="5948"/>
                  </a:lnTo>
                  <a:lnTo>
                    <a:pt x="324" y="5715"/>
                  </a:lnTo>
                  <a:lnTo>
                    <a:pt x="251" y="5482"/>
                  </a:lnTo>
                  <a:lnTo>
                    <a:pt x="188" y="5248"/>
                  </a:lnTo>
                  <a:lnTo>
                    <a:pt x="133" y="5015"/>
                  </a:lnTo>
                  <a:lnTo>
                    <a:pt x="88" y="4783"/>
                  </a:lnTo>
                  <a:lnTo>
                    <a:pt x="53" y="4552"/>
                  </a:lnTo>
                  <a:lnTo>
                    <a:pt x="26" y="4324"/>
                  </a:lnTo>
                  <a:lnTo>
                    <a:pt x="9" y="4097"/>
                  </a:lnTo>
                  <a:lnTo>
                    <a:pt x="0" y="3873"/>
                  </a:lnTo>
                  <a:lnTo>
                    <a:pt x="1" y="3652"/>
                  </a:lnTo>
                  <a:lnTo>
                    <a:pt x="10" y="3432"/>
                  </a:lnTo>
                  <a:lnTo>
                    <a:pt x="27" y="3217"/>
                  </a:lnTo>
                  <a:lnTo>
                    <a:pt x="54" y="3006"/>
                  </a:lnTo>
                  <a:lnTo>
                    <a:pt x="89" y="2797"/>
                  </a:lnTo>
                  <a:lnTo>
                    <a:pt x="132" y="2595"/>
                  </a:lnTo>
                  <a:lnTo>
                    <a:pt x="184" y="2397"/>
                  </a:lnTo>
                  <a:lnTo>
                    <a:pt x="242" y="2204"/>
                  </a:lnTo>
                  <a:lnTo>
                    <a:pt x="311" y="2016"/>
                  </a:lnTo>
                  <a:lnTo>
                    <a:pt x="386" y="1834"/>
                  </a:lnTo>
                  <a:lnTo>
                    <a:pt x="469" y="1659"/>
                  </a:lnTo>
                  <a:lnTo>
                    <a:pt x="560" y="1491"/>
                  </a:lnTo>
                  <a:lnTo>
                    <a:pt x="658" y="1329"/>
                  </a:lnTo>
                  <a:lnTo>
                    <a:pt x="765" y="1173"/>
                  </a:lnTo>
                  <a:lnTo>
                    <a:pt x="879" y="1027"/>
                  </a:lnTo>
                  <a:lnTo>
                    <a:pt x="999" y="887"/>
                  </a:lnTo>
                  <a:lnTo>
                    <a:pt x="1127" y="757"/>
                  </a:lnTo>
                  <a:lnTo>
                    <a:pt x="1262" y="634"/>
                  </a:lnTo>
                  <a:lnTo>
                    <a:pt x="1405" y="521"/>
                  </a:lnTo>
                  <a:lnTo>
                    <a:pt x="1554" y="418"/>
                  </a:lnTo>
                  <a:lnTo>
                    <a:pt x="1711" y="323"/>
                  </a:lnTo>
                  <a:lnTo>
                    <a:pt x="1791" y="280"/>
                  </a:lnTo>
                  <a:lnTo>
                    <a:pt x="1875" y="239"/>
                  </a:lnTo>
                  <a:lnTo>
                    <a:pt x="2046" y="166"/>
                  </a:lnTo>
                  <a:lnTo>
                    <a:pt x="2221" y="107"/>
                  </a:lnTo>
                  <a:lnTo>
                    <a:pt x="2398" y="60"/>
                  </a:lnTo>
                  <a:lnTo>
                    <a:pt x="2578" y="28"/>
                  </a:lnTo>
                  <a:lnTo>
                    <a:pt x="2761" y="8"/>
                  </a:lnTo>
                  <a:lnTo>
                    <a:pt x="2943" y="0"/>
                  </a:lnTo>
                  <a:lnTo>
                    <a:pt x="3129" y="6"/>
                  </a:lnTo>
                  <a:lnTo>
                    <a:pt x="3315" y="22"/>
                  </a:lnTo>
                  <a:lnTo>
                    <a:pt x="3502" y="51"/>
                  </a:lnTo>
                  <a:lnTo>
                    <a:pt x="3690" y="92"/>
                  </a:lnTo>
                  <a:lnTo>
                    <a:pt x="3877" y="144"/>
                  </a:lnTo>
                  <a:lnTo>
                    <a:pt x="4063" y="206"/>
                  </a:lnTo>
                  <a:lnTo>
                    <a:pt x="4250" y="280"/>
                  </a:lnTo>
                  <a:lnTo>
                    <a:pt x="4435" y="365"/>
                  </a:lnTo>
                  <a:lnTo>
                    <a:pt x="4618" y="459"/>
                  </a:lnTo>
                  <a:lnTo>
                    <a:pt x="4799" y="564"/>
                  </a:lnTo>
                  <a:lnTo>
                    <a:pt x="4980" y="680"/>
                  </a:lnTo>
                  <a:lnTo>
                    <a:pt x="5156" y="804"/>
                  </a:lnTo>
                  <a:lnTo>
                    <a:pt x="5329" y="937"/>
                  </a:lnTo>
                  <a:lnTo>
                    <a:pt x="5501" y="1080"/>
                  </a:lnTo>
                  <a:lnTo>
                    <a:pt x="5668" y="1232"/>
                  </a:lnTo>
                  <a:lnTo>
                    <a:pt x="5830" y="1391"/>
                  </a:lnTo>
                  <a:lnTo>
                    <a:pt x="5989" y="1560"/>
                  </a:lnTo>
                  <a:lnTo>
                    <a:pt x="6142" y="1736"/>
                  </a:lnTo>
                  <a:lnTo>
                    <a:pt x="6291" y="1921"/>
                  </a:lnTo>
                  <a:lnTo>
                    <a:pt x="6434" y="2113"/>
                  </a:lnTo>
                  <a:lnTo>
                    <a:pt x="6571" y="2313"/>
                  </a:lnTo>
                  <a:lnTo>
                    <a:pt x="6702" y="2519"/>
                  </a:lnTo>
                  <a:lnTo>
                    <a:pt x="6828" y="2731"/>
                  </a:lnTo>
                  <a:lnTo>
                    <a:pt x="6944" y="2952"/>
                  </a:lnTo>
                  <a:lnTo>
                    <a:pt x="7055" y="3177"/>
                  </a:lnTo>
                  <a:lnTo>
                    <a:pt x="7106" y="3294"/>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48"/>
            <p:cNvSpPr>
              <a:spLocks/>
            </p:cNvSpPr>
            <p:nvPr/>
          </p:nvSpPr>
          <p:spPr bwMode="auto">
            <a:xfrm>
              <a:off x="4373563" y="741363"/>
              <a:ext cx="3079750" cy="3749675"/>
            </a:xfrm>
            <a:custGeom>
              <a:avLst/>
              <a:gdLst>
                <a:gd name="T0" fmla="*/ 7356 w 7759"/>
                <a:gd name="T1" fmla="*/ 3599 h 9447"/>
                <a:gd name="T2" fmla="*/ 7577 w 7759"/>
                <a:gd name="T3" fmla="*/ 4302 h 9447"/>
                <a:gd name="T4" fmla="*/ 7710 w 7759"/>
                <a:gd name="T5" fmla="*/ 4998 h 9447"/>
                <a:gd name="T6" fmla="*/ 7759 w 7759"/>
                <a:gd name="T7" fmla="*/ 5678 h 9447"/>
                <a:gd name="T8" fmla="*/ 7727 w 7759"/>
                <a:gd name="T9" fmla="*/ 6334 h 9447"/>
                <a:gd name="T10" fmla="*/ 7616 w 7759"/>
                <a:gd name="T11" fmla="*/ 6955 h 9447"/>
                <a:gd name="T12" fmla="*/ 7426 w 7759"/>
                <a:gd name="T13" fmla="*/ 7529 h 9447"/>
                <a:gd name="T14" fmla="*/ 7163 w 7759"/>
                <a:gd name="T15" fmla="*/ 8049 h 9447"/>
                <a:gd name="T16" fmla="*/ 6828 w 7759"/>
                <a:gd name="T17" fmla="*/ 8501 h 9447"/>
                <a:gd name="T18" fmla="*/ 6422 w 7759"/>
                <a:gd name="T19" fmla="*/ 8880 h 9447"/>
                <a:gd name="T20" fmla="*/ 5947 w 7759"/>
                <a:gd name="T21" fmla="*/ 9170 h 9447"/>
                <a:gd name="T22" fmla="*/ 5599 w 7759"/>
                <a:gd name="T23" fmla="*/ 9310 h 9447"/>
                <a:gd name="T24" fmla="*/ 5058 w 7759"/>
                <a:gd name="T25" fmla="*/ 9428 h 9447"/>
                <a:gd name="T26" fmla="*/ 4501 w 7759"/>
                <a:gd name="T27" fmla="*/ 9439 h 9447"/>
                <a:gd name="T28" fmla="*/ 3940 w 7759"/>
                <a:gd name="T29" fmla="*/ 9349 h 9447"/>
                <a:gd name="T30" fmla="*/ 3380 w 7759"/>
                <a:gd name="T31" fmla="*/ 9162 h 9447"/>
                <a:gd name="T32" fmla="*/ 2833 w 7759"/>
                <a:gd name="T33" fmla="*/ 8885 h 9447"/>
                <a:gd name="T34" fmla="*/ 2308 w 7759"/>
                <a:gd name="T35" fmla="*/ 8522 h 9447"/>
                <a:gd name="T36" fmla="*/ 1813 w 7759"/>
                <a:gd name="T37" fmla="*/ 8078 h 9447"/>
                <a:gd name="T38" fmla="*/ 1357 w 7759"/>
                <a:gd name="T39" fmla="*/ 7559 h 9447"/>
                <a:gd name="T40" fmla="*/ 948 w 7759"/>
                <a:gd name="T41" fmla="*/ 6968 h 9447"/>
                <a:gd name="T42" fmla="*/ 597 w 7759"/>
                <a:gd name="T43" fmla="*/ 6312 h 9447"/>
                <a:gd name="T44" fmla="*/ 403 w 7759"/>
                <a:gd name="T45" fmla="*/ 5847 h 9447"/>
                <a:gd name="T46" fmla="*/ 182 w 7759"/>
                <a:gd name="T47" fmla="*/ 5145 h 9447"/>
                <a:gd name="T48" fmla="*/ 50 w 7759"/>
                <a:gd name="T49" fmla="*/ 4449 h 9447"/>
                <a:gd name="T50" fmla="*/ 0 w 7759"/>
                <a:gd name="T51" fmla="*/ 3769 h 9447"/>
                <a:gd name="T52" fmla="*/ 32 w 7759"/>
                <a:gd name="T53" fmla="*/ 3113 h 9447"/>
                <a:gd name="T54" fmla="*/ 143 w 7759"/>
                <a:gd name="T55" fmla="*/ 2492 h 9447"/>
                <a:gd name="T56" fmla="*/ 333 w 7759"/>
                <a:gd name="T57" fmla="*/ 1918 h 9447"/>
                <a:gd name="T58" fmla="*/ 596 w 7759"/>
                <a:gd name="T59" fmla="*/ 1398 h 9447"/>
                <a:gd name="T60" fmla="*/ 931 w 7759"/>
                <a:gd name="T61" fmla="*/ 945 h 9447"/>
                <a:gd name="T62" fmla="*/ 1338 w 7759"/>
                <a:gd name="T63" fmla="*/ 567 h 9447"/>
                <a:gd name="T64" fmla="*/ 1812 w 7759"/>
                <a:gd name="T65" fmla="*/ 276 h 9447"/>
                <a:gd name="T66" fmla="*/ 2160 w 7759"/>
                <a:gd name="T67" fmla="*/ 137 h 9447"/>
                <a:gd name="T68" fmla="*/ 2701 w 7759"/>
                <a:gd name="T69" fmla="*/ 19 h 9447"/>
                <a:gd name="T70" fmla="*/ 3258 w 7759"/>
                <a:gd name="T71" fmla="*/ 7 h 9447"/>
                <a:gd name="T72" fmla="*/ 3819 w 7759"/>
                <a:gd name="T73" fmla="*/ 98 h 9447"/>
                <a:gd name="T74" fmla="*/ 4379 w 7759"/>
                <a:gd name="T75" fmla="*/ 284 h 9447"/>
                <a:gd name="T76" fmla="*/ 4926 w 7759"/>
                <a:gd name="T77" fmla="*/ 561 h 9447"/>
                <a:gd name="T78" fmla="*/ 5451 w 7759"/>
                <a:gd name="T79" fmla="*/ 925 h 9447"/>
                <a:gd name="T80" fmla="*/ 5946 w 7759"/>
                <a:gd name="T81" fmla="*/ 1368 h 9447"/>
                <a:gd name="T82" fmla="*/ 6402 w 7759"/>
                <a:gd name="T83" fmla="*/ 1888 h 9447"/>
                <a:gd name="T84" fmla="*/ 6811 w 7759"/>
                <a:gd name="T85" fmla="*/ 2479 h 9447"/>
                <a:gd name="T86" fmla="*/ 7162 w 7759"/>
                <a:gd name="T87" fmla="*/ 3135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7214" y="3250"/>
                  </a:moveTo>
                  <a:lnTo>
                    <a:pt x="7264" y="3366"/>
                  </a:lnTo>
                  <a:lnTo>
                    <a:pt x="7356" y="3599"/>
                  </a:lnTo>
                  <a:lnTo>
                    <a:pt x="7439" y="3834"/>
                  </a:lnTo>
                  <a:lnTo>
                    <a:pt x="7513" y="4067"/>
                  </a:lnTo>
                  <a:lnTo>
                    <a:pt x="7577" y="4302"/>
                  </a:lnTo>
                  <a:lnTo>
                    <a:pt x="7630" y="4534"/>
                  </a:lnTo>
                  <a:lnTo>
                    <a:pt x="7675" y="4767"/>
                  </a:lnTo>
                  <a:lnTo>
                    <a:pt x="7710" y="4998"/>
                  </a:lnTo>
                  <a:lnTo>
                    <a:pt x="7735" y="5227"/>
                  </a:lnTo>
                  <a:lnTo>
                    <a:pt x="7752" y="5454"/>
                  </a:lnTo>
                  <a:lnTo>
                    <a:pt x="7759" y="5678"/>
                  </a:lnTo>
                  <a:lnTo>
                    <a:pt x="7757" y="5900"/>
                  </a:lnTo>
                  <a:lnTo>
                    <a:pt x="7747" y="6119"/>
                  </a:lnTo>
                  <a:lnTo>
                    <a:pt x="7727" y="6334"/>
                  </a:lnTo>
                  <a:lnTo>
                    <a:pt x="7699" y="6545"/>
                  </a:lnTo>
                  <a:lnTo>
                    <a:pt x="7661" y="6753"/>
                  </a:lnTo>
                  <a:lnTo>
                    <a:pt x="7616" y="6955"/>
                  </a:lnTo>
                  <a:lnTo>
                    <a:pt x="7561" y="7152"/>
                  </a:lnTo>
                  <a:lnTo>
                    <a:pt x="7498" y="7344"/>
                  </a:lnTo>
                  <a:lnTo>
                    <a:pt x="7426" y="7529"/>
                  </a:lnTo>
                  <a:lnTo>
                    <a:pt x="7347" y="7709"/>
                  </a:lnTo>
                  <a:lnTo>
                    <a:pt x="7259" y="7881"/>
                  </a:lnTo>
                  <a:lnTo>
                    <a:pt x="7163" y="8049"/>
                  </a:lnTo>
                  <a:lnTo>
                    <a:pt x="7060" y="8207"/>
                  </a:lnTo>
                  <a:lnTo>
                    <a:pt x="6947" y="8358"/>
                  </a:lnTo>
                  <a:lnTo>
                    <a:pt x="6828" y="8501"/>
                  </a:lnTo>
                  <a:lnTo>
                    <a:pt x="6699" y="8636"/>
                  </a:lnTo>
                  <a:lnTo>
                    <a:pt x="6564" y="8762"/>
                  </a:lnTo>
                  <a:lnTo>
                    <a:pt x="6422" y="8880"/>
                  </a:lnTo>
                  <a:lnTo>
                    <a:pt x="6270" y="8986"/>
                  </a:lnTo>
                  <a:lnTo>
                    <a:pt x="6113" y="9083"/>
                  </a:lnTo>
                  <a:lnTo>
                    <a:pt x="5947" y="9170"/>
                  </a:lnTo>
                  <a:lnTo>
                    <a:pt x="5862" y="9209"/>
                  </a:lnTo>
                  <a:lnTo>
                    <a:pt x="5775" y="9246"/>
                  </a:lnTo>
                  <a:lnTo>
                    <a:pt x="5599" y="9310"/>
                  </a:lnTo>
                  <a:lnTo>
                    <a:pt x="5421" y="9362"/>
                  </a:lnTo>
                  <a:lnTo>
                    <a:pt x="5241" y="9401"/>
                  </a:lnTo>
                  <a:lnTo>
                    <a:pt x="5058" y="9428"/>
                  </a:lnTo>
                  <a:lnTo>
                    <a:pt x="4874" y="9443"/>
                  </a:lnTo>
                  <a:lnTo>
                    <a:pt x="4688" y="9447"/>
                  </a:lnTo>
                  <a:lnTo>
                    <a:pt x="4501" y="9439"/>
                  </a:lnTo>
                  <a:lnTo>
                    <a:pt x="4314" y="9420"/>
                  </a:lnTo>
                  <a:lnTo>
                    <a:pt x="4126" y="9390"/>
                  </a:lnTo>
                  <a:lnTo>
                    <a:pt x="3940" y="9349"/>
                  </a:lnTo>
                  <a:lnTo>
                    <a:pt x="3752" y="9297"/>
                  </a:lnTo>
                  <a:lnTo>
                    <a:pt x="3565" y="9235"/>
                  </a:lnTo>
                  <a:lnTo>
                    <a:pt x="3380" y="9162"/>
                  </a:lnTo>
                  <a:lnTo>
                    <a:pt x="3196" y="9080"/>
                  </a:lnTo>
                  <a:lnTo>
                    <a:pt x="3014" y="8987"/>
                  </a:lnTo>
                  <a:lnTo>
                    <a:pt x="2833" y="8885"/>
                  </a:lnTo>
                  <a:lnTo>
                    <a:pt x="2655" y="8773"/>
                  </a:lnTo>
                  <a:lnTo>
                    <a:pt x="2480" y="8653"/>
                  </a:lnTo>
                  <a:lnTo>
                    <a:pt x="2308" y="8522"/>
                  </a:lnTo>
                  <a:lnTo>
                    <a:pt x="2139" y="8383"/>
                  </a:lnTo>
                  <a:lnTo>
                    <a:pt x="1974" y="8234"/>
                  </a:lnTo>
                  <a:lnTo>
                    <a:pt x="1813" y="8078"/>
                  </a:lnTo>
                  <a:lnTo>
                    <a:pt x="1656" y="7913"/>
                  </a:lnTo>
                  <a:lnTo>
                    <a:pt x="1503" y="7740"/>
                  </a:lnTo>
                  <a:lnTo>
                    <a:pt x="1357" y="7559"/>
                  </a:lnTo>
                  <a:lnTo>
                    <a:pt x="1214" y="7370"/>
                  </a:lnTo>
                  <a:lnTo>
                    <a:pt x="1078" y="7173"/>
                  </a:lnTo>
                  <a:lnTo>
                    <a:pt x="948" y="6968"/>
                  </a:lnTo>
                  <a:lnTo>
                    <a:pt x="824" y="6756"/>
                  </a:lnTo>
                  <a:lnTo>
                    <a:pt x="707" y="6537"/>
                  </a:lnTo>
                  <a:lnTo>
                    <a:pt x="597" y="6312"/>
                  </a:lnTo>
                  <a:lnTo>
                    <a:pt x="545" y="6197"/>
                  </a:lnTo>
                  <a:lnTo>
                    <a:pt x="495" y="6080"/>
                  </a:lnTo>
                  <a:lnTo>
                    <a:pt x="403" y="5847"/>
                  </a:lnTo>
                  <a:lnTo>
                    <a:pt x="320" y="5613"/>
                  </a:lnTo>
                  <a:lnTo>
                    <a:pt x="246" y="5380"/>
                  </a:lnTo>
                  <a:lnTo>
                    <a:pt x="182" y="5145"/>
                  </a:lnTo>
                  <a:lnTo>
                    <a:pt x="129" y="4912"/>
                  </a:lnTo>
                  <a:lnTo>
                    <a:pt x="85" y="4680"/>
                  </a:lnTo>
                  <a:lnTo>
                    <a:pt x="50" y="4449"/>
                  </a:lnTo>
                  <a:lnTo>
                    <a:pt x="24" y="4220"/>
                  </a:lnTo>
                  <a:lnTo>
                    <a:pt x="7" y="3993"/>
                  </a:lnTo>
                  <a:lnTo>
                    <a:pt x="0" y="3769"/>
                  </a:lnTo>
                  <a:lnTo>
                    <a:pt x="2" y="3546"/>
                  </a:lnTo>
                  <a:lnTo>
                    <a:pt x="13" y="3328"/>
                  </a:lnTo>
                  <a:lnTo>
                    <a:pt x="32" y="3113"/>
                  </a:lnTo>
                  <a:lnTo>
                    <a:pt x="60" y="2902"/>
                  </a:lnTo>
                  <a:lnTo>
                    <a:pt x="98" y="2694"/>
                  </a:lnTo>
                  <a:lnTo>
                    <a:pt x="143" y="2492"/>
                  </a:lnTo>
                  <a:lnTo>
                    <a:pt x="198" y="2295"/>
                  </a:lnTo>
                  <a:lnTo>
                    <a:pt x="261" y="2103"/>
                  </a:lnTo>
                  <a:lnTo>
                    <a:pt x="333" y="1918"/>
                  </a:lnTo>
                  <a:lnTo>
                    <a:pt x="412" y="1738"/>
                  </a:lnTo>
                  <a:lnTo>
                    <a:pt x="500" y="1564"/>
                  </a:lnTo>
                  <a:lnTo>
                    <a:pt x="596" y="1398"/>
                  </a:lnTo>
                  <a:lnTo>
                    <a:pt x="699" y="1240"/>
                  </a:lnTo>
                  <a:lnTo>
                    <a:pt x="812" y="1088"/>
                  </a:lnTo>
                  <a:lnTo>
                    <a:pt x="931" y="945"/>
                  </a:lnTo>
                  <a:lnTo>
                    <a:pt x="1060" y="811"/>
                  </a:lnTo>
                  <a:lnTo>
                    <a:pt x="1195" y="684"/>
                  </a:lnTo>
                  <a:lnTo>
                    <a:pt x="1338" y="567"/>
                  </a:lnTo>
                  <a:lnTo>
                    <a:pt x="1489" y="461"/>
                  </a:lnTo>
                  <a:lnTo>
                    <a:pt x="1647" y="364"/>
                  </a:lnTo>
                  <a:lnTo>
                    <a:pt x="1812" y="276"/>
                  </a:lnTo>
                  <a:lnTo>
                    <a:pt x="1897" y="237"/>
                  </a:lnTo>
                  <a:lnTo>
                    <a:pt x="1984" y="201"/>
                  </a:lnTo>
                  <a:lnTo>
                    <a:pt x="2160" y="137"/>
                  </a:lnTo>
                  <a:lnTo>
                    <a:pt x="2338" y="85"/>
                  </a:lnTo>
                  <a:lnTo>
                    <a:pt x="2518" y="46"/>
                  </a:lnTo>
                  <a:lnTo>
                    <a:pt x="2701" y="19"/>
                  </a:lnTo>
                  <a:lnTo>
                    <a:pt x="2885" y="4"/>
                  </a:lnTo>
                  <a:lnTo>
                    <a:pt x="3071" y="0"/>
                  </a:lnTo>
                  <a:lnTo>
                    <a:pt x="3258" y="7"/>
                  </a:lnTo>
                  <a:lnTo>
                    <a:pt x="3445" y="27"/>
                  </a:lnTo>
                  <a:lnTo>
                    <a:pt x="3633" y="57"/>
                  </a:lnTo>
                  <a:lnTo>
                    <a:pt x="3819" y="98"/>
                  </a:lnTo>
                  <a:lnTo>
                    <a:pt x="4007" y="150"/>
                  </a:lnTo>
                  <a:lnTo>
                    <a:pt x="4194" y="212"/>
                  </a:lnTo>
                  <a:lnTo>
                    <a:pt x="4379" y="284"/>
                  </a:lnTo>
                  <a:lnTo>
                    <a:pt x="4563" y="367"/>
                  </a:lnTo>
                  <a:lnTo>
                    <a:pt x="4745" y="460"/>
                  </a:lnTo>
                  <a:lnTo>
                    <a:pt x="4926" y="561"/>
                  </a:lnTo>
                  <a:lnTo>
                    <a:pt x="5104" y="674"/>
                  </a:lnTo>
                  <a:lnTo>
                    <a:pt x="5279" y="794"/>
                  </a:lnTo>
                  <a:lnTo>
                    <a:pt x="5451" y="925"/>
                  </a:lnTo>
                  <a:lnTo>
                    <a:pt x="5621" y="1064"/>
                  </a:lnTo>
                  <a:lnTo>
                    <a:pt x="5785" y="1212"/>
                  </a:lnTo>
                  <a:lnTo>
                    <a:pt x="5946" y="1368"/>
                  </a:lnTo>
                  <a:lnTo>
                    <a:pt x="6103" y="1534"/>
                  </a:lnTo>
                  <a:lnTo>
                    <a:pt x="6256" y="1707"/>
                  </a:lnTo>
                  <a:lnTo>
                    <a:pt x="6402" y="1888"/>
                  </a:lnTo>
                  <a:lnTo>
                    <a:pt x="6545" y="2077"/>
                  </a:lnTo>
                  <a:lnTo>
                    <a:pt x="6681" y="2274"/>
                  </a:lnTo>
                  <a:lnTo>
                    <a:pt x="6811" y="2479"/>
                  </a:lnTo>
                  <a:lnTo>
                    <a:pt x="6935" y="2690"/>
                  </a:lnTo>
                  <a:lnTo>
                    <a:pt x="7052" y="2910"/>
                  </a:lnTo>
                  <a:lnTo>
                    <a:pt x="7162" y="3135"/>
                  </a:lnTo>
                  <a:lnTo>
                    <a:pt x="7214" y="3250"/>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49"/>
            <p:cNvSpPr>
              <a:spLocks/>
            </p:cNvSpPr>
            <p:nvPr/>
          </p:nvSpPr>
          <p:spPr bwMode="auto">
            <a:xfrm>
              <a:off x="4373563" y="741363"/>
              <a:ext cx="3079750" cy="3749675"/>
            </a:xfrm>
            <a:custGeom>
              <a:avLst/>
              <a:gdLst>
                <a:gd name="T0" fmla="*/ 1647 w 7759"/>
                <a:gd name="T1" fmla="*/ 363 h 9447"/>
                <a:gd name="T2" fmla="*/ 1195 w 7759"/>
                <a:gd name="T3" fmla="*/ 684 h 9447"/>
                <a:gd name="T4" fmla="*/ 812 w 7759"/>
                <a:gd name="T5" fmla="*/ 1088 h 9447"/>
                <a:gd name="T6" fmla="*/ 500 w 7759"/>
                <a:gd name="T7" fmla="*/ 1564 h 9447"/>
                <a:gd name="T8" fmla="*/ 261 w 7759"/>
                <a:gd name="T9" fmla="*/ 2103 h 9447"/>
                <a:gd name="T10" fmla="*/ 98 w 7759"/>
                <a:gd name="T11" fmla="*/ 2694 h 9447"/>
                <a:gd name="T12" fmla="*/ 13 w 7759"/>
                <a:gd name="T13" fmla="*/ 3328 h 9447"/>
                <a:gd name="T14" fmla="*/ 7 w 7759"/>
                <a:gd name="T15" fmla="*/ 3993 h 9447"/>
                <a:gd name="T16" fmla="*/ 84 w 7759"/>
                <a:gd name="T17" fmla="*/ 4680 h 9447"/>
                <a:gd name="T18" fmla="*/ 246 w 7759"/>
                <a:gd name="T19" fmla="*/ 5380 h 9447"/>
                <a:gd name="T20" fmla="*/ 495 w 7759"/>
                <a:gd name="T21" fmla="*/ 6080 h 9447"/>
                <a:gd name="T22" fmla="*/ 707 w 7759"/>
                <a:gd name="T23" fmla="*/ 6537 h 9447"/>
                <a:gd name="T24" fmla="*/ 1078 w 7759"/>
                <a:gd name="T25" fmla="*/ 7173 h 9447"/>
                <a:gd name="T26" fmla="*/ 1503 w 7759"/>
                <a:gd name="T27" fmla="*/ 7740 h 9447"/>
                <a:gd name="T28" fmla="*/ 1974 w 7759"/>
                <a:gd name="T29" fmla="*/ 8234 h 9447"/>
                <a:gd name="T30" fmla="*/ 2480 w 7759"/>
                <a:gd name="T31" fmla="*/ 8653 h 9447"/>
                <a:gd name="T32" fmla="*/ 3014 w 7759"/>
                <a:gd name="T33" fmla="*/ 8987 h 9447"/>
                <a:gd name="T34" fmla="*/ 3565 w 7759"/>
                <a:gd name="T35" fmla="*/ 9235 h 9447"/>
                <a:gd name="T36" fmla="*/ 4126 w 7759"/>
                <a:gd name="T37" fmla="*/ 9390 h 9447"/>
                <a:gd name="T38" fmla="*/ 4688 w 7759"/>
                <a:gd name="T39" fmla="*/ 9447 h 9447"/>
                <a:gd name="T40" fmla="*/ 5241 w 7759"/>
                <a:gd name="T41" fmla="*/ 9401 h 9447"/>
                <a:gd name="T42" fmla="*/ 5775 w 7759"/>
                <a:gd name="T43" fmla="*/ 9246 h 9447"/>
                <a:gd name="T44" fmla="*/ 6113 w 7759"/>
                <a:gd name="T45" fmla="*/ 9083 h 9447"/>
                <a:gd name="T46" fmla="*/ 6564 w 7759"/>
                <a:gd name="T47" fmla="*/ 8762 h 9447"/>
                <a:gd name="T48" fmla="*/ 6947 w 7759"/>
                <a:gd name="T49" fmla="*/ 8358 h 9447"/>
                <a:gd name="T50" fmla="*/ 7259 w 7759"/>
                <a:gd name="T51" fmla="*/ 7881 h 9447"/>
                <a:gd name="T52" fmla="*/ 7498 w 7759"/>
                <a:gd name="T53" fmla="*/ 7344 h 9447"/>
                <a:gd name="T54" fmla="*/ 7661 w 7759"/>
                <a:gd name="T55" fmla="*/ 6753 h 9447"/>
                <a:gd name="T56" fmla="*/ 7747 w 7759"/>
                <a:gd name="T57" fmla="*/ 6119 h 9447"/>
                <a:gd name="T58" fmla="*/ 7752 w 7759"/>
                <a:gd name="T59" fmla="*/ 5454 h 9447"/>
                <a:gd name="T60" fmla="*/ 7675 w 7759"/>
                <a:gd name="T61" fmla="*/ 4767 h 9447"/>
                <a:gd name="T62" fmla="*/ 7513 w 7759"/>
                <a:gd name="T63" fmla="*/ 4067 h 9447"/>
                <a:gd name="T64" fmla="*/ 7264 w 7759"/>
                <a:gd name="T65" fmla="*/ 3366 h 9447"/>
                <a:gd name="T66" fmla="*/ 7052 w 7759"/>
                <a:gd name="T67" fmla="*/ 2910 h 9447"/>
                <a:gd name="T68" fmla="*/ 6681 w 7759"/>
                <a:gd name="T69" fmla="*/ 2274 h 9447"/>
                <a:gd name="T70" fmla="*/ 6256 w 7759"/>
                <a:gd name="T71" fmla="*/ 1707 h 9447"/>
                <a:gd name="T72" fmla="*/ 5785 w 7759"/>
                <a:gd name="T73" fmla="*/ 1212 h 9447"/>
                <a:gd name="T74" fmla="*/ 5279 w 7759"/>
                <a:gd name="T75" fmla="*/ 794 h 9447"/>
                <a:gd name="T76" fmla="*/ 4745 w 7759"/>
                <a:gd name="T77" fmla="*/ 459 h 9447"/>
                <a:gd name="T78" fmla="*/ 4194 w 7759"/>
                <a:gd name="T79" fmla="*/ 211 h 9447"/>
                <a:gd name="T80" fmla="*/ 3633 w 7759"/>
                <a:gd name="T81" fmla="*/ 57 h 9447"/>
                <a:gd name="T82" fmla="*/ 3071 w 7759"/>
                <a:gd name="T83" fmla="*/ 0 h 9447"/>
                <a:gd name="T84" fmla="*/ 2518 w 7759"/>
                <a:gd name="T85" fmla="*/ 46 h 9447"/>
                <a:gd name="T86" fmla="*/ 1984 w 7759"/>
                <a:gd name="T87" fmla="*/ 201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1897" y="237"/>
                  </a:moveTo>
                  <a:lnTo>
                    <a:pt x="1812" y="276"/>
                  </a:lnTo>
                  <a:lnTo>
                    <a:pt x="1647" y="363"/>
                  </a:lnTo>
                  <a:lnTo>
                    <a:pt x="1489" y="461"/>
                  </a:lnTo>
                  <a:lnTo>
                    <a:pt x="1338" y="567"/>
                  </a:lnTo>
                  <a:lnTo>
                    <a:pt x="1195" y="684"/>
                  </a:lnTo>
                  <a:lnTo>
                    <a:pt x="1060" y="810"/>
                  </a:lnTo>
                  <a:lnTo>
                    <a:pt x="931" y="945"/>
                  </a:lnTo>
                  <a:lnTo>
                    <a:pt x="812" y="1088"/>
                  </a:lnTo>
                  <a:lnTo>
                    <a:pt x="699" y="1240"/>
                  </a:lnTo>
                  <a:lnTo>
                    <a:pt x="596" y="1398"/>
                  </a:lnTo>
                  <a:lnTo>
                    <a:pt x="500" y="1564"/>
                  </a:lnTo>
                  <a:lnTo>
                    <a:pt x="412" y="1738"/>
                  </a:lnTo>
                  <a:lnTo>
                    <a:pt x="333" y="1918"/>
                  </a:lnTo>
                  <a:lnTo>
                    <a:pt x="261" y="2103"/>
                  </a:lnTo>
                  <a:lnTo>
                    <a:pt x="198" y="2295"/>
                  </a:lnTo>
                  <a:lnTo>
                    <a:pt x="143" y="2492"/>
                  </a:lnTo>
                  <a:lnTo>
                    <a:pt x="98" y="2694"/>
                  </a:lnTo>
                  <a:lnTo>
                    <a:pt x="60" y="2902"/>
                  </a:lnTo>
                  <a:lnTo>
                    <a:pt x="32" y="3113"/>
                  </a:lnTo>
                  <a:lnTo>
                    <a:pt x="13" y="3328"/>
                  </a:lnTo>
                  <a:lnTo>
                    <a:pt x="2" y="3546"/>
                  </a:lnTo>
                  <a:lnTo>
                    <a:pt x="0" y="3769"/>
                  </a:lnTo>
                  <a:lnTo>
                    <a:pt x="7" y="3993"/>
                  </a:lnTo>
                  <a:lnTo>
                    <a:pt x="24" y="4220"/>
                  </a:lnTo>
                  <a:lnTo>
                    <a:pt x="49" y="4449"/>
                  </a:lnTo>
                  <a:lnTo>
                    <a:pt x="84" y="4680"/>
                  </a:lnTo>
                  <a:lnTo>
                    <a:pt x="129" y="4912"/>
                  </a:lnTo>
                  <a:lnTo>
                    <a:pt x="182" y="5145"/>
                  </a:lnTo>
                  <a:lnTo>
                    <a:pt x="246" y="5380"/>
                  </a:lnTo>
                  <a:lnTo>
                    <a:pt x="320" y="5613"/>
                  </a:lnTo>
                  <a:lnTo>
                    <a:pt x="403" y="5847"/>
                  </a:lnTo>
                  <a:lnTo>
                    <a:pt x="495" y="6080"/>
                  </a:lnTo>
                  <a:lnTo>
                    <a:pt x="545" y="6197"/>
                  </a:lnTo>
                  <a:lnTo>
                    <a:pt x="597" y="6312"/>
                  </a:lnTo>
                  <a:lnTo>
                    <a:pt x="707" y="6537"/>
                  </a:lnTo>
                  <a:lnTo>
                    <a:pt x="824" y="6756"/>
                  </a:lnTo>
                  <a:lnTo>
                    <a:pt x="948" y="6968"/>
                  </a:lnTo>
                  <a:lnTo>
                    <a:pt x="1078" y="7173"/>
                  </a:lnTo>
                  <a:lnTo>
                    <a:pt x="1214" y="7370"/>
                  </a:lnTo>
                  <a:lnTo>
                    <a:pt x="1357" y="7559"/>
                  </a:lnTo>
                  <a:lnTo>
                    <a:pt x="1503" y="7740"/>
                  </a:lnTo>
                  <a:lnTo>
                    <a:pt x="1655" y="7913"/>
                  </a:lnTo>
                  <a:lnTo>
                    <a:pt x="1813" y="8078"/>
                  </a:lnTo>
                  <a:lnTo>
                    <a:pt x="1974" y="8234"/>
                  </a:lnTo>
                  <a:lnTo>
                    <a:pt x="2138" y="8383"/>
                  </a:lnTo>
                  <a:lnTo>
                    <a:pt x="2308" y="8522"/>
                  </a:lnTo>
                  <a:lnTo>
                    <a:pt x="2480" y="8653"/>
                  </a:lnTo>
                  <a:lnTo>
                    <a:pt x="2655" y="8773"/>
                  </a:lnTo>
                  <a:lnTo>
                    <a:pt x="2833" y="8885"/>
                  </a:lnTo>
                  <a:lnTo>
                    <a:pt x="3014" y="8987"/>
                  </a:lnTo>
                  <a:lnTo>
                    <a:pt x="3196" y="9080"/>
                  </a:lnTo>
                  <a:lnTo>
                    <a:pt x="3380" y="9162"/>
                  </a:lnTo>
                  <a:lnTo>
                    <a:pt x="3565" y="9235"/>
                  </a:lnTo>
                  <a:lnTo>
                    <a:pt x="3752" y="9297"/>
                  </a:lnTo>
                  <a:lnTo>
                    <a:pt x="3940" y="9349"/>
                  </a:lnTo>
                  <a:lnTo>
                    <a:pt x="4126" y="9390"/>
                  </a:lnTo>
                  <a:lnTo>
                    <a:pt x="4314" y="9420"/>
                  </a:lnTo>
                  <a:lnTo>
                    <a:pt x="4501" y="9439"/>
                  </a:lnTo>
                  <a:lnTo>
                    <a:pt x="4688" y="9447"/>
                  </a:lnTo>
                  <a:lnTo>
                    <a:pt x="4874" y="9443"/>
                  </a:lnTo>
                  <a:lnTo>
                    <a:pt x="5058" y="9428"/>
                  </a:lnTo>
                  <a:lnTo>
                    <a:pt x="5241" y="9401"/>
                  </a:lnTo>
                  <a:lnTo>
                    <a:pt x="5421" y="9362"/>
                  </a:lnTo>
                  <a:lnTo>
                    <a:pt x="5599" y="9310"/>
                  </a:lnTo>
                  <a:lnTo>
                    <a:pt x="5775" y="9246"/>
                  </a:lnTo>
                  <a:lnTo>
                    <a:pt x="5862" y="9209"/>
                  </a:lnTo>
                  <a:lnTo>
                    <a:pt x="5947" y="9170"/>
                  </a:lnTo>
                  <a:lnTo>
                    <a:pt x="6113" y="9083"/>
                  </a:lnTo>
                  <a:lnTo>
                    <a:pt x="6270" y="8986"/>
                  </a:lnTo>
                  <a:lnTo>
                    <a:pt x="6422" y="8878"/>
                  </a:lnTo>
                  <a:lnTo>
                    <a:pt x="6564" y="8762"/>
                  </a:lnTo>
                  <a:lnTo>
                    <a:pt x="6699" y="8636"/>
                  </a:lnTo>
                  <a:lnTo>
                    <a:pt x="6828" y="8501"/>
                  </a:lnTo>
                  <a:lnTo>
                    <a:pt x="6947" y="8358"/>
                  </a:lnTo>
                  <a:lnTo>
                    <a:pt x="7060" y="8207"/>
                  </a:lnTo>
                  <a:lnTo>
                    <a:pt x="7163" y="8049"/>
                  </a:lnTo>
                  <a:lnTo>
                    <a:pt x="7259" y="7881"/>
                  </a:lnTo>
                  <a:lnTo>
                    <a:pt x="7347" y="7709"/>
                  </a:lnTo>
                  <a:lnTo>
                    <a:pt x="7426" y="7529"/>
                  </a:lnTo>
                  <a:lnTo>
                    <a:pt x="7498" y="7344"/>
                  </a:lnTo>
                  <a:lnTo>
                    <a:pt x="7561" y="7152"/>
                  </a:lnTo>
                  <a:lnTo>
                    <a:pt x="7616" y="6955"/>
                  </a:lnTo>
                  <a:lnTo>
                    <a:pt x="7661" y="6753"/>
                  </a:lnTo>
                  <a:lnTo>
                    <a:pt x="7699" y="6545"/>
                  </a:lnTo>
                  <a:lnTo>
                    <a:pt x="7727" y="6334"/>
                  </a:lnTo>
                  <a:lnTo>
                    <a:pt x="7747" y="6119"/>
                  </a:lnTo>
                  <a:lnTo>
                    <a:pt x="7757" y="5900"/>
                  </a:lnTo>
                  <a:lnTo>
                    <a:pt x="7759" y="5678"/>
                  </a:lnTo>
                  <a:lnTo>
                    <a:pt x="7752" y="5454"/>
                  </a:lnTo>
                  <a:lnTo>
                    <a:pt x="7735" y="5227"/>
                  </a:lnTo>
                  <a:lnTo>
                    <a:pt x="7710" y="4998"/>
                  </a:lnTo>
                  <a:lnTo>
                    <a:pt x="7675" y="4767"/>
                  </a:lnTo>
                  <a:lnTo>
                    <a:pt x="7630" y="4534"/>
                  </a:lnTo>
                  <a:lnTo>
                    <a:pt x="7577" y="4300"/>
                  </a:lnTo>
                  <a:lnTo>
                    <a:pt x="7513" y="4067"/>
                  </a:lnTo>
                  <a:lnTo>
                    <a:pt x="7439" y="3834"/>
                  </a:lnTo>
                  <a:lnTo>
                    <a:pt x="7356" y="3599"/>
                  </a:lnTo>
                  <a:lnTo>
                    <a:pt x="7264" y="3366"/>
                  </a:lnTo>
                  <a:lnTo>
                    <a:pt x="7214" y="3250"/>
                  </a:lnTo>
                  <a:lnTo>
                    <a:pt x="7162" y="3135"/>
                  </a:lnTo>
                  <a:lnTo>
                    <a:pt x="7052" y="2910"/>
                  </a:lnTo>
                  <a:lnTo>
                    <a:pt x="6935" y="2690"/>
                  </a:lnTo>
                  <a:lnTo>
                    <a:pt x="6811" y="2479"/>
                  </a:lnTo>
                  <a:lnTo>
                    <a:pt x="6681" y="2274"/>
                  </a:lnTo>
                  <a:lnTo>
                    <a:pt x="6545" y="2077"/>
                  </a:lnTo>
                  <a:lnTo>
                    <a:pt x="6402" y="1888"/>
                  </a:lnTo>
                  <a:lnTo>
                    <a:pt x="6256" y="1707"/>
                  </a:lnTo>
                  <a:lnTo>
                    <a:pt x="6103" y="1533"/>
                  </a:lnTo>
                  <a:lnTo>
                    <a:pt x="5946" y="1368"/>
                  </a:lnTo>
                  <a:lnTo>
                    <a:pt x="5785" y="1212"/>
                  </a:lnTo>
                  <a:lnTo>
                    <a:pt x="5621" y="1064"/>
                  </a:lnTo>
                  <a:lnTo>
                    <a:pt x="5451" y="925"/>
                  </a:lnTo>
                  <a:lnTo>
                    <a:pt x="5279" y="794"/>
                  </a:lnTo>
                  <a:lnTo>
                    <a:pt x="5104" y="674"/>
                  </a:lnTo>
                  <a:lnTo>
                    <a:pt x="4926" y="561"/>
                  </a:lnTo>
                  <a:lnTo>
                    <a:pt x="4745" y="459"/>
                  </a:lnTo>
                  <a:lnTo>
                    <a:pt x="4563" y="367"/>
                  </a:lnTo>
                  <a:lnTo>
                    <a:pt x="4379" y="284"/>
                  </a:lnTo>
                  <a:lnTo>
                    <a:pt x="4194" y="211"/>
                  </a:lnTo>
                  <a:lnTo>
                    <a:pt x="4007" y="150"/>
                  </a:lnTo>
                  <a:lnTo>
                    <a:pt x="3819" y="98"/>
                  </a:lnTo>
                  <a:lnTo>
                    <a:pt x="3633" y="57"/>
                  </a:lnTo>
                  <a:lnTo>
                    <a:pt x="3445" y="27"/>
                  </a:lnTo>
                  <a:lnTo>
                    <a:pt x="3258" y="7"/>
                  </a:lnTo>
                  <a:lnTo>
                    <a:pt x="3071" y="0"/>
                  </a:lnTo>
                  <a:lnTo>
                    <a:pt x="2885" y="4"/>
                  </a:lnTo>
                  <a:lnTo>
                    <a:pt x="2701" y="19"/>
                  </a:lnTo>
                  <a:lnTo>
                    <a:pt x="2518" y="46"/>
                  </a:lnTo>
                  <a:lnTo>
                    <a:pt x="2338" y="85"/>
                  </a:lnTo>
                  <a:lnTo>
                    <a:pt x="2160" y="136"/>
                  </a:lnTo>
                  <a:lnTo>
                    <a:pt x="1984" y="201"/>
                  </a:lnTo>
                  <a:lnTo>
                    <a:pt x="1897"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50"/>
            <p:cNvSpPr>
              <a:spLocks/>
            </p:cNvSpPr>
            <p:nvPr/>
          </p:nvSpPr>
          <p:spPr bwMode="auto">
            <a:xfrm>
              <a:off x="4600575" y="1016000"/>
              <a:ext cx="2627313" cy="3198813"/>
            </a:xfrm>
            <a:custGeom>
              <a:avLst/>
              <a:gdLst>
                <a:gd name="T0" fmla="*/ 1842 w 6619"/>
                <a:gd name="T1" fmla="*/ 116 h 8061"/>
                <a:gd name="T2" fmla="*/ 2303 w 6619"/>
                <a:gd name="T3" fmla="*/ 16 h 8061"/>
                <a:gd name="T4" fmla="*/ 2777 w 6619"/>
                <a:gd name="T5" fmla="*/ 7 h 8061"/>
                <a:gd name="T6" fmla="*/ 3257 w 6619"/>
                <a:gd name="T7" fmla="*/ 84 h 8061"/>
                <a:gd name="T8" fmla="*/ 3735 w 6619"/>
                <a:gd name="T9" fmla="*/ 244 h 8061"/>
                <a:gd name="T10" fmla="*/ 4202 w 6619"/>
                <a:gd name="T11" fmla="*/ 480 h 8061"/>
                <a:gd name="T12" fmla="*/ 4650 w 6619"/>
                <a:gd name="T13" fmla="*/ 791 h 8061"/>
                <a:gd name="T14" fmla="*/ 5074 w 6619"/>
                <a:gd name="T15" fmla="*/ 1169 h 8061"/>
                <a:gd name="T16" fmla="*/ 5463 w 6619"/>
                <a:gd name="T17" fmla="*/ 1613 h 8061"/>
                <a:gd name="T18" fmla="*/ 5812 w 6619"/>
                <a:gd name="T19" fmla="*/ 2115 h 8061"/>
                <a:gd name="T20" fmla="*/ 6111 w 6619"/>
                <a:gd name="T21" fmla="*/ 2674 h 8061"/>
                <a:gd name="T22" fmla="*/ 6277 w 6619"/>
                <a:gd name="T23" fmla="*/ 3071 h 8061"/>
                <a:gd name="T24" fmla="*/ 6464 w 6619"/>
                <a:gd name="T25" fmla="*/ 3669 h 8061"/>
                <a:gd name="T26" fmla="*/ 6578 w 6619"/>
                <a:gd name="T27" fmla="*/ 4263 h 8061"/>
                <a:gd name="T28" fmla="*/ 6619 w 6619"/>
                <a:gd name="T29" fmla="*/ 4844 h 8061"/>
                <a:gd name="T30" fmla="*/ 6592 w 6619"/>
                <a:gd name="T31" fmla="*/ 5404 h 8061"/>
                <a:gd name="T32" fmla="*/ 6496 w 6619"/>
                <a:gd name="T33" fmla="*/ 5934 h 8061"/>
                <a:gd name="T34" fmla="*/ 6335 w 6619"/>
                <a:gd name="T35" fmla="*/ 6424 h 8061"/>
                <a:gd name="T36" fmla="*/ 6110 w 6619"/>
                <a:gd name="T37" fmla="*/ 6867 h 8061"/>
                <a:gd name="T38" fmla="*/ 5823 w 6619"/>
                <a:gd name="T39" fmla="*/ 7255 h 8061"/>
                <a:gd name="T40" fmla="*/ 5477 w 6619"/>
                <a:gd name="T41" fmla="*/ 7577 h 8061"/>
                <a:gd name="T42" fmla="*/ 5074 w 6619"/>
                <a:gd name="T43" fmla="*/ 7825 h 8061"/>
                <a:gd name="T44" fmla="*/ 4777 w 6619"/>
                <a:gd name="T45" fmla="*/ 7944 h 8061"/>
                <a:gd name="T46" fmla="*/ 4316 w 6619"/>
                <a:gd name="T47" fmla="*/ 8045 h 8061"/>
                <a:gd name="T48" fmla="*/ 3842 w 6619"/>
                <a:gd name="T49" fmla="*/ 8054 h 8061"/>
                <a:gd name="T50" fmla="*/ 3362 w 6619"/>
                <a:gd name="T51" fmla="*/ 7977 h 8061"/>
                <a:gd name="T52" fmla="*/ 2884 w 6619"/>
                <a:gd name="T53" fmla="*/ 7817 h 8061"/>
                <a:gd name="T54" fmla="*/ 2417 w 6619"/>
                <a:gd name="T55" fmla="*/ 7580 h 8061"/>
                <a:gd name="T56" fmla="*/ 1969 w 6619"/>
                <a:gd name="T57" fmla="*/ 7270 h 8061"/>
                <a:gd name="T58" fmla="*/ 1545 w 6619"/>
                <a:gd name="T59" fmla="*/ 6892 h 8061"/>
                <a:gd name="T60" fmla="*/ 1156 w 6619"/>
                <a:gd name="T61" fmla="*/ 6448 h 8061"/>
                <a:gd name="T62" fmla="*/ 807 w 6619"/>
                <a:gd name="T63" fmla="*/ 5945 h 8061"/>
                <a:gd name="T64" fmla="*/ 508 w 6619"/>
                <a:gd name="T65" fmla="*/ 5386 h 8061"/>
                <a:gd name="T66" fmla="*/ 342 w 6619"/>
                <a:gd name="T67" fmla="*/ 4990 h 8061"/>
                <a:gd name="T68" fmla="*/ 155 w 6619"/>
                <a:gd name="T69" fmla="*/ 4391 h 8061"/>
                <a:gd name="T70" fmla="*/ 41 w 6619"/>
                <a:gd name="T71" fmla="*/ 3798 h 8061"/>
                <a:gd name="T72" fmla="*/ 0 w 6619"/>
                <a:gd name="T73" fmla="*/ 3217 h 8061"/>
                <a:gd name="T74" fmla="*/ 27 w 6619"/>
                <a:gd name="T75" fmla="*/ 2657 h 8061"/>
                <a:gd name="T76" fmla="*/ 123 w 6619"/>
                <a:gd name="T77" fmla="*/ 2127 h 8061"/>
                <a:gd name="T78" fmla="*/ 284 w 6619"/>
                <a:gd name="T79" fmla="*/ 1636 h 8061"/>
                <a:gd name="T80" fmla="*/ 509 w 6619"/>
                <a:gd name="T81" fmla="*/ 1193 h 8061"/>
                <a:gd name="T82" fmla="*/ 794 w 6619"/>
                <a:gd name="T83" fmla="*/ 806 h 8061"/>
                <a:gd name="T84" fmla="*/ 1140 w 6619"/>
                <a:gd name="T85" fmla="*/ 484 h 8061"/>
                <a:gd name="T86" fmla="*/ 1545 w 6619"/>
                <a:gd name="T87" fmla="*/ 235 h 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9" h="8061">
                  <a:moveTo>
                    <a:pt x="1617" y="202"/>
                  </a:moveTo>
                  <a:lnTo>
                    <a:pt x="1691" y="170"/>
                  </a:lnTo>
                  <a:lnTo>
                    <a:pt x="1842" y="116"/>
                  </a:lnTo>
                  <a:lnTo>
                    <a:pt x="1993" y="73"/>
                  </a:lnTo>
                  <a:lnTo>
                    <a:pt x="2148" y="39"/>
                  </a:lnTo>
                  <a:lnTo>
                    <a:pt x="2303" y="16"/>
                  </a:lnTo>
                  <a:lnTo>
                    <a:pt x="2460" y="3"/>
                  </a:lnTo>
                  <a:lnTo>
                    <a:pt x="2618" y="0"/>
                  </a:lnTo>
                  <a:lnTo>
                    <a:pt x="2777" y="7"/>
                  </a:lnTo>
                  <a:lnTo>
                    <a:pt x="2937" y="23"/>
                  </a:lnTo>
                  <a:lnTo>
                    <a:pt x="3098" y="49"/>
                  </a:lnTo>
                  <a:lnTo>
                    <a:pt x="3257" y="84"/>
                  </a:lnTo>
                  <a:lnTo>
                    <a:pt x="3418" y="128"/>
                  </a:lnTo>
                  <a:lnTo>
                    <a:pt x="3577" y="182"/>
                  </a:lnTo>
                  <a:lnTo>
                    <a:pt x="3735" y="244"/>
                  </a:lnTo>
                  <a:lnTo>
                    <a:pt x="3892" y="314"/>
                  </a:lnTo>
                  <a:lnTo>
                    <a:pt x="4048" y="393"/>
                  </a:lnTo>
                  <a:lnTo>
                    <a:pt x="4202" y="480"/>
                  </a:lnTo>
                  <a:lnTo>
                    <a:pt x="4354" y="576"/>
                  </a:lnTo>
                  <a:lnTo>
                    <a:pt x="4504" y="679"/>
                  </a:lnTo>
                  <a:lnTo>
                    <a:pt x="4650" y="791"/>
                  </a:lnTo>
                  <a:lnTo>
                    <a:pt x="4796" y="909"/>
                  </a:lnTo>
                  <a:lnTo>
                    <a:pt x="4937" y="1036"/>
                  </a:lnTo>
                  <a:lnTo>
                    <a:pt x="5074" y="1169"/>
                  </a:lnTo>
                  <a:lnTo>
                    <a:pt x="5208" y="1311"/>
                  </a:lnTo>
                  <a:lnTo>
                    <a:pt x="5337" y="1458"/>
                  </a:lnTo>
                  <a:lnTo>
                    <a:pt x="5463" y="1613"/>
                  </a:lnTo>
                  <a:lnTo>
                    <a:pt x="5585" y="1773"/>
                  </a:lnTo>
                  <a:lnTo>
                    <a:pt x="5700" y="1942"/>
                  </a:lnTo>
                  <a:lnTo>
                    <a:pt x="5812" y="2115"/>
                  </a:lnTo>
                  <a:lnTo>
                    <a:pt x="5917" y="2296"/>
                  </a:lnTo>
                  <a:lnTo>
                    <a:pt x="6016" y="2482"/>
                  </a:lnTo>
                  <a:lnTo>
                    <a:pt x="6111" y="2674"/>
                  </a:lnTo>
                  <a:lnTo>
                    <a:pt x="6155" y="2773"/>
                  </a:lnTo>
                  <a:lnTo>
                    <a:pt x="6198" y="2872"/>
                  </a:lnTo>
                  <a:lnTo>
                    <a:pt x="6277" y="3071"/>
                  </a:lnTo>
                  <a:lnTo>
                    <a:pt x="6347" y="3270"/>
                  </a:lnTo>
                  <a:lnTo>
                    <a:pt x="6411" y="3470"/>
                  </a:lnTo>
                  <a:lnTo>
                    <a:pt x="6464" y="3669"/>
                  </a:lnTo>
                  <a:lnTo>
                    <a:pt x="6510" y="3868"/>
                  </a:lnTo>
                  <a:lnTo>
                    <a:pt x="6548" y="4066"/>
                  </a:lnTo>
                  <a:lnTo>
                    <a:pt x="6578" y="4263"/>
                  </a:lnTo>
                  <a:lnTo>
                    <a:pt x="6598" y="4459"/>
                  </a:lnTo>
                  <a:lnTo>
                    <a:pt x="6613" y="4652"/>
                  </a:lnTo>
                  <a:lnTo>
                    <a:pt x="6619" y="4844"/>
                  </a:lnTo>
                  <a:lnTo>
                    <a:pt x="6618" y="5033"/>
                  </a:lnTo>
                  <a:lnTo>
                    <a:pt x="6609" y="5220"/>
                  </a:lnTo>
                  <a:lnTo>
                    <a:pt x="6592" y="5404"/>
                  </a:lnTo>
                  <a:lnTo>
                    <a:pt x="6567" y="5584"/>
                  </a:lnTo>
                  <a:lnTo>
                    <a:pt x="6535" y="5761"/>
                  </a:lnTo>
                  <a:lnTo>
                    <a:pt x="6496" y="5934"/>
                  </a:lnTo>
                  <a:lnTo>
                    <a:pt x="6449" y="6102"/>
                  </a:lnTo>
                  <a:lnTo>
                    <a:pt x="6396" y="6266"/>
                  </a:lnTo>
                  <a:lnTo>
                    <a:pt x="6335" y="6424"/>
                  </a:lnTo>
                  <a:lnTo>
                    <a:pt x="6267" y="6578"/>
                  </a:lnTo>
                  <a:lnTo>
                    <a:pt x="6193" y="6726"/>
                  </a:lnTo>
                  <a:lnTo>
                    <a:pt x="6110" y="6867"/>
                  </a:lnTo>
                  <a:lnTo>
                    <a:pt x="6022" y="7003"/>
                  </a:lnTo>
                  <a:lnTo>
                    <a:pt x="5926" y="7133"/>
                  </a:lnTo>
                  <a:lnTo>
                    <a:pt x="5823" y="7255"/>
                  </a:lnTo>
                  <a:lnTo>
                    <a:pt x="5716" y="7370"/>
                  </a:lnTo>
                  <a:lnTo>
                    <a:pt x="5600" y="7478"/>
                  </a:lnTo>
                  <a:lnTo>
                    <a:pt x="5477" y="7577"/>
                  </a:lnTo>
                  <a:lnTo>
                    <a:pt x="5349" y="7668"/>
                  </a:lnTo>
                  <a:lnTo>
                    <a:pt x="5215" y="7751"/>
                  </a:lnTo>
                  <a:lnTo>
                    <a:pt x="5074" y="7825"/>
                  </a:lnTo>
                  <a:lnTo>
                    <a:pt x="5002" y="7859"/>
                  </a:lnTo>
                  <a:lnTo>
                    <a:pt x="4928" y="7891"/>
                  </a:lnTo>
                  <a:lnTo>
                    <a:pt x="4777" y="7944"/>
                  </a:lnTo>
                  <a:lnTo>
                    <a:pt x="4626" y="7988"/>
                  </a:lnTo>
                  <a:lnTo>
                    <a:pt x="4472" y="8022"/>
                  </a:lnTo>
                  <a:lnTo>
                    <a:pt x="4316" y="8045"/>
                  </a:lnTo>
                  <a:lnTo>
                    <a:pt x="4159" y="8057"/>
                  </a:lnTo>
                  <a:lnTo>
                    <a:pt x="4001" y="8061"/>
                  </a:lnTo>
                  <a:lnTo>
                    <a:pt x="3842" y="8054"/>
                  </a:lnTo>
                  <a:lnTo>
                    <a:pt x="3682" y="8037"/>
                  </a:lnTo>
                  <a:lnTo>
                    <a:pt x="3521" y="8012"/>
                  </a:lnTo>
                  <a:lnTo>
                    <a:pt x="3362" y="7977"/>
                  </a:lnTo>
                  <a:lnTo>
                    <a:pt x="3201" y="7932"/>
                  </a:lnTo>
                  <a:lnTo>
                    <a:pt x="3042" y="7879"/>
                  </a:lnTo>
                  <a:lnTo>
                    <a:pt x="2884" y="7817"/>
                  </a:lnTo>
                  <a:lnTo>
                    <a:pt x="2727" y="7747"/>
                  </a:lnTo>
                  <a:lnTo>
                    <a:pt x="2571" y="7668"/>
                  </a:lnTo>
                  <a:lnTo>
                    <a:pt x="2417" y="7580"/>
                  </a:lnTo>
                  <a:lnTo>
                    <a:pt x="2265" y="7485"/>
                  </a:lnTo>
                  <a:lnTo>
                    <a:pt x="2115" y="7382"/>
                  </a:lnTo>
                  <a:lnTo>
                    <a:pt x="1969" y="7270"/>
                  </a:lnTo>
                  <a:lnTo>
                    <a:pt x="1824" y="7152"/>
                  </a:lnTo>
                  <a:lnTo>
                    <a:pt x="1682" y="7025"/>
                  </a:lnTo>
                  <a:lnTo>
                    <a:pt x="1545" y="6892"/>
                  </a:lnTo>
                  <a:lnTo>
                    <a:pt x="1411" y="6750"/>
                  </a:lnTo>
                  <a:lnTo>
                    <a:pt x="1282" y="6603"/>
                  </a:lnTo>
                  <a:lnTo>
                    <a:pt x="1156" y="6448"/>
                  </a:lnTo>
                  <a:lnTo>
                    <a:pt x="1034" y="6286"/>
                  </a:lnTo>
                  <a:lnTo>
                    <a:pt x="919" y="6119"/>
                  </a:lnTo>
                  <a:lnTo>
                    <a:pt x="807" y="5945"/>
                  </a:lnTo>
                  <a:lnTo>
                    <a:pt x="702" y="5764"/>
                  </a:lnTo>
                  <a:lnTo>
                    <a:pt x="603" y="5579"/>
                  </a:lnTo>
                  <a:lnTo>
                    <a:pt x="508" y="5386"/>
                  </a:lnTo>
                  <a:lnTo>
                    <a:pt x="464" y="5287"/>
                  </a:lnTo>
                  <a:lnTo>
                    <a:pt x="421" y="5189"/>
                  </a:lnTo>
                  <a:lnTo>
                    <a:pt x="342" y="4990"/>
                  </a:lnTo>
                  <a:lnTo>
                    <a:pt x="272" y="4791"/>
                  </a:lnTo>
                  <a:lnTo>
                    <a:pt x="210" y="4591"/>
                  </a:lnTo>
                  <a:lnTo>
                    <a:pt x="155" y="4391"/>
                  </a:lnTo>
                  <a:lnTo>
                    <a:pt x="109" y="4193"/>
                  </a:lnTo>
                  <a:lnTo>
                    <a:pt x="71" y="3995"/>
                  </a:lnTo>
                  <a:lnTo>
                    <a:pt x="41" y="3798"/>
                  </a:lnTo>
                  <a:lnTo>
                    <a:pt x="21" y="3602"/>
                  </a:lnTo>
                  <a:lnTo>
                    <a:pt x="6" y="3408"/>
                  </a:lnTo>
                  <a:lnTo>
                    <a:pt x="0" y="3217"/>
                  </a:lnTo>
                  <a:lnTo>
                    <a:pt x="1" y="3027"/>
                  </a:lnTo>
                  <a:lnTo>
                    <a:pt x="10" y="2840"/>
                  </a:lnTo>
                  <a:lnTo>
                    <a:pt x="27" y="2657"/>
                  </a:lnTo>
                  <a:lnTo>
                    <a:pt x="52" y="2476"/>
                  </a:lnTo>
                  <a:lnTo>
                    <a:pt x="84" y="2299"/>
                  </a:lnTo>
                  <a:lnTo>
                    <a:pt x="123" y="2127"/>
                  </a:lnTo>
                  <a:lnTo>
                    <a:pt x="170" y="1959"/>
                  </a:lnTo>
                  <a:lnTo>
                    <a:pt x="223" y="1795"/>
                  </a:lnTo>
                  <a:lnTo>
                    <a:pt x="284" y="1636"/>
                  </a:lnTo>
                  <a:lnTo>
                    <a:pt x="352" y="1483"/>
                  </a:lnTo>
                  <a:lnTo>
                    <a:pt x="426" y="1335"/>
                  </a:lnTo>
                  <a:lnTo>
                    <a:pt x="509" y="1193"/>
                  </a:lnTo>
                  <a:lnTo>
                    <a:pt x="597" y="1058"/>
                  </a:lnTo>
                  <a:lnTo>
                    <a:pt x="693" y="928"/>
                  </a:lnTo>
                  <a:lnTo>
                    <a:pt x="794" y="806"/>
                  </a:lnTo>
                  <a:lnTo>
                    <a:pt x="903" y="691"/>
                  </a:lnTo>
                  <a:lnTo>
                    <a:pt x="1019" y="583"/>
                  </a:lnTo>
                  <a:lnTo>
                    <a:pt x="1140" y="484"/>
                  </a:lnTo>
                  <a:lnTo>
                    <a:pt x="1269" y="393"/>
                  </a:lnTo>
                  <a:lnTo>
                    <a:pt x="1404" y="310"/>
                  </a:lnTo>
                  <a:lnTo>
                    <a:pt x="1545" y="235"/>
                  </a:lnTo>
                  <a:lnTo>
                    <a:pt x="1617" y="20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1"/>
            <p:cNvSpPr>
              <a:spLocks/>
            </p:cNvSpPr>
            <p:nvPr/>
          </p:nvSpPr>
          <p:spPr bwMode="auto">
            <a:xfrm>
              <a:off x="4846638" y="1231900"/>
              <a:ext cx="2220913" cy="2705100"/>
            </a:xfrm>
            <a:custGeom>
              <a:avLst/>
              <a:gdLst>
                <a:gd name="T0" fmla="*/ 1188 w 5598"/>
                <a:gd name="T1" fmla="*/ 263 h 6817"/>
                <a:gd name="T2" fmla="*/ 862 w 5598"/>
                <a:gd name="T3" fmla="*/ 495 h 6817"/>
                <a:gd name="T4" fmla="*/ 586 w 5598"/>
                <a:gd name="T5" fmla="*/ 786 h 6817"/>
                <a:gd name="T6" fmla="*/ 361 w 5598"/>
                <a:gd name="T7" fmla="*/ 1129 h 6817"/>
                <a:gd name="T8" fmla="*/ 188 w 5598"/>
                <a:gd name="T9" fmla="*/ 1518 h 6817"/>
                <a:gd name="T10" fmla="*/ 70 w 5598"/>
                <a:gd name="T11" fmla="*/ 1944 h 6817"/>
                <a:gd name="T12" fmla="*/ 9 w 5598"/>
                <a:gd name="T13" fmla="*/ 2402 h 6817"/>
                <a:gd name="T14" fmla="*/ 6 w 5598"/>
                <a:gd name="T15" fmla="*/ 2882 h 6817"/>
                <a:gd name="T16" fmla="*/ 61 w 5598"/>
                <a:gd name="T17" fmla="*/ 3378 h 6817"/>
                <a:gd name="T18" fmla="*/ 178 w 5598"/>
                <a:gd name="T19" fmla="*/ 3882 h 6817"/>
                <a:gd name="T20" fmla="*/ 357 w 5598"/>
                <a:gd name="T21" fmla="*/ 4388 h 6817"/>
                <a:gd name="T22" fmla="*/ 510 w 5598"/>
                <a:gd name="T23" fmla="*/ 4718 h 6817"/>
                <a:gd name="T24" fmla="*/ 778 w 5598"/>
                <a:gd name="T25" fmla="*/ 5176 h 6817"/>
                <a:gd name="T26" fmla="*/ 1084 w 5598"/>
                <a:gd name="T27" fmla="*/ 5585 h 6817"/>
                <a:gd name="T28" fmla="*/ 1424 w 5598"/>
                <a:gd name="T29" fmla="*/ 5942 h 6817"/>
                <a:gd name="T30" fmla="*/ 1789 w 5598"/>
                <a:gd name="T31" fmla="*/ 6244 h 6817"/>
                <a:gd name="T32" fmla="*/ 2174 w 5598"/>
                <a:gd name="T33" fmla="*/ 6485 h 6817"/>
                <a:gd name="T34" fmla="*/ 2573 w 5598"/>
                <a:gd name="T35" fmla="*/ 6664 h 6817"/>
                <a:gd name="T36" fmla="*/ 2978 w 5598"/>
                <a:gd name="T37" fmla="*/ 6775 h 6817"/>
                <a:gd name="T38" fmla="*/ 3382 w 5598"/>
                <a:gd name="T39" fmla="*/ 6817 h 6817"/>
                <a:gd name="T40" fmla="*/ 3781 w 5598"/>
                <a:gd name="T41" fmla="*/ 6783 h 6817"/>
                <a:gd name="T42" fmla="*/ 4166 w 5598"/>
                <a:gd name="T43" fmla="*/ 6671 h 6817"/>
                <a:gd name="T44" fmla="*/ 4410 w 5598"/>
                <a:gd name="T45" fmla="*/ 6555 h 6817"/>
                <a:gd name="T46" fmla="*/ 4736 w 5598"/>
                <a:gd name="T47" fmla="*/ 6323 h 6817"/>
                <a:gd name="T48" fmla="*/ 5013 w 5598"/>
                <a:gd name="T49" fmla="*/ 6031 h 6817"/>
                <a:gd name="T50" fmla="*/ 5237 w 5598"/>
                <a:gd name="T51" fmla="*/ 5688 h 6817"/>
                <a:gd name="T52" fmla="*/ 5409 w 5598"/>
                <a:gd name="T53" fmla="*/ 5299 h 6817"/>
                <a:gd name="T54" fmla="*/ 5527 w 5598"/>
                <a:gd name="T55" fmla="*/ 4872 h 6817"/>
                <a:gd name="T56" fmla="*/ 5589 w 5598"/>
                <a:gd name="T57" fmla="*/ 4415 h 6817"/>
                <a:gd name="T58" fmla="*/ 5593 w 5598"/>
                <a:gd name="T59" fmla="*/ 3935 h 6817"/>
                <a:gd name="T60" fmla="*/ 5537 w 5598"/>
                <a:gd name="T61" fmla="*/ 3440 h 6817"/>
                <a:gd name="T62" fmla="*/ 5421 w 5598"/>
                <a:gd name="T63" fmla="*/ 2935 h 6817"/>
                <a:gd name="T64" fmla="*/ 5241 w 5598"/>
                <a:gd name="T65" fmla="*/ 2429 h 6817"/>
                <a:gd name="T66" fmla="*/ 5088 w 5598"/>
                <a:gd name="T67" fmla="*/ 2100 h 6817"/>
                <a:gd name="T68" fmla="*/ 4819 w 5598"/>
                <a:gd name="T69" fmla="*/ 1641 h 6817"/>
                <a:gd name="T70" fmla="*/ 4514 w 5598"/>
                <a:gd name="T71" fmla="*/ 1233 h 6817"/>
                <a:gd name="T72" fmla="*/ 4174 w 5598"/>
                <a:gd name="T73" fmla="*/ 875 h 6817"/>
                <a:gd name="T74" fmla="*/ 3808 w 5598"/>
                <a:gd name="T75" fmla="*/ 574 h 6817"/>
                <a:gd name="T76" fmla="*/ 3423 w 5598"/>
                <a:gd name="T77" fmla="*/ 332 h 6817"/>
                <a:gd name="T78" fmla="*/ 3026 w 5598"/>
                <a:gd name="T79" fmla="*/ 153 h 6817"/>
                <a:gd name="T80" fmla="*/ 2620 w 5598"/>
                <a:gd name="T81" fmla="*/ 42 h 6817"/>
                <a:gd name="T82" fmla="*/ 2215 w 5598"/>
                <a:gd name="T83" fmla="*/ 0 h 6817"/>
                <a:gd name="T84" fmla="*/ 1818 w 5598"/>
                <a:gd name="T85" fmla="*/ 34 h 6817"/>
                <a:gd name="T86" fmla="*/ 1431 w 5598"/>
                <a:gd name="T87" fmla="*/ 145 h 6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98" h="6817">
                  <a:moveTo>
                    <a:pt x="1369" y="173"/>
                  </a:moveTo>
                  <a:lnTo>
                    <a:pt x="1307" y="200"/>
                  </a:lnTo>
                  <a:lnTo>
                    <a:pt x="1188" y="263"/>
                  </a:lnTo>
                  <a:lnTo>
                    <a:pt x="1074" y="333"/>
                  </a:lnTo>
                  <a:lnTo>
                    <a:pt x="965" y="411"/>
                  </a:lnTo>
                  <a:lnTo>
                    <a:pt x="862" y="495"/>
                  </a:lnTo>
                  <a:lnTo>
                    <a:pt x="764" y="586"/>
                  </a:lnTo>
                  <a:lnTo>
                    <a:pt x="672" y="683"/>
                  </a:lnTo>
                  <a:lnTo>
                    <a:pt x="586" y="786"/>
                  </a:lnTo>
                  <a:lnTo>
                    <a:pt x="505" y="895"/>
                  </a:lnTo>
                  <a:lnTo>
                    <a:pt x="429" y="1010"/>
                  </a:lnTo>
                  <a:lnTo>
                    <a:pt x="361" y="1129"/>
                  </a:lnTo>
                  <a:lnTo>
                    <a:pt x="297" y="1255"/>
                  </a:lnTo>
                  <a:lnTo>
                    <a:pt x="240" y="1384"/>
                  </a:lnTo>
                  <a:lnTo>
                    <a:pt x="188" y="1518"/>
                  </a:lnTo>
                  <a:lnTo>
                    <a:pt x="143" y="1657"/>
                  </a:lnTo>
                  <a:lnTo>
                    <a:pt x="104" y="1799"/>
                  </a:lnTo>
                  <a:lnTo>
                    <a:pt x="70" y="1944"/>
                  </a:lnTo>
                  <a:lnTo>
                    <a:pt x="44" y="2093"/>
                  </a:lnTo>
                  <a:lnTo>
                    <a:pt x="24" y="2246"/>
                  </a:lnTo>
                  <a:lnTo>
                    <a:pt x="9" y="2402"/>
                  </a:lnTo>
                  <a:lnTo>
                    <a:pt x="2" y="2560"/>
                  </a:lnTo>
                  <a:lnTo>
                    <a:pt x="0" y="2720"/>
                  </a:lnTo>
                  <a:lnTo>
                    <a:pt x="6" y="2882"/>
                  </a:lnTo>
                  <a:lnTo>
                    <a:pt x="17" y="3046"/>
                  </a:lnTo>
                  <a:lnTo>
                    <a:pt x="35" y="3211"/>
                  </a:lnTo>
                  <a:lnTo>
                    <a:pt x="61" y="3378"/>
                  </a:lnTo>
                  <a:lnTo>
                    <a:pt x="92" y="3545"/>
                  </a:lnTo>
                  <a:lnTo>
                    <a:pt x="131" y="3714"/>
                  </a:lnTo>
                  <a:lnTo>
                    <a:pt x="178" y="3882"/>
                  </a:lnTo>
                  <a:lnTo>
                    <a:pt x="230" y="4051"/>
                  </a:lnTo>
                  <a:lnTo>
                    <a:pt x="291" y="4219"/>
                  </a:lnTo>
                  <a:lnTo>
                    <a:pt x="357" y="4388"/>
                  </a:lnTo>
                  <a:lnTo>
                    <a:pt x="393" y="4472"/>
                  </a:lnTo>
                  <a:lnTo>
                    <a:pt x="431" y="4555"/>
                  </a:lnTo>
                  <a:lnTo>
                    <a:pt x="510" y="4718"/>
                  </a:lnTo>
                  <a:lnTo>
                    <a:pt x="595" y="4875"/>
                  </a:lnTo>
                  <a:lnTo>
                    <a:pt x="683" y="5028"/>
                  </a:lnTo>
                  <a:lnTo>
                    <a:pt x="778" y="5176"/>
                  </a:lnTo>
                  <a:lnTo>
                    <a:pt x="877" y="5317"/>
                  </a:lnTo>
                  <a:lnTo>
                    <a:pt x="978" y="5454"/>
                  </a:lnTo>
                  <a:lnTo>
                    <a:pt x="1084" y="5585"/>
                  </a:lnTo>
                  <a:lnTo>
                    <a:pt x="1194" y="5710"/>
                  </a:lnTo>
                  <a:lnTo>
                    <a:pt x="1307" y="5829"/>
                  </a:lnTo>
                  <a:lnTo>
                    <a:pt x="1424" y="5942"/>
                  </a:lnTo>
                  <a:lnTo>
                    <a:pt x="1543" y="6049"/>
                  </a:lnTo>
                  <a:lnTo>
                    <a:pt x="1665" y="6149"/>
                  </a:lnTo>
                  <a:lnTo>
                    <a:pt x="1789" y="6244"/>
                  </a:lnTo>
                  <a:lnTo>
                    <a:pt x="1916" y="6331"/>
                  </a:lnTo>
                  <a:lnTo>
                    <a:pt x="2044" y="6411"/>
                  </a:lnTo>
                  <a:lnTo>
                    <a:pt x="2174" y="6485"/>
                  </a:lnTo>
                  <a:lnTo>
                    <a:pt x="2306" y="6552"/>
                  </a:lnTo>
                  <a:lnTo>
                    <a:pt x="2438" y="6612"/>
                  </a:lnTo>
                  <a:lnTo>
                    <a:pt x="2573" y="6664"/>
                  </a:lnTo>
                  <a:lnTo>
                    <a:pt x="2707" y="6709"/>
                  </a:lnTo>
                  <a:lnTo>
                    <a:pt x="2842" y="6745"/>
                  </a:lnTo>
                  <a:lnTo>
                    <a:pt x="2978" y="6775"/>
                  </a:lnTo>
                  <a:lnTo>
                    <a:pt x="3112" y="6797"/>
                  </a:lnTo>
                  <a:lnTo>
                    <a:pt x="3247" y="6810"/>
                  </a:lnTo>
                  <a:lnTo>
                    <a:pt x="3382" y="6817"/>
                  </a:lnTo>
                  <a:lnTo>
                    <a:pt x="3517" y="6814"/>
                  </a:lnTo>
                  <a:lnTo>
                    <a:pt x="3649" y="6802"/>
                  </a:lnTo>
                  <a:lnTo>
                    <a:pt x="3781" y="6783"/>
                  </a:lnTo>
                  <a:lnTo>
                    <a:pt x="3911" y="6754"/>
                  </a:lnTo>
                  <a:lnTo>
                    <a:pt x="4040" y="6718"/>
                  </a:lnTo>
                  <a:lnTo>
                    <a:pt x="4166" y="6671"/>
                  </a:lnTo>
                  <a:lnTo>
                    <a:pt x="4228" y="6645"/>
                  </a:lnTo>
                  <a:lnTo>
                    <a:pt x="4291" y="6617"/>
                  </a:lnTo>
                  <a:lnTo>
                    <a:pt x="4410" y="6555"/>
                  </a:lnTo>
                  <a:lnTo>
                    <a:pt x="4524" y="6483"/>
                  </a:lnTo>
                  <a:lnTo>
                    <a:pt x="4633" y="6407"/>
                  </a:lnTo>
                  <a:lnTo>
                    <a:pt x="4736" y="6323"/>
                  </a:lnTo>
                  <a:lnTo>
                    <a:pt x="4834" y="6232"/>
                  </a:lnTo>
                  <a:lnTo>
                    <a:pt x="4926" y="6135"/>
                  </a:lnTo>
                  <a:lnTo>
                    <a:pt x="5013" y="6031"/>
                  </a:lnTo>
                  <a:lnTo>
                    <a:pt x="5093" y="5922"/>
                  </a:lnTo>
                  <a:lnTo>
                    <a:pt x="5168" y="5807"/>
                  </a:lnTo>
                  <a:lnTo>
                    <a:pt x="5237" y="5688"/>
                  </a:lnTo>
                  <a:lnTo>
                    <a:pt x="5300" y="5562"/>
                  </a:lnTo>
                  <a:lnTo>
                    <a:pt x="5357" y="5432"/>
                  </a:lnTo>
                  <a:lnTo>
                    <a:pt x="5409" y="5299"/>
                  </a:lnTo>
                  <a:lnTo>
                    <a:pt x="5455" y="5160"/>
                  </a:lnTo>
                  <a:lnTo>
                    <a:pt x="5493" y="5019"/>
                  </a:lnTo>
                  <a:lnTo>
                    <a:pt x="5527" y="4872"/>
                  </a:lnTo>
                  <a:lnTo>
                    <a:pt x="5554" y="4723"/>
                  </a:lnTo>
                  <a:lnTo>
                    <a:pt x="5575" y="4570"/>
                  </a:lnTo>
                  <a:lnTo>
                    <a:pt x="5589" y="4415"/>
                  </a:lnTo>
                  <a:lnTo>
                    <a:pt x="5597" y="4258"/>
                  </a:lnTo>
                  <a:lnTo>
                    <a:pt x="5598" y="4097"/>
                  </a:lnTo>
                  <a:lnTo>
                    <a:pt x="5593" y="3935"/>
                  </a:lnTo>
                  <a:lnTo>
                    <a:pt x="5580" y="3772"/>
                  </a:lnTo>
                  <a:lnTo>
                    <a:pt x="5562" y="3606"/>
                  </a:lnTo>
                  <a:lnTo>
                    <a:pt x="5537" y="3440"/>
                  </a:lnTo>
                  <a:lnTo>
                    <a:pt x="5505" y="3272"/>
                  </a:lnTo>
                  <a:lnTo>
                    <a:pt x="5466" y="3103"/>
                  </a:lnTo>
                  <a:lnTo>
                    <a:pt x="5421" y="2935"/>
                  </a:lnTo>
                  <a:lnTo>
                    <a:pt x="5368" y="2766"/>
                  </a:lnTo>
                  <a:lnTo>
                    <a:pt x="5308" y="2598"/>
                  </a:lnTo>
                  <a:lnTo>
                    <a:pt x="5241" y="2429"/>
                  </a:lnTo>
                  <a:lnTo>
                    <a:pt x="5204" y="2346"/>
                  </a:lnTo>
                  <a:lnTo>
                    <a:pt x="5167" y="2262"/>
                  </a:lnTo>
                  <a:lnTo>
                    <a:pt x="5088" y="2100"/>
                  </a:lnTo>
                  <a:lnTo>
                    <a:pt x="5003" y="1942"/>
                  </a:lnTo>
                  <a:lnTo>
                    <a:pt x="4914" y="1789"/>
                  </a:lnTo>
                  <a:lnTo>
                    <a:pt x="4819" y="1641"/>
                  </a:lnTo>
                  <a:lnTo>
                    <a:pt x="4722" y="1500"/>
                  </a:lnTo>
                  <a:lnTo>
                    <a:pt x="4620" y="1364"/>
                  </a:lnTo>
                  <a:lnTo>
                    <a:pt x="4514" y="1233"/>
                  </a:lnTo>
                  <a:lnTo>
                    <a:pt x="4403" y="1107"/>
                  </a:lnTo>
                  <a:lnTo>
                    <a:pt x="4291" y="988"/>
                  </a:lnTo>
                  <a:lnTo>
                    <a:pt x="4174" y="875"/>
                  </a:lnTo>
                  <a:lnTo>
                    <a:pt x="4055" y="769"/>
                  </a:lnTo>
                  <a:lnTo>
                    <a:pt x="3933" y="668"/>
                  </a:lnTo>
                  <a:lnTo>
                    <a:pt x="3808" y="574"/>
                  </a:lnTo>
                  <a:lnTo>
                    <a:pt x="3683" y="486"/>
                  </a:lnTo>
                  <a:lnTo>
                    <a:pt x="3553" y="406"/>
                  </a:lnTo>
                  <a:lnTo>
                    <a:pt x="3423" y="332"/>
                  </a:lnTo>
                  <a:lnTo>
                    <a:pt x="3291" y="266"/>
                  </a:lnTo>
                  <a:lnTo>
                    <a:pt x="3159" y="206"/>
                  </a:lnTo>
                  <a:lnTo>
                    <a:pt x="3026" y="153"/>
                  </a:lnTo>
                  <a:lnTo>
                    <a:pt x="2891" y="109"/>
                  </a:lnTo>
                  <a:lnTo>
                    <a:pt x="2756" y="72"/>
                  </a:lnTo>
                  <a:lnTo>
                    <a:pt x="2620" y="42"/>
                  </a:lnTo>
                  <a:lnTo>
                    <a:pt x="2485" y="20"/>
                  </a:lnTo>
                  <a:lnTo>
                    <a:pt x="2350" y="7"/>
                  </a:lnTo>
                  <a:lnTo>
                    <a:pt x="2215" y="0"/>
                  </a:lnTo>
                  <a:lnTo>
                    <a:pt x="2082" y="3"/>
                  </a:lnTo>
                  <a:lnTo>
                    <a:pt x="1948" y="14"/>
                  </a:lnTo>
                  <a:lnTo>
                    <a:pt x="1818" y="34"/>
                  </a:lnTo>
                  <a:lnTo>
                    <a:pt x="1687" y="62"/>
                  </a:lnTo>
                  <a:lnTo>
                    <a:pt x="1558" y="99"/>
                  </a:lnTo>
                  <a:lnTo>
                    <a:pt x="1431" y="145"/>
                  </a:lnTo>
                  <a:lnTo>
                    <a:pt x="1369" y="173"/>
                  </a:lnTo>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2"/>
            <p:cNvSpPr>
              <a:spLocks/>
            </p:cNvSpPr>
            <p:nvPr/>
          </p:nvSpPr>
          <p:spPr bwMode="auto">
            <a:xfrm>
              <a:off x="5072063" y="1506538"/>
              <a:ext cx="1770063" cy="2155825"/>
            </a:xfrm>
            <a:custGeom>
              <a:avLst/>
              <a:gdLst>
                <a:gd name="T0" fmla="*/ 1141 w 4461"/>
                <a:gd name="T1" fmla="*/ 114 h 5429"/>
                <a:gd name="T2" fmla="*/ 1344 w 4461"/>
                <a:gd name="T3" fmla="*/ 49 h 5429"/>
                <a:gd name="T4" fmla="*/ 1553 w 4461"/>
                <a:gd name="T5" fmla="*/ 10 h 5429"/>
                <a:gd name="T6" fmla="*/ 1765 w 4461"/>
                <a:gd name="T7" fmla="*/ 0 h 5429"/>
                <a:gd name="T8" fmla="*/ 1981 w 4461"/>
                <a:gd name="T9" fmla="*/ 15 h 5429"/>
                <a:gd name="T10" fmla="*/ 2250 w 4461"/>
                <a:gd name="T11" fmla="*/ 70 h 5429"/>
                <a:gd name="T12" fmla="*/ 2677 w 4461"/>
                <a:gd name="T13" fmla="*/ 237 h 5429"/>
                <a:gd name="T14" fmla="*/ 3085 w 4461"/>
                <a:gd name="T15" fmla="*/ 493 h 5429"/>
                <a:gd name="T16" fmla="*/ 3465 w 4461"/>
                <a:gd name="T17" fmla="*/ 833 h 5429"/>
                <a:gd name="T18" fmla="*/ 3803 w 4461"/>
                <a:gd name="T19" fmla="*/ 1250 h 5429"/>
                <a:gd name="T20" fmla="*/ 4087 w 4461"/>
                <a:gd name="T21" fmla="*/ 1735 h 5429"/>
                <a:gd name="T22" fmla="*/ 4205 w 4461"/>
                <a:gd name="T23" fmla="*/ 2001 h 5429"/>
                <a:gd name="T24" fmla="*/ 4372 w 4461"/>
                <a:gd name="T25" fmla="*/ 2539 h 5429"/>
                <a:gd name="T26" fmla="*/ 4452 w 4461"/>
                <a:gd name="T27" fmla="*/ 3069 h 5429"/>
                <a:gd name="T28" fmla="*/ 4448 w 4461"/>
                <a:gd name="T29" fmla="*/ 3578 h 5429"/>
                <a:gd name="T30" fmla="*/ 4363 w 4461"/>
                <a:gd name="T31" fmla="*/ 4054 h 5429"/>
                <a:gd name="T32" fmla="*/ 4200 w 4461"/>
                <a:gd name="T33" fmla="*/ 4482 h 5429"/>
                <a:gd name="T34" fmla="*/ 4058 w 4461"/>
                <a:gd name="T35" fmla="*/ 4718 h 5429"/>
                <a:gd name="T36" fmla="*/ 3925 w 4461"/>
                <a:gd name="T37" fmla="*/ 4886 h 5429"/>
                <a:gd name="T38" fmla="*/ 3773 w 4461"/>
                <a:gd name="T39" fmla="*/ 5036 h 5429"/>
                <a:gd name="T40" fmla="*/ 3605 w 4461"/>
                <a:gd name="T41" fmla="*/ 5165 h 5429"/>
                <a:gd name="T42" fmla="*/ 3419 w 4461"/>
                <a:gd name="T43" fmla="*/ 5271 h 5429"/>
                <a:gd name="T44" fmla="*/ 3321 w 4461"/>
                <a:gd name="T45" fmla="*/ 5315 h 5429"/>
                <a:gd name="T46" fmla="*/ 3117 w 4461"/>
                <a:gd name="T47" fmla="*/ 5381 h 5429"/>
                <a:gd name="T48" fmla="*/ 2909 w 4461"/>
                <a:gd name="T49" fmla="*/ 5419 h 5429"/>
                <a:gd name="T50" fmla="*/ 2696 w 4461"/>
                <a:gd name="T51" fmla="*/ 5429 h 5429"/>
                <a:gd name="T52" fmla="*/ 2481 w 4461"/>
                <a:gd name="T53" fmla="*/ 5414 h 5429"/>
                <a:gd name="T54" fmla="*/ 2213 w 4461"/>
                <a:gd name="T55" fmla="*/ 5359 h 5429"/>
                <a:gd name="T56" fmla="*/ 1786 w 4461"/>
                <a:gd name="T57" fmla="*/ 5193 h 5429"/>
                <a:gd name="T58" fmla="*/ 1377 w 4461"/>
                <a:gd name="T59" fmla="*/ 4935 h 5429"/>
                <a:gd name="T60" fmla="*/ 997 w 4461"/>
                <a:gd name="T61" fmla="*/ 4596 h 5429"/>
                <a:gd name="T62" fmla="*/ 659 w 4461"/>
                <a:gd name="T63" fmla="*/ 4180 h 5429"/>
                <a:gd name="T64" fmla="*/ 375 w 4461"/>
                <a:gd name="T65" fmla="*/ 3694 h 5429"/>
                <a:gd name="T66" fmla="*/ 257 w 4461"/>
                <a:gd name="T67" fmla="*/ 3428 h 5429"/>
                <a:gd name="T68" fmla="*/ 90 w 4461"/>
                <a:gd name="T69" fmla="*/ 2891 h 5429"/>
                <a:gd name="T70" fmla="*/ 9 w 4461"/>
                <a:gd name="T71" fmla="*/ 2361 h 5429"/>
                <a:gd name="T72" fmla="*/ 13 w 4461"/>
                <a:gd name="T73" fmla="*/ 1851 h 5429"/>
                <a:gd name="T74" fmla="*/ 99 w 4461"/>
                <a:gd name="T75" fmla="*/ 1375 h 5429"/>
                <a:gd name="T76" fmla="*/ 263 w 4461"/>
                <a:gd name="T77" fmla="*/ 947 h 5429"/>
                <a:gd name="T78" fmla="*/ 405 w 4461"/>
                <a:gd name="T79" fmla="*/ 711 h 5429"/>
                <a:gd name="T80" fmla="*/ 537 w 4461"/>
                <a:gd name="T81" fmla="*/ 543 h 5429"/>
                <a:gd name="T82" fmla="*/ 688 w 4461"/>
                <a:gd name="T83" fmla="*/ 392 h 5429"/>
                <a:gd name="T84" fmla="*/ 857 w 4461"/>
                <a:gd name="T85" fmla="*/ 264 h 5429"/>
                <a:gd name="T86" fmla="*/ 1042 w 4461"/>
                <a:gd name="T87" fmla="*/ 158 h 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1" h="5429">
                  <a:moveTo>
                    <a:pt x="1091" y="136"/>
                  </a:moveTo>
                  <a:lnTo>
                    <a:pt x="1141" y="114"/>
                  </a:lnTo>
                  <a:lnTo>
                    <a:pt x="1242" y="77"/>
                  </a:lnTo>
                  <a:lnTo>
                    <a:pt x="1344" y="49"/>
                  </a:lnTo>
                  <a:lnTo>
                    <a:pt x="1448" y="26"/>
                  </a:lnTo>
                  <a:lnTo>
                    <a:pt x="1553" y="10"/>
                  </a:lnTo>
                  <a:lnTo>
                    <a:pt x="1659" y="2"/>
                  </a:lnTo>
                  <a:lnTo>
                    <a:pt x="1765" y="0"/>
                  </a:lnTo>
                  <a:lnTo>
                    <a:pt x="1873" y="5"/>
                  </a:lnTo>
                  <a:lnTo>
                    <a:pt x="1981" y="15"/>
                  </a:lnTo>
                  <a:lnTo>
                    <a:pt x="2088" y="32"/>
                  </a:lnTo>
                  <a:lnTo>
                    <a:pt x="2250" y="70"/>
                  </a:lnTo>
                  <a:lnTo>
                    <a:pt x="2464" y="141"/>
                  </a:lnTo>
                  <a:lnTo>
                    <a:pt x="2677" y="237"/>
                  </a:lnTo>
                  <a:lnTo>
                    <a:pt x="2884" y="354"/>
                  </a:lnTo>
                  <a:lnTo>
                    <a:pt x="3085" y="493"/>
                  </a:lnTo>
                  <a:lnTo>
                    <a:pt x="3279" y="653"/>
                  </a:lnTo>
                  <a:lnTo>
                    <a:pt x="3465" y="833"/>
                  </a:lnTo>
                  <a:lnTo>
                    <a:pt x="3640" y="1033"/>
                  </a:lnTo>
                  <a:lnTo>
                    <a:pt x="3803" y="1250"/>
                  </a:lnTo>
                  <a:lnTo>
                    <a:pt x="3953" y="1485"/>
                  </a:lnTo>
                  <a:lnTo>
                    <a:pt x="4087" y="1735"/>
                  </a:lnTo>
                  <a:lnTo>
                    <a:pt x="4148" y="1867"/>
                  </a:lnTo>
                  <a:lnTo>
                    <a:pt x="4205" y="2001"/>
                  </a:lnTo>
                  <a:lnTo>
                    <a:pt x="4299" y="2269"/>
                  </a:lnTo>
                  <a:lnTo>
                    <a:pt x="4372" y="2539"/>
                  </a:lnTo>
                  <a:lnTo>
                    <a:pt x="4424" y="2804"/>
                  </a:lnTo>
                  <a:lnTo>
                    <a:pt x="4452" y="3069"/>
                  </a:lnTo>
                  <a:lnTo>
                    <a:pt x="4461" y="3327"/>
                  </a:lnTo>
                  <a:lnTo>
                    <a:pt x="4448" y="3578"/>
                  </a:lnTo>
                  <a:lnTo>
                    <a:pt x="4416" y="3822"/>
                  </a:lnTo>
                  <a:lnTo>
                    <a:pt x="4363" y="4054"/>
                  </a:lnTo>
                  <a:lnTo>
                    <a:pt x="4290" y="4274"/>
                  </a:lnTo>
                  <a:lnTo>
                    <a:pt x="4200" y="4482"/>
                  </a:lnTo>
                  <a:lnTo>
                    <a:pt x="4118" y="4626"/>
                  </a:lnTo>
                  <a:lnTo>
                    <a:pt x="4058" y="4718"/>
                  </a:lnTo>
                  <a:lnTo>
                    <a:pt x="3993" y="4804"/>
                  </a:lnTo>
                  <a:lnTo>
                    <a:pt x="3925" y="4886"/>
                  </a:lnTo>
                  <a:lnTo>
                    <a:pt x="3851" y="4964"/>
                  </a:lnTo>
                  <a:lnTo>
                    <a:pt x="3773" y="5036"/>
                  </a:lnTo>
                  <a:lnTo>
                    <a:pt x="3691" y="5104"/>
                  </a:lnTo>
                  <a:lnTo>
                    <a:pt x="3605" y="5165"/>
                  </a:lnTo>
                  <a:lnTo>
                    <a:pt x="3514" y="5220"/>
                  </a:lnTo>
                  <a:lnTo>
                    <a:pt x="3419" y="5271"/>
                  </a:lnTo>
                  <a:lnTo>
                    <a:pt x="3370" y="5293"/>
                  </a:lnTo>
                  <a:lnTo>
                    <a:pt x="3321" y="5315"/>
                  </a:lnTo>
                  <a:lnTo>
                    <a:pt x="3220" y="5351"/>
                  </a:lnTo>
                  <a:lnTo>
                    <a:pt x="3117" y="5381"/>
                  </a:lnTo>
                  <a:lnTo>
                    <a:pt x="3014" y="5403"/>
                  </a:lnTo>
                  <a:lnTo>
                    <a:pt x="2909" y="5419"/>
                  </a:lnTo>
                  <a:lnTo>
                    <a:pt x="2802" y="5428"/>
                  </a:lnTo>
                  <a:lnTo>
                    <a:pt x="2696" y="5429"/>
                  </a:lnTo>
                  <a:lnTo>
                    <a:pt x="2588" y="5425"/>
                  </a:lnTo>
                  <a:lnTo>
                    <a:pt x="2481" y="5414"/>
                  </a:lnTo>
                  <a:lnTo>
                    <a:pt x="2373" y="5397"/>
                  </a:lnTo>
                  <a:lnTo>
                    <a:pt x="2213" y="5359"/>
                  </a:lnTo>
                  <a:lnTo>
                    <a:pt x="1997" y="5288"/>
                  </a:lnTo>
                  <a:lnTo>
                    <a:pt x="1786" y="5193"/>
                  </a:lnTo>
                  <a:lnTo>
                    <a:pt x="1579" y="5075"/>
                  </a:lnTo>
                  <a:lnTo>
                    <a:pt x="1377" y="4935"/>
                  </a:lnTo>
                  <a:lnTo>
                    <a:pt x="1182" y="4776"/>
                  </a:lnTo>
                  <a:lnTo>
                    <a:pt x="997" y="4596"/>
                  </a:lnTo>
                  <a:lnTo>
                    <a:pt x="822" y="4396"/>
                  </a:lnTo>
                  <a:lnTo>
                    <a:pt x="659" y="4180"/>
                  </a:lnTo>
                  <a:lnTo>
                    <a:pt x="509" y="3945"/>
                  </a:lnTo>
                  <a:lnTo>
                    <a:pt x="375" y="3694"/>
                  </a:lnTo>
                  <a:lnTo>
                    <a:pt x="314" y="3561"/>
                  </a:lnTo>
                  <a:lnTo>
                    <a:pt x="257" y="3428"/>
                  </a:lnTo>
                  <a:lnTo>
                    <a:pt x="162" y="3160"/>
                  </a:lnTo>
                  <a:lnTo>
                    <a:pt x="90" y="2891"/>
                  </a:lnTo>
                  <a:lnTo>
                    <a:pt x="39" y="2624"/>
                  </a:lnTo>
                  <a:lnTo>
                    <a:pt x="9" y="2361"/>
                  </a:lnTo>
                  <a:lnTo>
                    <a:pt x="0" y="2102"/>
                  </a:lnTo>
                  <a:lnTo>
                    <a:pt x="13" y="1851"/>
                  </a:lnTo>
                  <a:lnTo>
                    <a:pt x="45" y="1608"/>
                  </a:lnTo>
                  <a:lnTo>
                    <a:pt x="99" y="1375"/>
                  </a:lnTo>
                  <a:lnTo>
                    <a:pt x="171" y="1155"/>
                  </a:lnTo>
                  <a:lnTo>
                    <a:pt x="263" y="947"/>
                  </a:lnTo>
                  <a:lnTo>
                    <a:pt x="344" y="803"/>
                  </a:lnTo>
                  <a:lnTo>
                    <a:pt x="405" y="711"/>
                  </a:lnTo>
                  <a:lnTo>
                    <a:pt x="468" y="624"/>
                  </a:lnTo>
                  <a:lnTo>
                    <a:pt x="537" y="543"/>
                  </a:lnTo>
                  <a:lnTo>
                    <a:pt x="611" y="465"/>
                  </a:lnTo>
                  <a:lnTo>
                    <a:pt x="688" y="392"/>
                  </a:lnTo>
                  <a:lnTo>
                    <a:pt x="770" y="325"/>
                  </a:lnTo>
                  <a:lnTo>
                    <a:pt x="857" y="264"/>
                  </a:lnTo>
                  <a:lnTo>
                    <a:pt x="948" y="208"/>
                  </a:lnTo>
                  <a:lnTo>
                    <a:pt x="1042" y="158"/>
                  </a:lnTo>
                  <a:lnTo>
                    <a:pt x="1091" y="136"/>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3"/>
            <p:cNvSpPr>
              <a:spLocks/>
            </p:cNvSpPr>
            <p:nvPr/>
          </p:nvSpPr>
          <p:spPr bwMode="auto">
            <a:xfrm>
              <a:off x="5254625" y="1730375"/>
              <a:ext cx="1403350" cy="1708150"/>
            </a:xfrm>
            <a:custGeom>
              <a:avLst/>
              <a:gdLst>
                <a:gd name="T0" fmla="*/ 787 w 3536"/>
                <a:gd name="T1" fmla="*/ 145 h 4305"/>
                <a:gd name="T2" fmla="*/ 513 w 3536"/>
                <a:gd name="T3" fmla="*/ 340 h 4305"/>
                <a:gd name="T4" fmla="*/ 294 w 3536"/>
                <a:gd name="T5" fmla="*/ 600 h 4305"/>
                <a:gd name="T6" fmla="*/ 135 w 3536"/>
                <a:gd name="T7" fmla="*/ 915 h 4305"/>
                <a:gd name="T8" fmla="*/ 35 w 3536"/>
                <a:gd name="T9" fmla="*/ 1274 h 4305"/>
                <a:gd name="T10" fmla="*/ 0 w 3536"/>
                <a:gd name="T11" fmla="*/ 1667 h 4305"/>
                <a:gd name="T12" fmla="*/ 30 w 3536"/>
                <a:gd name="T13" fmla="*/ 2080 h 4305"/>
                <a:gd name="T14" fmla="*/ 128 w 3536"/>
                <a:gd name="T15" fmla="*/ 2504 h 4305"/>
                <a:gd name="T16" fmla="*/ 249 w 3536"/>
                <a:gd name="T17" fmla="*/ 2824 h 4305"/>
                <a:gd name="T18" fmla="*/ 403 w 3536"/>
                <a:gd name="T19" fmla="*/ 3128 h 4305"/>
                <a:gd name="T20" fmla="*/ 650 w 3536"/>
                <a:gd name="T21" fmla="*/ 3487 h 4305"/>
                <a:gd name="T22" fmla="*/ 937 w 3536"/>
                <a:gd name="T23" fmla="*/ 3787 h 4305"/>
                <a:gd name="T24" fmla="*/ 1251 w 3536"/>
                <a:gd name="T25" fmla="*/ 4025 h 4305"/>
                <a:gd name="T26" fmla="*/ 1582 w 3536"/>
                <a:gd name="T27" fmla="*/ 4193 h 4305"/>
                <a:gd name="T28" fmla="*/ 1923 w 3536"/>
                <a:gd name="T29" fmla="*/ 4286 h 4305"/>
                <a:gd name="T30" fmla="*/ 2263 w 3536"/>
                <a:gd name="T31" fmla="*/ 4301 h 4305"/>
                <a:gd name="T32" fmla="*/ 2592 w 3536"/>
                <a:gd name="T33" fmla="*/ 4229 h 4305"/>
                <a:gd name="T34" fmla="*/ 2749 w 3536"/>
                <a:gd name="T35" fmla="*/ 4161 h 4305"/>
                <a:gd name="T36" fmla="*/ 3022 w 3536"/>
                <a:gd name="T37" fmla="*/ 3965 h 4305"/>
                <a:gd name="T38" fmla="*/ 3241 w 3536"/>
                <a:gd name="T39" fmla="*/ 3705 h 4305"/>
                <a:gd name="T40" fmla="*/ 3401 w 3536"/>
                <a:gd name="T41" fmla="*/ 3390 h 4305"/>
                <a:gd name="T42" fmla="*/ 3501 w 3536"/>
                <a:gd name="T43" fmla="*/ 3031 h 4305"/>
                <a:gd name="T44" fmla="*/ 3536 w 3536"/>
                <a:gd name="T45" fmla="*/ 2639 h 4305"/>
                <a:gd name="T46" fmla="*/ 3506 w 3536"/>
                <a:gd name="T47" fmla="*/ 2224 h 4305"/>
                <a:gd name="T48" fmla="*/ 3407 w 3536"/>
                <a:gd name="T49" fmla="*/ 1801 h 4305"/>
                <a:gd name="T50" fmla="*/ 3287 w 3536"/>
                <a:gd name="T51" fmla="*/ 1482 h 4305"/>
                <a:gd name="T52" fmla="*/ 3133 w 3536"/>
                <a:gd name="T53" fmla="*/ 1177 h 4305"/>
                <a:gd name="T54" fmla="*/ 2885 w 3536"/>
                <a:gd name="T55" fmla="*/ 818 h 4305"/>
                <a:gd name="T56" fmla="*/ 2599 w 3536"/>
                <a:gd name="T57" fmla="*/ 517 h 4305"/>
                <a:gd name="T58" fmla="*/ 2285 w 3536"/>
                <a:gd name="T59" fmla="*/ 280 h 4305"/>
                <a:gd name="T60" fmla="*/ 1953 w 3536"/>
                <a:gd name="T61" fmla="*/ 112 h 4305"/>
                <a:gd name="T62" fmla="*/ 1612 w 3536"/>
                <a:gd name="T63" fmla="*/ 18 h 4305"/>
                <a:gd name="T64" fmla="*/ 1273 w 3536"/>
                <a:gd name="T65" fmla="*/ 4 h 4305"/>
                <a:gd name="T66" fmla="*/ 943 w 3536"/>
                <a:gd name="T67" fmla="*/ 75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36" h="4305">
                  <a:moveTo>
                    <a:pt x="864" y="108"/>
                  </a:moveTo>
                  <a:lnTo>
                    <a:pt x="787" y="145"/>
                  </a:lnTo>
                  <a:lnTo>
                    <a:pt x="643" y="233"/>
                  </a:lnTo>
                  <a:lnTo>
                    <a:pt x="513" y="340"/>
                  </a:lnTo>
                  <a:lnTo>
                    <a:pt x="396" y="463"/>
                  </a:lnTo>
                  <a:lnTo>
                    <a:pt x="294" y="600"/>
                  </a:lnTo>
                  <a:lnTo>
                    <a:pt x="207" y="752"/>
                  </a:lnTo>
                  <a:lnTo>
                    <a:pt x="135" y="915"/>
                  </a:lnTo>
                  <a:lnTo>
                    <a:pt x="78" y="1090"/>
                  </a:lnTo>
                  <a:lnTo>
                    <a:pt x="35" y="1274"/>
                  </a:lnTo>
                  <a:lnTo>
                    <a:pt x="9" y="1467"/>
                  </a:lnTo>
                  <a:lnTo>
                    <a:pt x="0" y="1667"/>
                  </a:lnTo>
                  <a:lnTo>
                    <a:pt x="6" y="1872"/>
                  </a:lnTo>
                  <a:lnTo>
                    <a:pt x="30" y="2080"/>
                  </a:lnTo>
                  <a:lnTo>
                    <a:pt x="70" y="2292"/>
                  </a:lnTo>
                  <a:lnTo>
                    <a:pt x="128" y="2504"/>
                  </a:lnTo>
                  <a:lnTo>
                    <a:pt x="203" y="2718"/>
                  </a:lnTo>
                  <a:lnTo>
                    <a:pt x="249" y="2824"/>
                  </a:lnTo>
                  <a:lnTo>
                    <a:pt x="297" y="2928"/>
                  </a:lnTo>
                  <a:lnTo>
                    <a:pt x="403" y="3128"/>
                  </a:lnTo>
                  <a:lnTo>
                    <a:pt x="522" y="3314"/>
                  </a:lnTo>
                  <a:lnTo>
                    <a:pt x="650" y="3487"/>
                  </a:lnTo>
                  <a:lnTo>
                    <a:pt x="789" y="3645"/>
                  </a:lnTo>
                  <a:lnTo>
                    <a:pt x="937" y="3787"/>
                  </a:lnTo>
                  <a:lnTo>
                    <a:pt x="1091" y="3914"/>
                  </a:lnTo>
                  <a:lnTo>
                    <a:pt x="1251" y="4025"/>
                  </a:lnTo>
                  <a:lnTo>
                    <a:pt x="1415" y="4118"/>
                  </a:lnTo>
                  <a:lnTo>
                    <a:pt x="1582" y="4193"/>
                  </a:lnTo>
                  <a:lnTo>
                    <a:pt x="1752" y="4250"/>
                  </a:lnTo>
                  <a:lnTo>
                    <a:pt x="1923" y="4286"/>
                  </a:lnTo>
                  <a:lnTo>
                    <a:pt x="2094" y="4305"/>
                  </a:lnTo>
                  <a:lnTo>
                    <a:pt x="2263" y="4301"/>
                  </a:lnTo>
                  <a:lnTo>
                    <a:pt x="2430" y="4276"/>
                  </a:lnTo>
                  <a:lnTo>
                    <a:pt x="2592" y="4229"/>
                  </a:lnTo>
                  <a:lnTo>
                    <a:pt x="2671" y="4197"/>
                  </a:lnTo>
                  <a:lnTo>
                    <a:pt x="2749" y="4161"/>
                  </a:lnTo>
                  <a:lnTo>
                    <a:pt x="2893" y="4071"/>
                  </a:lnTo>
                  <a:lnTo>
                    <a:pt x="3022" y="3965"/>
                  </a:lnTo>
                  <a:lnTo>
                    <a:pt x="3139" y="3842"/>
                  </a:lnTo>
                  <a:lnTo>
                    <a:pt x="3241" y="3705"/>
                  </a:lnTo>
                  <a:lnTo>
                    <a:pt x="3328" y="3553"/>
                  </a:lnTo>
                  <a:lnTo>
                    <a:pt x="3401" y="3390"/>
                  </a:lnTo>
                  <a:lnTo>
                    <a:pt x="3459" y="3215"/>
                  </a:lnTo>
                  <a:lnTo>
                    <a:pt x="3501" y="3031"/>
                  </a:lnTo>
                  <a:lnTo>
                    <a:pt x="3527" y="2837"/>
                  </a:lnTo>
                  <a:lnTo>
                    <a:pt x="3536" y="2639"/>
                  </a:lnTo>
                  <a:lnTo>
                    <a:pt x="3529" y="2434"/>
                  </a:lnTo>
                  <a:lnTo>
                    <a:pt x="3506" y="2224"/>
                  </a:lnTo>
                  <a:lnTo>
                    <a:pt x="3466" y="2013"/>
                  </a:lnTo>
                  <a:lnTo>
                    <a:pt x="3407" y="1801"/>
                  </a:lnTo>
                  <a:lnTo>
                    <a:pt x="3332" y="1587"/>
                  </a:lnTo>
                  <a:lnTo>
                    <a:pt x="3287" y="1482"/>
                  </a:lnTo>
                  <a:lnTo>
                    <a:pt x="3239" y="1377"/>
                  </a:lnTo>
                  <a:lnTo>
                    <a:pt x="3133" y="1177"/>
                  </a:lnTo>
                  <a:lnTo>
                    <a:pt x="3015" y="990"/>
                  </a:lnTo>
                  <a:lnTo>
                    <a:pt x="2885" y="818"/>
                  </a:lnTo>
                  <a:lnTo>
                    <a:pt x="2746" y="661"/>
                  </a:lnTo>
                  <a:lnTo>
                    <a:pt x="2599" y="517"/>
                  </a:lnTo>
                  <a:lnTo>
                    <a:pt x="2446" y="390"/>
                  </a:lnTo>
                  <a:lnTo>
                    <a:pt x="2285" y="280"/>
                  </a:lnTo>
                  <a:lnTo>
                    <a:pt x="2122" y="187"/>
                  </a:lnTo>
                  <a:lnTo>
                    <a:pt x="1953" y="112"/>
                  </a:lnTo>
                  <a:lnTo>
                    <a:pt x="1783" y="56"/>
                  </a:lnTo>
                  <a:lnTo>
                    <a:pt x="1612" y="18"/>
                  </a:lnTo>
                  <a:lnTo>
                    <a:pt x="1441" y="0"/>
                  </a:lnTo>
                  <a:lnTo>
                    <a:pt x="1273" y="4"/>
                  </a:lnTo>
                  <a:lnTo>
                    <a:pt x="1107" y="29"/>
                  </a:lnTo>
                  <a:lnTo>
                    <a:pt x="943" y="75"/>
                  </a:lnTo>
                  <a:lnTo>
                    <a:pt x="864" y="108"/>
                  </a:lnTo>
                  <a:close/>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4"/>
            <p:cNvSpPr>
              <a:spLocks/>
            </p:cNvSpPr>
            <p:nvPr/>
          </p:nvSpPr>
          <p:spPr bwMode="auto">
            <a:xfrm>
              <a:off x="5480050" y="2005013"/>
              <a:ext cx="952500" cy="1158875"/>
            </a:xfrm>
            <a:custGeom>
              <a:avLst/>
              <a:gdLst>
                <a:gd name="T0" fmla="*/ 640 w 2398"/>
                <a:gd name="T1" fmla="*/ 50 h 2917"/>
                <a:gd name="T2" fmla="*/ 863 w 2398"/>
                <a:gd name="T3" fmla="*/ 1 h 2917"/>
                <a:gd name="T4" fmla="*/ 1094 w 2398"/>
                <a:gd name="T5" fmla="*/ 11 h 2917"/>
                <a:gd name="T6" fmla="*/ 1324 w 2398"/>
                <a:gd name="T7" fmla="*/ 75 h 2917"/>
                <a:gd name="T8" fmla="*/ 1550 w 2398"/>
                <a:gd name="T9" fmla="*/ 189 h 2917"/>
                <a:gd name="T10" fmla="*/ 1763 w 2398"/>
                <a:gd name="T11" fmla="*/ 351 h 2917"/>
                <a:gd name="T12" fmla="*/ 1957 w 2398"/>
                <a:gd name="T13" fmla="*/ 554 h 2917"/>
                <a:gd name="T14" fmla="*/ 2124 w 2398"/>
                <a:gd name="T15" fmla="*/ 797 h 2917"/>
                <a:gd name="T16" fmla="*/ 2229 w 2398"/>
                <a:gd name="T17" fmla="*/ 1003 h 2917"/>
                <a:gd name="T18" fmla="*/ 2311 w 2398"/>
                <a:gd name="T19" fmla="*/ 1219 h 2917"/>
                <a:gd name="T20" fmla="*/ 2378 w 2398"/>
                <a:gd name="T21" fmla="*/ 1507 h 2917"/>
                <a:gd name="T22" fmla="*/ 2398 w 2398"/>
                <a:gd name="T23" fmla="*/ 1788 h 2917"/>
                <a:gd name="T24" fmla="*/ 2373 w 2398"/>
                <a:gd name="T25" fmla="*/ 2054 h 2917"/>
                <a:gd name="T26" fmla="*/ 2307 w 2398"/>
                <a:gd name="T27" fmla="*/ 2298 h 2917"/>
                <a:gd name="T28" fmla="*/ 2198 w 2398"/>
                <a:gd name="T29" fmla="*/ 2512 h 2917"/>
                <a:gd name="T30" fmla="*/ 2050 w 2398"/>
                <a:gd name="T31" fmla="*/ 2688 h 2917"/>
                <a:gd name="T32" fmla="*/ 1864 w 2398"/>
                <a:gd name="T33" fmla="*/ 2820 h 2917"/>
                <a:gd name="T34" fmla="*/ 1757 w 2398"/>
                <a:gd name="T35" fmla="*/ 2868 h 2917"/>
                <a:gd name="T36" fmla="*/ 1534 w 2398"/>
                <a:gd name="T37" fmla="*/ 2916 h 2917"/>
                <a:gd name="T38" fmla="*/ 1305 w 2398"/>
                <a:gd name="T39" fmla="*/ 2906 h 2917"/>
                <a:gd name="T40" fmla="*/ 1073 w 2398"/>
                <a:gd name="T41" fmla="*/ 2842 h 2917"/>
                <a:gd name="T42" fmla="*/ 847 w 2398"/>
                <a:gd name="T43" fmla="*/ 2728 h 2917"/>
                <a:gd name="T44" fmla="*/ 635 w 2398"/>
                <a:gd name="T45" fmla="*/ 2567 h 2917"/>
                <a:gd name="T46" fmla="*/ 441 w 2398"/>
                <a:gd name="T47" fmla="*/ 2362 h 2917"/>
                <a:gd name="T48" fmla="*/ 273 w 2398"/>
                <a:gd name="T49" fmla="*/ 2120 h 2917"/>
                <a:gd name="T50" fmla="*/ 168 w 2398"/>
                <a:gd name="T51" fmla="*/ 1914 h 2917"/>
                <a:gd name="T52" fmla="*/ 87 w 2398"/>
                <a:gd name="T53" fmla="*/ 1698 h 2917"/>
                <a:gd name="T54" fmla="*/ 21 w 2398"/>
                <a:gd name="T55" fmla="*/ 1410 h 2917"/>
                <a:gd name="T56" fmla="*/ 0 w 2398"/>
                <a:gd name="T57" fmla="*/ 1130 h 2917"/>
                <a:gd name="T58" fmla="*/ 24 w 2398"/>
                <a:gd name="T59" fmla="*/ 863 h 2917"/>
                <a:gd name="T60" fmla="*/ 92 w 2398"/>
                <a:gd name="T61" fmla="*/ 619 h 2917"/>
                <a:gd name="T62" fmla="*/ 199 w 2398"/>
                <a:gd name="T63" fmla="*/ 405 h 2917"/>
                <a:gd name="T64" fmla="*/ 348 w 2398"/>
                <a:gd name="T65" fmla="*/ 229 h 2917"/>
                <a:gd name="T66" fmla="*/ 534 w 2398"/>
                <a:gd name="T67" fmla="*/ 97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98" h="2917">
                  <a:moveTo>
                    <a:pt x="586" y="72"/>
                  </a:moveTo>
                  <a:lnTo>
                    <a:pt x="640" y="50"/>
                  </a:lnTo>
                  <a:lnTo>
                    <a:pt x="750" y="18"/>
                  </a:lnTo>
                  <a:lnTo>
                    <a:pt x="863" y="1"/>
                  </a:lnTo>
                  <a:lnTo>
                    <a:pt x="977" y="0"/>
                  </a:lnTo>
                  <a:lnTo>
                    <a:pt x="1094" y="11"/>
                  </a:lnTo>
                  <a:lnTo>
                    <a:pt x="1209" y="36"/>
                  </a:lnTo>
                  <a:lnTo>
                    <a:pt x="1324" y="75"/>
                  </a:lnTo>
                  <a:lnTo>
                    <a:pt x="1439" y="127"/>
                  </a:lnTo>
                  <a:lnTo>
                    <a:pt x="1550" y="189"/>
                  </a:lnTo>
                  <a:lnTo>
                    <a:pt x="1659" y="264"/>
                  </a:lnTo>
                  <a:lnTo>
                    <a:pt x="1763" y="351"/>
                  </a:lnTo>
                  <a:lnTo>
                    <a:pt x="1862" y="447"/>
                  </a:lnTo>
                  <a:lnTo>
                    <a:pt x="1957" y="554"/>
                  </a:lnTo>
                  <a:lnTo>
                    <a:pt x="2044" y="671"/>
                  </a:lnTo>
                  <a:lnTo>
                    <a:pt x="2124" y="797"/>
                  </a:lnTo>
                  <a:lnTo>
                    <a:pt x="2197" y="932"/>
                  </a:lnTo>
                  <a:lnTo>
                    <a:pt x="2229" y="1003"/>
                  </a:lnTo>
                  <a:lnTo>
                    <a:pt x="2260" y="1075"/>
                  </a:lnTo>
                  <a:lnTo>
                    <a:pt x="2311" y="1219"/>
                  </a:lnTo>
                  <a:lnTo>
                    <a:pt x="2351" y="1363"/>
                  </a:lnTo>
                  <a:lnTo>
                    <a:pt x="2378" y="1507"/>
                  </a:lnTo>
                  <a:lnTo>
                    <a:pt x="2394" y="1648"/>
                  </a:lnTo>
                  <a:lnTo>
                    <a:pt x="2398" y="1788"/>
                  </a:lnTo>
                  <a:lnTo>
                    <a:pt x="2391" y="1923"/>
                  </a:lnTo>
                  <a:lnTo>
                    <a:pt x="2373" y="2054"/>
                  </a:lnTo>
                  <a:lnTo>
                    <a:pt x="2346" y="2178"/>
                  </a:lnTo>
                  <a:lnTo>
                    <a:pt x="2307" y="2298"/>
                  </a:lnTo>
                  <a:lnTo>
                    <a:pt x="2258" y="2409"/>
                  </a:lnTo>
                  <a:lnTo>
                    <a:pt x="2198" y="2512"/>
                  </a:lnTo>
                  <a:lnTo>
                    <a:pt x="2128" y="2605"/>
                  </a:lnTo>
                  <a:lnTo>
                    <a:pt x="2050" y="2688"/>
                  </a:lnTo>
                  <a:lnTo>
                    <a:pt x="1962" y="2760"/>
                  </a:lnTo>
                  <a:lnTo>
                    <a:pt x="1864" y="2820"/>
                  </a:lnTo>
                  <a:lnTo>
                    <a:pt x="1812" y="2845"/>
                  </a:lnTo>
                  <a:lnTo>
                    <a:pt x="1757" y="2868"/>
                  </a:lnTo>
                  <a:lnTo>
                    <a:pt x="1647" y="2899"/>
                  </a:lnTo>
                  <a:lnTo>
                    <a:pt x="1534" y="2916"/>
                  </a:lnTo>
                  <a:lnTo>
                    <a:pt x="1420" y="2917"/>
                  </a:lnTo>
                  <a:lnTo>
                    <a:pt x="1305" y="2906"/>
                  </a:lnTo>
                  <a:lnTo>
                    <a:pt x="1188" y="2881"/>
                  </a:lnTo>
                  <a:lnTo>
                    <a:pt x="1073" y="2842"/>
                  </a:lnTo>
                  <a:lnTo>
                    <a:pt x="959" y="2791"/>
                  </a:lnTo>
                  <a:lnTo>
                    <a:pt x="847" y="2728"/>
                  </a:lnTo>
                  <a:lnTo>
                    <a:pt x="740" y="2653"/>
                  </a:lnTo>
                  <a:lnTo>
                    <a:pt x="635" y="2567"/>
                  </a:lnTo>
                  <a:lnTo>
                    <a:pt x="535" y="2470"/>
                  </a:lnTo>
                  <a:lnTo>
                    <a:pt x="441" y="2362"/>
                  </a:lnTo>
                  <a:lnTo>
                    <a:pt x="354" y="2246"/>
                  </a:lnTo>
                  <a:lnTo>
                    <a:pt x="273" y="2120"/>
                  </a:lnTo>
                  <a:lnTo>
                    <a:pt x="201" y="1985"/>
                  </a:lnTo>
                  <a:lnTo>
                    <a:pt x="168" y="1914"/>
                  </a:lnTo>
                  <a:lnTo>
                    <a:pt x="137" y="1841"/>
                  </a:lnTo>
                  <a:lnTo>
                    <a:pt x="87" y="1698"/>
                  </a:lnTo>
                  <a:lnTo>
                    <a:pt x="48" y="1554"/>
                  </a:lnTo>
                  <a:lnTo>
                    <a:pt x="21" y="1410"/>
                  </a:lnTo>
                  <a:lnTo>
                    <a:pt x="4" y="1269"/>
                  </a:lnTo>
                  <a:lnTo>
                    <a:pt x="0" y="1130"/>
                  </a:lnTo>
                  <a:lnTo>
                    <a:pt x="6" y="994"/>
                  </a:lnTo>
                  <a:lnTo>
                    <a:pt x="24" y="863"/>
                  </a:lnTo>
                  <a:lnTo>
                    <a:pt x="53" y="738"/>
                  </a:lnTo>
                  <a:lnTo>
                    <a:pt x="92" y="619"/>
                  </a:lnTo>
                  <a:lnTo>
                    <a:pt x="141" y="509"/>
                  </a:lnTo>
                  <a:lnTo>
                    <a:pt x="199" y="405"/>
                  </a:lnTo>
                  <a:lnTo>
                    <a:pt x="269" y="312"/>
                  </a:lnTo>
                  <a:lnTo>
                    <a:pt x="348" y="229"/>
                  </a:lnTo>
                  <a:lnTo>
                    <a:pt x="437" y="156"/>
                  </a:lnTo>
                  <a:lnTo>
                    <a:pt x="534" y="97"/>
                  </a:lnTo>
                  <a:lnTo>
                    <a:pt x="586" y="7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55"/>
            <p:cNvSpPr>
              <a:spLocks/>
            </p:cNvSpPr>
            <p:nvPr/>
          </p:nvSpPr>
          <p:spPr bwMode="auto">
            <a:xfrm>
              <a:off x="5664200" y="2197100"/>
              <a:ext cx="630238" cy="766763"/>
            </a:xfrm>
            <a:custGeom>
              <a:avLst/>
              <a:gdLst>
                <a:gd name="T0" fmla="*/ 1497 w 1588"/>
                <a:gd name="T1" fmla="*/ 712 h 1933"/>
                <a:gd name="T2" fmla="*/ 1556 w 1588"/>
                <a:gd name="T3" fmla="*/ 903 h 1933"/>
                <a:gd name="T4" fmla="*/ 1585 w 1588"/>
                <a:gd name="T5" fmla="*/ 1093 h 1933"/>
                <a:gd name="T6" fmla="*/ 1584 w 1588"/>
                <a:gd name="T7" fmla="*/ 1274 h 1933"/>
                <a:gd name="T8" fmla="*/ 1553 w 1588"/>
                <a:gd name="T9" fmla="*/ 1443 h 1933"/>
                <a:gd name="T10" fmla="*/ 1494 w 1588"/>
                <a:gd name="T11" fmla="*/ 1594 h 1933"/>
                <a:gd name="T12" fmla="*/ 1410 w 1588"/>
                <a:gd name="T13" fmla="*/ 1725 h 1933"/>
                <a:gd name="T14" fmla="*/ 1299 w 1588"/>
                <a:gd name="T15" fmla="*/ 1828 h 1933"/>
                <a:gd name="T16" fmla="*/ 1200 w 1588"/>
                <a:gd name="T17" fmla="*/ 1883 h 1933"/>
                <a:gd name="T18" fmla="*/ 1091 w 1588"/>
                <a:gd name="T19" fmla="*/ 1920 h 1933"/>
                <a:gd name="T20" fmla="*/ 941 w 1588"/>
                <a:gd name="T21" fmla="*/ 1933 h 1933"/>
                <a:gd name="T22" fmla="*/ 787 w 1588"/>
                <a:gd name="T23" fmla="*/ 1908 h 1933"/>
                <a:gd name="T24" fmla="*/ 635 w 1588"/>
                <a:gd name="T25" fmla="*/ 1848 h 1933"/>
                <a:gd name="T26" fmla="*/ 490 w 1588"/>
                <a:gd name="T27" fmla="*/ 1756 h 1933"/>
                <a:gd name="T28" fmla="*/ 355 w 1588"/>
                <a:gd name="T29" fmla="*/ 1636 h 1933"/>
                <a:gd name="T30" fmla="*/ 234 w 1588"/>
                <a:gd name="T31" fmla="*/ 1487 h 1933"/>
                <a:gd name="T32" fmla="*/ 133 w 1588"/>
                <a:gd name="T33" fmla="*/ 1314 h 1933"/>
                <a:gd name="T34" fmla="*/ 92 w 1588"/>
                <a:gd name="T35" fmla="*/ 1220 h 1933"/>
                <a:gd name="T36" fmla="*/ 31 w 1588"/>
                <a:gd name="T37" fmla="*/ 1028 h 1933"/>
                <a:gd name="T38" fmla="*/ 2 w 1588"/>
                <a:gd name="T39" fmla="*/ 840 h 1933"/>
                <a:gd name="T40" fmla="*/ 4 w 1588"/>
                <a:gd name="T41" fmla="*/ 658 h 1933"/>
                <a:gd name="T42" fmla="*/ 35 w 1588"/>
                <a:gd name="T43" fmla="*/ 489 h 1933"/>
                <a:gd name="T44" fmla="*/ 93 w 1588"/>
                <a:gd name="T45" fmla="*/ 337 h 1933"/>
                <a:gd name="T46" fmla="*/ 179 w 1588"/>
                <a:gd name="T47" fmla="*/ 207 h 1933"/>
                <a:gd name="T48" fmla="*/ 289 w 1588"/>
                <a:gd name="T49" fmla="*/ 104 h 1933"/>
                <a:gd name="T50" fmla="*/ 389 w 1588"/>
                <a:gd name="T51" fmla="*/ 48 h 1933"/>
                <a:gd name="T52" fmla="*/ 498 w 1588"/>
                <a:gd name="T53" fmla="*/ 12 h 1933"/>
                <a:gd name="T54" fmla="*/ 648 w 1588"/>
                <a:gd name="T55" fmla="*/ 0 h 1933"/>
                <a:gd name="T56" fmla="*/ 801 w 1588"/>
                <a:gd name="T57" fmla="*/ 25 h 1933"/>
                <a:gd name="T58" fmla="*/ 952 w 1588"/>
                <a:gd name="T59" fmla="*/ 83 h 1933"/>
                <a:gd name="T60" fmla="*/ 1098 w 1588"/>
                <a:gd name="T61" fmla="*/ 175 h 1933"/>
                <a:gd name="T62" fmla="*/ 1234 w 1588"/>
                <a:gd name="T63" fmla="*/ 296 h 1933"/>
                <a:gd name="T64" fmla="*/ 1353 w 1588"/>
                <a:gd name="T65" fmla="*/ 445 h 1933"/>
                <a:gd name="T66" fmla="*/ 1454 w 1588"/>
                <a:gd name="T67" fmla="*/ 617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8" h="1933">
                  <a:moveTo>
                    <a:pt x="1476" y="664"/>
                  </a:moveTo>
                  <a:lnTo>
                    <a:pt x="1497" y="712"/>
                  </a:lnTo>
                  <a:lnTo>
                    <a:pt x="1531" y="808"/>
                  </a:lnTo>
                  <a:lnTo>
                    <a:pt x="1556" y="903"/>
                  </a:lnTo>
                  <a:lnTo>
                    <a:pt x="1575" y="998"/>
                  </a:lnTo>
                  <a:lnTo>
                    <a:pt x="1585" y="1093"/>
                  </a:lnTo>
                  <a:lnTo>
                    <a:pt x="1588" y="1183"/>
                  </a:lnTo>
                  <a:lnTo>
                    <a:pt x="1584" y="1274"/>
                  </a:lnTo>
                  <a:lnTo>
                    <a:pt x="1572" y="1360"/>
                  </a:lnTo>
                  <a:lnTo>
                    <a:pt x="1553" y="1443"/>
                  </a:lnTo>
                  <a:lnTo>
                    <a:pt x="1528" y="1522"/>
                  </a:lnTo>
                  <a:lnTo>
                    <a:pt x="1494" y="1594"/>
                  </a:lnTo>
                  <a:lnTo>
                    <a:pt x="1455" y="1663"/>
                  </a:lnTo>
                  <a:lnTo>
                    <a:pt x="1410" y="1725"/>
                  </a:lnTo>
                  <a:lnTo>
                    <a:pt x="1358" y="1780"/>
                  </a:lnTo>
                  <a:lnTo>
                    <a:pt x="1299" y="1828"/>
                  </a:lnTo>
                  <a:lnTo>
                    <a:pt x="1235" y="1868"/>
                  </a:lnTo>
                  <a:lnTo>
                    <a:pt x="1200" y="1883"/>
                  </a:lnTo>
                  <a:lnTo>
                    <a:pt x="1164" y="1899"/>
                  </a:lnTo>
                  <a:lnTo>
                    <a:pt x="1091" y="1920"/>
                  </a:lnTo>
                  <a:lnTo>
                    <a:pt x="1016" y="1930"/>
                  </a:lnTo>
                  <a:lnTo>
                    <a:pt x="941" y="1933"/>
                  </a:lnTo>
                  <a:lnTo>
                    <a:pt x="864" y="1925"/>
                  </a:lnTo>
                  <a:lnTo>
                    <a:pt x="787" y="1908"/>
                  </a:lnTo>
                  <a:lnTo>
                    <a:pt x="711" y="1882"/>
                  </a:lnTo>
                  <a:lnTo>
                    <a:pt x="635" y="1848"/>
                  </a:lnTo>
                  <a:lnTo>
                    <a:pt x="561" y="1807"/>
                  </a:lnTo>
                  <a:lnTo>
                    <a:pt x="490" y="1756"/>
                  </a:lnTo>
                  <a:lnTo>
                    <a:pt x="421" y="1699"/>
                  </a:lnTo>
                  <a:lnTo>
                    <a:pt x="355" y="1636"/>
                  </a:lnTo>
                  <a:lnTo>
                    <a:pt x="293" y="1564"/>
                  </a:lnTo>
                  <a:lnTo>
                    <a:pt x="234" y="1487"/>
                  </a:lnTo>
                  <a:lnTo>
                    <a:pt x="181" y="1404"/>
                  </a:lnTo>
                  <a:lnTo>
                    <a:pt x="133" y="1314"/>
                  </a:lnTo>
                  <a:lnTo>
                    <a:pt x="111" y="1268"/>
                  </a:lnTo>
                  <a:lnTo>
                    <a:pt x="92" y="1220"/>
                  </a:lnTo>
                  <a:lnTo>
                    <a:pt x="57" y="1124"/>
                  </a:lnTo>
                  <a:lnTo>
                    <a:pt x="31" y="1028"/>
                  </a:lnTo>
                  <a:lnTo>
                    <a:pt x="13" y="933"/>
                  </a:lnTo>
                  <a:lnTo>
                    <a:pt x="2" y="840"/>
                  </a:lnTo>
                  <a:lnTo>
                    <a:pt x="0" y="748"/>
                  </a:lnTo>
                  <a:lnTo>
                    <a:pt x="4" y="658"/>
                  </a:lnTo>
                  <a:lnTo>
                    <a:pt x="15" y="572"/>
                  </a:lnTo>
                  <a:lnTo>
                    <a:pt x="35" y="489"/>
                  </a:lnTo>
                  <a:lnTo>
                    <a:pt x="61" y="411"/>
                  </a:lnTo>
                  <a:lnTo>
                    <a:pt x="93" y="337"/>
                  </a:lnTo>
                  <a:lnTo>
                    <a:pt x="132" y="268"/>
                  </a:lnTo>
                  <a:lnTo>
                    <a:pt x="179" y="207"/>
                  </a:lnTo>
                  <a:lnTo>
                    <a:pt x="231" y="152"/>
                  </a:lnTo>
                  <a:lnTo>
                    <a:pt x="289" y="104"/>
                  </a:lnTo>
                  <a:lnTo>
                    <a:pt x="354" y="64"/>
                  </a:lnTo>
                  <a:lnTo>
                    <a:pt x="389" y="48"/>
                  </a:lnTo>
                  <a:lnTo>
                    <a:pt x="424" y="32"/>
                  </a:lnTo>
                  <a:lnTo>
                    <a:pt x="498" y="12"/>
                  </a:lnTo>
                  <a:lnTo>
                    <a:pt x="571" y="1"/>
                  </a:lnTo>
                  <a:lnTo>
                    <a:pt x="648" y="0"/>
                  </a:lnTo>
                  <a:lnTo>
                    <a:pt x="724" y="8"/>
                  </a:lnTo>
                  <a:lnTo>
                    <a:pt x="801" y="25"/>
                  </a:lnTo>
                  <a:lnTo>
                    <a:pt x="877" y="49"/>
                  </a:lnTo>
                  <a:lnTo>
                    <a:pt x="952" y="83"/>
                  </a:lnTo>
                  <a:lnTo>
                    <a:pt x="1026" y="124"/>
                  </a:lnTo>
                  <a:lnTo>
                    <a:pt x="1098" y="175"/>
                  </a:lnTo>
                  <a:lnTo>
                    <a:pt x="1168" y="232"/>
                  </a:lnTo>
                  <a:lnTo>
                    <a:pt x="1234" y="296"/>
                  </a:lnTo>
                  <a:lnTo>
                    <a:pt x="1296" y="367"/>
                  </a:lnTo>
                  <a:lnTo>
                    <a:pt x="1353" y="445"/>
                  </a:lnTo>
                  <a:lnTo>
                    <a:pt x="1407" y="528"/>
                  </a:lnTo>
                  <a:lnTo>
                    <a:pt x="1454" y="617"/>
                  </a:lnTo>
                  <a:lnTo>
                    <a:pt x="1476" y="664"/>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oup 16"/>
            <p:cNvGrpSpPr/>
            <p:nvPr/>
          </p:nvGrpSpPr>
          <p:grpSpPr>
            <a:xfrm>
              <a:off x="6096000" y="2563813"/>
              <a:ext cx="989013" cy="1724025"/>
              <a:chOff x="6096000" y="2563813"/>
              <a:chExt cx="989013" cy="1724025"/>
            </a:xfrm>
          </p:grpSpPr>
          <p:sp>
            <p:nvSpPr>
              <p:cNvPr id="69" name="Freeform 108"/>
              <p:cNvSpPr>
                <a:spLocks/>
              </p:cNvSpPr>
              <p:nvPr/>
            </p:nvSpPr>
            <p:spPr bwMode="auto">
              <a:xfrm>
                <a:off x="6661150" y="3667125"/>
                <a:ext cx="269875" cy="360363"/>
              </a:xfrm>
              <a:custGeom>
                <a:avLst/>
                <a:gdLst>
                  <a:gd name="T0" fmla="*/ 273 w 680"/>
                  <a:gd name="T1" fmla="*/ 906 h 906"/>
                  <a:gd name="T2" fmla="*/ 0 w 680"/>
                  <a:gd name="T3" fmla="*/ 314 h 906"/>
                  <a:gd name="T4" fmla="*/ 48 w 680"/>
                  <a:gd name="T5" fmla="*/ 279 h 906"/>
                  <a:gd name="T6" fmla="*/ 139 w 680"/>
                  <a:gd name="T7" fmla="*/ 205 h 906"/>
                  <a:gd name="T8" fmla="*/ 227 w 680"/>
                  <a:gd name="T9" fmla="*/ 127 h 906"/>
                  <a:gd name="T10" fmla="*/ 310 w 680"/>
                  <a:gd name="T11" fmla="*/ 44 h 906"/>
                  <a:gd name="T12" fmla="*/ 350 w 680"/>
                  <a:gd name="T13" fmla="*/ 0 h 906"/>
                  <a:gd name="T14" fmla="*/ 680 w 680"/>
                  <a:gd name="T15" fmla="*/ 519 h 906"/>
                  <a:gd name="T16" fmla="*/ 634 w 680"/>
                  <a:gd name="T17" fmla="*/ 572 h 906"/>
                  <a:gd name="T18" fmla="*/ 537 w 680"/>
                  <a:gd name="T19" fmla="*/ 675 h 906"/>
                  <a:gd name="T20" fmla="*/ 436 w 680"/>
                  <a:gd name="T21" fmla="*/ 773 h 906"/>
                  <a:gd name="T22" fmla="*/ 328 w 680"/>
                  <a:gd name="T23" fmla="*/ 863 h 906"/>
                  <a:gd name="T24" fmla="*/ 273 w 680"/>
                  <a:gd name="T25"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0" h="906">
                    <a:moveTo>
                      <a:pt x="273" y="906"/>
                    </a:moveTo>
                    <a:lnTo>
                      <a:pt x="0" y="314"/>
                    </a:lnTo>
                    <a:lnTo>
                      <a:pt x="48" y="279"/>
                    </a:lnTo>
                    <a:lnTo>
                      <a:pt x="139" y="205"/>
                    </a:lnTo>
                    <a:lnTo>
                      <a:pt x="227" y="127"/>
                    </a:lnTo>
                    <a:lnTo>
                      <a:pt x="310" y="44"/>
                    </a:lnTo>
                    <a:lnTo>
                      <a:pt x="350" y="0"/>
                    </a:lnTo>
                    <a:lnTo>
                      <a:pt x="680" y="519"/>
                    </a:lnTo>
                    <a:lnTo>
                      <a:pt x="634" y="572"/>
                    </a:lnTo>
                    <a:lnTo>
                      <a:pt x="537" y="675"/>
                    </a:lnTo>
                    <a:lnTo>
                      <a:pt x="436" y="773"/>
                    </a:lnTo>
                    <a:lnTo>
                      <a:pt x="328" y="863"/>
                    </a:lnTo>
                    <a:lnTo>
                      <a:pt x="273" y="90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109"/>
              <p:cNvSpPr>
                <a:spLocks/>
              </p:cNvSpPr>
              <p:nvPr/>
            </p:nvSpPr>
            <p:spPr bwMode="auto">
              <a:xfrm>
                <a:off x="6442075" y="3228975"/>
                <a:ext cx="204788" cy="300038"/>
              </a:xfrm>
              <a:custGeom>
                <a:avLst/>
                <a:gdLst>
                  <a:gd name="T0" fmla="*/ 249 w 515"/>
                  <a:gd name="T1" fmla="*/ 756 h 756"/>
                  <a:gd name="T2" fmla="*/ 0 w 515"/>
                  <a:gd name="T3" fmla="*/ 215 h 756"/>
                  <a:gd name="T4" fmla="*/ 55 w 515"/>
                  <a:gd name="T5" fmla="*/ 166 h 756"/>
                  <a:gd name="T6" fmla="*/ 153 w 515"/>
                  <a:gd name="T7" fmla="*/ 58 h 756"/>
                  <a:gd name="T8" fmla="*/ 199 w 515"/>
                  <a:gd name="T9" fmla="*/ 0 h 756"/>
                  <a:gd name="T10" fmla="*/ 515 w 515"/>
                  <a:gd name="T11" fmla="*/ 495 h 756"/>
                  <a:gd name="T12" fmla="*/ 454 w 515"/>
                  <a:gd name="T13" fmla="*/ 567 h 756"/>
                  <a:gd name="T14" fmla="*/ 320 w 515"/>
                  <a:gd name="T15" fmla="*/ 697 h 756"/>
                  <a:gd name="T16" fmla="*/ 249 w 515"/>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756">
                    <a:moveTo>
                      <a:pt x="249" y="756"/>
                    </a:moveTo>
                    <a:lnTo>
                      <a:pt x="0" y="215"/>
                    </a:lnTo>
                    <a:lnTo>
                      <a:pt x="55" y="166"/>
                    </a:lnTo>
                    <a:lnTo>
                      <a:pt x="153" y="58"/>
                    </a:lnTo>
                    <a:lnTo>
                      <a:pt x="199" y="0"/>
                    </a:lnTo>
                    <a:lnTo>
                      <a:pt x="515" y="495"/>
                    </a:lnTo>
                    <a:lnTo>
                      <a:pt x="454" y="567"/>
                    </a:lnTo>
                    <a:lnTo>
                      <a:pt x="320" y="697"/>
                    </a:lnTo>
                    <a:lnTo>
                      <a:pt x="249" y="75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110"/>
              <p:cNvSpPr>
                <a:spLocks/>
              </p:cNvSpPr>
              <p:nvPr/>
            </p:nvSpPr>
            <p:spPr bwMode="auto">
              <a:xfrm>
                <a:off x="6235700" y="2822575"/>
                <a:ext cx="128588" cy="223838"/>
              </a:xfrm>
              <a:custGeom>
                <a:avLst/>
                <a:gdLst>
                  <a:gd name="T0" fmla="*/ 208 w 324"/>
                  <a:gd name="T1" fmla="*/ 564 h 564"/>
                  <a:gd name="T2" fmla="*/ 0 w 324"/>
                  <a:gd name="T3" fmla="*/ 110 h 564"/>
                  <a:gd name="T4" fmla="*/ 36 w 324"/>
                  <a:gd name="T5" fmla="*/ 57 h 564"/>
                  <a:gd name="T6" fmla="*/ 64 w 324"/>
                  <a:gd name="T7" fmla="*/ 0 h 564"/>
                  <a:gd name="T8" fmla="*/ 324 w 324"/>
                  <a:gd name="T9" fmla="*/ 405 h 564"/>
                  <a:gd name="T10" fmla="*/ 298 w 324"/>
                  <a:gd name="T11" fmla="*/ 447 h 564"/>
                  <a:gd name="T12" fmla="*/ 241 w 324"/>
                  <a:gd name="T13" fmla="*/ 528 h 564"/>
                  <a:gd name="T14" fmla="*/ 208 w 324"/>
                  <a:gd name="T15" fmla="*/ 564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64">
                    <a:moveTo>
                      <a:pt x="208" y="564"/>
                    </a:moveTo>
                    <a:lnTo>
                      <a:pt x="0" y="110"/>
                    </a:lnTo>
                    <a:lnTo>
                      <a:pt x="36" y="57"/>
                    </a:lnTo>
                    <a:lnTo>
                      <a:pt x="64" y="0"/>
                    </a:lnTo>
                    <a:lnTo>
                      <a:pt x="324" y="405"/>
                    </a:lnTo>
                    <a:lnTo>
                      <a:pt x="298" y="447"/>
                    </a:lnTo>
                    <a:lnTo>
                      <a:pt x="241" y="528"/>
                    </a:lnTo>
                    <a:lnTo>
                      <a:pt x="208" y="56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11"/>
              <p:cNvSpPr>
                <a:spLocks/>
              </p:cNvSpPr>
              <p:nvPr/>
            </p:nvSpPr>
            <p:spPr bwMode="auto">
              <a:xfrm>
                <a:off x="6769100" y="3873500"/>
                <a:ext cx="315913" cy="414338"/>
              </a:xfrm>
              <a:custGeom>
                <a:avLst/>
                <a:gdLst>
                  <a:gd name="T0" fmla="*/ 304 w 794"/>
                  <a:gd name="T1" fmla="*/ 1047 h 1047"/>
                  <a:gd name="T2" fmla="*/ 0 w 794"/>
                  <a:gd name="T3" fmla="*/ 387 h 1047"/>
                  <a:gd name="T4" fmla="*/ 55 w 794"/>
                  <a:gd name="T5" fmla="*/ 344 h 1047"/>
                  <a:gd name="T6" fmla="*/ 163 w 794"/>
                  <a:gd name="T7" fmla="*/ 254 h 1047"/>
                  <a:gd name="T8" fmla="*/ 264 w 794"/>
                  <a:gd name="T9" fmla="*/ 156 h 1047"/>
                  <a:gd name="T10" fmla="*/ 361 w 794"/>
                  <a:gd name="T11" fmla="*/ 53 h 1047"/>
                  <a:gd name="T12" fmla="*/ 407 w 794"/>
                  <a:gd name="T13" fmla="*/ 0 h 1047"/>
                  <a:gd name="T14" fmla="*/ 794 w 794"/>
                  <a:gd name="T15" fmla="*/ 606 h 1047"/>
                  <a:gd name="T16" fmla="*/ 794 w 794"/>
                  <a:gd name="T17" fmla="*/ 606 h 1047"/>
                  <a:gd name="T18" fmla="*/ 793 w 794"/>
                  <a:gd name="T19" fmla="*/ 607 h 1047"/>
                  <a:gd name="T20" fmla="*/ 728 w 794"/>
                  <a:gd name="T21" fmla="*/ 680 h 1047"/>
                  <a:gd name="T22" fmla="*/ 659 w 794"/>
                  <a:gd name="T23" fmla="*/ 749 h 1047"/>
                  <a:gd name="T24" fmla="*/ 597 w 794"/>
                  <a:gd name="T25" fmla="*/ 807 h 1047"/>
                  <a:gd name="T26" fmla="*/ 474 w 794"/>
                  <a:gd name="T27" fmla="*/ 913 h 1047"/>
                  <a:gd name="T28" fmla="*/ 328 w 794"/>
                  <a:gd name="T29" fmla="*/ 1030 h 1047"/>
                  <a:gd name="T30" fmla="*/ 304 w 794"/>
                  <a:gd name="T3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4" h="1047">
                    <a:moveTo>
                      <a:pt x="304" y="1047"/>
                    </a:moveTo>
                    <a:lnTo>
                      <a:pt x="0" y="387"/>
                    </a:lnTo>
                    <a:lnTo>
                      <a:pt x="55" y="344"/>
                    </a:lnTo>
                    <a:lnTo>
                      <a:pt x="163" y="254"/>
                    </a:lnTo>
                    <a:lnTo>
                      <a:pt x="264" y="156"/>
                    </a:lnTo>
                    <a:lnTo>
                      <a:pt x="361" y="53"/>
                    </a:lnTo>
                    <a:lnTo>
                      <a:pt x="407" y="0"/>
                    </a:lnTo>
                    <a:lnTo>
                      <a:pt x="794" y="606"/>
                    </a:lnTo>
                    <a:lnTo>
                      <a:pt x="794" y="606"/>
                    </a:lnTo>
                    <a:lnTo>
                      <a:pt x="793" y="607"/>
                    </a:lnTo>
                    <a:lnTo>
                      <a:pt x="728" y="680"/>
                    </a:lnTo>
                    <a:lnTo>
                      <a:pt x="659" y="749"/>
                    </a:lnTo>
                    <a:lnTo>
                      <a:pt x="597" y="807"/>
                    </a:lnTo>
                    <a:lnTo>
                      <a:pt x="474" y="913"/>
                    </a:lnTo>
                    <a:lnTo>
                      <a:pt x="328" y="1030"/>
                    </a:lnTo>
                    <a:lnTo>
                      <a:pt x="304" y="1047"/>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12"/>
              <p:cNvSpPr>
                <a:spLocks/>
              </p:cNvSpPr>
              <p:nvPr/>
            </p:nvSpPr>
            <p:spPr bwMode="auto">
              <a:xfrm>
                <a:off x="6540500" y="3425825"/>
                <a:ext cx="260350" cy="365125"/>
              </a:xfrm>
              <a:custGeom>
                <a:avLst/>
                <a:gdLst>
                  <a:gd name="T0" fmla="*/ 303 w 653"/>
                  <a:gd name="T1" fmla="*/ 922 h 922"/>
                  <a:gd name="T2" fmla="*/ 0 w 653"/>
                  <a:gd name="T3" fmla="*/ 261 h 922"/>
                  <a:gd name="T4" fmla="*/ 71 w 653"/>
                  <a:gd name="T5" fmla="*/ 202 h 922"/>
                  <a:gd name="T6" fmla="*/ 205 w 653"/>
                  <a:gd name="T7" fmla="*/ 72 h 922"/>
                  <a:gd name="T8" fmla="*/ 266 w 653"/>
                  <a:gd name="T9" fmla="*/ 0 h 922"/>
                  <a:gd name="T10" fmla="*/ 653 w 653"/>
                  <a:gd name="T11" fmla="*/ 608 h 922"/>
                  <a:gd name="T12" fmla="*/ 613 w 653"/>
                  <a:gd name="T13" fmla="*/ 652 h 922"/>
                  <a:gd name="T14" fmla="*/ 530 w 653"/>
                  <a:gd name="T15" fmla="*/ 735 h 922"/>
                  <a:gd name="T16" fmla="*/ 442 w 653"/>
                  <a:gd name="T17" fmla="*/ 813 h 922"/>
                  <a:gd name="T18" fmla="*/ 351 w 653"/>
                  <a:gd name="T19" fmla="*/ 887 h 922"/>
                  <a:gd name="T20" fmla="*/ 303 w 653"/>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922">
                    <a:moveTo>
                      <a:pt x="303" y="922"/>
                    </a:moveTo>
                    <a:lnTo>
                      <a:pt x="0" y="261"/>
                    </a:lnTo>
                    <a:lnTo>
                      <a:pt x="71" y="202"/>
                    </a:lnTo>
                    <a:lnTo>
                      <a:pt x="205" y="72"/>
                    </a:lnTo>
                    <a:lnTo>
                      <a:pt x="266" y="0"/>
                    </a:lnTo>
                    <a:lnTo>
                      <a:pt x="653" y="608"/>
                    </a:lnTo>
                    <a:lnTo>
                      <a:pt x="613" y="652"/>
                    </a:lnTo>
                    <a:lnTo>
                      <a:pt x="530" y="735"/>
                    </a:lnTo>
                    <a:lnTo>
                      <a:pt x="442" y="813"/>
                    </a:lnTo>
                    <a:lnTo>
                      <a:pt x="351" y="887"/>
                    </a:lnTo>
                    <a:lnTo>
                      <a:pt x="303" y="922"/>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13"/>
              <p:cNvSpPr>
                <a:spLocks/>
              </p:cNvSpPr>
              <p:nvPr/>
            </p:nvSpPr>
            <p:spPr bwMode="auto">
              <a:xfrm>
                <a:off x="6318250" y="2982913"/>
                <a:ext cx="203200" cy="331788"/>
              </a:xfrm>
              <a:custGeom>
                <a:avLst/>
                <a:gdLst>
                  <a:gd name="T0" fmla="*/ 311 w 510"/>
                  <a:gd name="T1" fmla="*/ 834 h 834"/>
                  <a:gd name="T2" fmla="*/ 0 w 510"/>
                  <a:gd name="T3" fmla="*/ 159 h 834"/>
                  <a:gd name="T4" fmla="*/ 33 w 510"/>
                  <a:gd name="T5" fmla="*/ 123 h 834"/>
                  <a:gd name="T6" fmla="*/ 90 w 510"/>
                  <a:gd name="T7" fmla="*/ 42 h 834"/>
                  <a:gd name="T8" fmla="*/ 116 w 510"/>
                  <a:gd name="T9" fmla="*/ 0 h 834"/>
                  <a:gd name="T10" fmla="*/ 510 w 510"/>
                  <a:gd name="T11" fmla="*/ 619 h 834"/>
                  <a:gd name="T12" fmla="*/ 464 w 510"/>
                  <a:gd name="T13" fmla="*/ 677 h 834"/>
                  <a:gd name="T14" fmla="*/ 366 w 510"/>
                  <a:gd name="T15" fmla="*/ 785 h 834"/>
                  <a:gd name="T16" fmla="*/ 311 w 510"/>
                  <a:gd name="T1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34">
                    <a:moveTo>
                      <a:pt x="311" y="834"/>
                    </a:moveTo>
                    <a:lnTo>
                      <a:pt x="0" y="159"/>
                    </a:lnTo>
                    <a:lnTo>
                      <a:pt x="33" y="123"/>
                    </a:lnTo>
                    <a:lnTo>
                      <a:pt x="90" y="42"/>
                    </a:lnTo>
                    <a:lnTo>
                      <a:pt x="116" y="0"/>
                    </a:lnTo>
                    <a:lnTo>
                      <a:pt x="510" y="619"/>
                    </a:lnTo>
                    <a:lnTo>
                      <a:pt x="464" y="677"/>
                    </a:lnTo>
                    <a:lnTo>
                      <a:pt x="366" y="785"/>
                    </a:lnTo>
                    <a:lnTo>
                      <a:pt x="311" y="834"/>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14"/>
              <p:cNvSpPr>
                <a:spLocks/>
              </p:cNvSpPr>
              <p:nvPr/>
            </p:nvSpPr>
            <p:spPr bwMode="auto">
              <a:xfrm>
                <a:off x="6096000" y="2563813"/>
                <a:ext cx="165100" cy="303213"/>
              </a:xfrm>
              <a:custGeom>
                <a:avLst/>
                <a:gdLst>
                  <a:gd name="T0" fmla="*/ 352 w 416"/>
                  <a:gd name="T1" fmla="*/ 763 h 763"/>
                  <a:gd name="T2" fmla="*/ 0 w 416"/>
                  <a:gd name="T3" fmla="*/ 0 h 763"/>
                  <a:gd name="T4" fmla="*/ 416 w 416"/>
                  <a:gd name="T5" fmla="*/ 653 h 763"/>
                  <a:gd name="T6" fmla="*/ 388 w 416"/>
                  <a:gd name="T7" fmla="*/ 710 h 763"/>
                  <a:gd name="T8" fmla="*/ 352 w 416"/>
                  <a:gd name="T9" fmla="*/ 763 h 763"/>
                </a:gdLst>
                <a:ahLst/>
                <a:cxnLst>
                  <a:cxn ang="0">
                    <a:pos x="T0" y="T1"/>
                  </a:cxn>
                  <a:cxn ang="0">
                    <a:pos x="T2" y="T3"/>
                  </a:cxn>
                  <a:cxn ang="0">
                    <a:pos x="T4" y="T5"/>
                  </a:cxn>
                  <a:cxn ang="0">
                    <a:pos x="T6" y="T7"/>
                  </a:cxn>
                  <a:cxn ang="0">
                    <a:pos x="T8" y="T9"/>
                  </a:cxn>
                </a:cxnLst>
                <a:rect l="0" t="0" r="r" b="b"/>
                <a:pathLst>
                  <a:path w="416" h="763">
                    <a:moveTo>
                      <a:pt x="352" y="763"/>
                    </a:moveTo>
                    <a:lnTo>
                      <a:pt x="0" y="0"/>
                    </a:lnTo>
                    <a:lnTo>
                      <a:pt x="416" y="653"/>
                    </a:lnTo>
                    <a:lnTo>
                      <a:pt x="388" y="710"/>
                    </a:lnTo>
                    <a:lnTo>
                      <a:pt x="352" y="763"/>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 name="Group 17"/>
            <p:cNvGrpSpPr/>
            <p:nvPr/>
          </p:nvGrpSpPr>
          <p:grpSpPr>
            <a:xfrm>
              <a:off x="6096000" y="273050"/>
              <a:ext cx="2170113" cy="2290763"/>
              <a:chOff x="6096000" y="273050"/>
              <a:chExt cx="2170113" cy="2290763"/>
            </a:xfrm>
          </p:grpSpPr>
          <p:sp>
            <p:nvSpPr>
              <p:cNvPr id="19" name="Freeform 56"/>
              <p:cNvSpPr>
                <a:spLocks/>
              </p:cNvSpPr>
              <p:nvPr/>
            </p:nvSpPr>
            <p:spPr bwMode="auto">
              <a:xfrm>
                <a:off x="6096000" y="2252663"/>
                <a:ext cx="292100" cy="311150"/>
              </a:xfrm>
              <a:custGeom>
                <a:avLst/>
                <a:gdLst>
                  <a:gd name="T0" fmla="*/ 118 w 734"/>
                  <a:gd name="T1" fmla="*/ 705 h 784"/>
                  <a:gd name="T2" fmla="*/ 0 w 734"/>
                  <a:gd name="T3" fmla="*/ 784 h 784"/>
                  <a:gd name="T4" fmla="*/ 73 w 734"/>
                  <a:gd name="T5" fmla="*/ 658 h 784"/>
                  <a:gd name="T6" fmla="*/ 687 w 734"/>
                  <a:gd name="T7" fmla="*/ 0 h 784"/>
                  <a:gd name="T8" fmla="*/ 734 w 734"/>
                  <a:gd name="T9" fmla="*/ 44 h 784"/>
                  <a:gd name="T10" fmla="*/ 118 w 734"/>
                  <a:gd name="T11" fmla="*/ 705 h 784"/>
                </a:gdLst>
                <a:ahLst/>
                <a:cxnLst>
                  <a:cxn ang="0">
                    <a:pos x="T0" y="T1"/>
                  </a:cxn>
                  <a:cxn ang="0">
                    <a:pos x="T2" y="T3"/>
                  </a:cxn>
                  <a:cxn ang="0">
                    <a:pos x="T4" y="T5"/>
                  </a:cxn>
                  <a:cxn ang="0">
                    <a:pos x="T6" y="T7"/>
                  </a:cxn>
                  <a:cxn ang="0">
                    <a:pos x="T8" y="T9"/>
                  </a:cxn>
                  <a:cxn ang="0">
                    <a:pos x="T10" y="T11"/>
                  </a:cxn>
                </a:cxnLst>
                <a:rect l="0" t="0" r="r" b="b"/>
                <a:pathLst>
                  <a:path w="734" h="784">
                    <a:moveTo>
                      <a:pt x="118" y="705"/>
                    </a:moveTo>
                    <a:lnTo>
                      <a:pt x="0" y="784"/>
                    </a:lnTo>
                    <a:lnTo>
                      <a:pt x="73" y="658"/>
                    </a:lnTo>
                    <a:lnTo>
                      <a:pt x="687" y="0"/>
                    </a:lnTo>
                    <a:lnTo>
                      <a:pt x="734" y="44"/>
                    </a:lnTo>
                    <a:lnTo>
                      <a:pt x="118" y="705"/>
                    </a:lnTo>
                    <a:close/>
                  </a:path>
                </a:pathLst>
              </a:custGeom>
              <a:solidFill>
                <a:srgbClr val="D5A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7"/>
              <p:cNvSpPr>
                <a:spLocks/>
              </p:cNvSpPr>
              <p:nvPr/>
            </p:nvSpPr>
            <p:spPr bwMode="auto">
              <a:xfrm>
                <a:off x="6096000" y="2362200"/>
                <a:ext cx="203200" cy="201613"/>
              </a:xfrm>
              <a:custGeom>
                <a:avLst/>
                <a:gdLst>
                  <a:gd name="T0" fmla="*/ 0 w 511"/>
                  <a:gd name="T1" fmla="*/ 507 h 507"/>
                  <a:gd name="T2" fmla="*/ 21 w 511"/>
                  <a:gd name="T3" fmla="*/ 472 h 507"/>
                  <a:gd name="T4" fmla="*/ 105 w 511"/>
                  <a:gd name="T5" fmla="*/ 416 h 507"/>
                  <a:gd name="T6" fmla="*/ 493 w 511"/>
                  <a:gd name="T7" fmla="*/ 0 h 507"/>
                  <a:gd name="T8" fmla="*/ 501 w 511"/>
                  <a:gd name="T9" fmla="*/ 4 h 507"/>
                  <a:gd name="T10" fmla="*/ 511 w 511"/>
                  <a:gd name="T11" fmla="*/ 7 h 507"/>
                  <a:gd name="T12" fmla="*/ 118 w 511"/>
                  <a:gd name="T13" fmla="*/ 428 h 507"/>
                  <a:gd name="T14" fmla="*/ 0 w 511"/>
                  <a:gd name="T15" fmla="*/ 507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07">
                    <a:moveTo>
                      <a:pt x="0" y="507"/>
                    </a:moveTo>
                    <a:lnTo>
                      <a:pt x="21" y="472"/>
                    </a:lnTo>
                    <a:lnTo>
                      <a:pt x="105" y="416"/>
                    </a:lnTo>
                    <a:lnTo>
                      <a:pt x="493" y="0"/>
                    </a:lnTo>
                    <a:lnTo>
                      <a:pt x="501" y="4"/>
                    </a:lnTo>
                    <a:lnTo>
                      <a:pt x="511" y="7"/>
                    </a:lnTo>
                    <a:lnTo>
                      <a:pt x="118" y="428"/>
                    </a:lnTo>
                    <a:lnTo>
                      <a:pt x="0" y="507"/>
                    </a:lnTo>
                    <a:close/>
                  </a:path>
                </a:pathLst>
              </a:custGeom>
              <a:solidFill>
                <a:srgbClr val="BE9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58"/>
              <p:cNvSpPr>
                <a:spLocks/>
              </p:cNvSpPr>
              <p:nvPr/>
            </p:nvSpPr>
            <p:spPr bwMode="auto">
              <a:xfrm>
                <a:off x="6299200" y="2352675"/>
                <a:ext cx="11113" cy="12700"/>
              </a:xfrm>
              <a:custGeom>
                <a:avLst/>
                <a:gdLst>
                  <a:gd name="T0" fmla="*/ 0 w 30"/>
                  <a:gd name="T1" fmla="*/ 32 h 32"/>
                  <a:gd name="T2" fmla="*/ 0 w 30"/>
                  <a:gd name="T3" fmla="*/ 32 h 32"/>
                  <a:gd name="T4" fmla="*/ 0 w 30"/>
                  <a:gd name="T5" fmla="*/ 32 h 32"/>
                  <a:gd name="T6" fmla="*/ 30 w 30"/>
                  <a:gd name="T7" fmla="*/ 0 h 32"/>
                  <a:gd name="T8" fmla="*/ 30 w 30"/>
                  <a:gd name="T9" fmla="*/ 0 h 32"/>
                  <a:gd name="T10" fmla="*/ 30 w 30"/>
                  <a:gd name="T11" fmla="*/ 0 h 32"/>
                  <a:gd name="T12" fmla="*/ 0 w 30"/>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0" y="32"/>
                    </a:moveTo>
                    <a:lnTo>
                      <a:pt x="0" y="32"/>
                    </a:lnTo>
                    <a:lnTo>
                      <a:pt x="0" y="32"/>
                    </a:lnTo>
                    <a:lnTo>
                      <a:pt x="30" y="0"/>
                    </a:lnTo>
                    <a:lnTo>
                      <a:pt x="30" y="0"/>
                    </a:lnTo>
                    <a:lnTo>
                      <a:pt x="30" y="0"/>
                    </a:lnTo>
                    <a:lnTo>
                      <a:pt x="0" y="3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59"/>
              <p:cNvSpPr>
                <a:spLocks/>
              </p:cNvSpPr>
              <p:nvPr/>
            </p:nvSpPr>
            <p:spPr bwMode="auto">
              <a:xfrm>
                <a:off x="6280150" y="2335213"/>
                <a:ext cx="11113" cy="12700"/>
              </a:xfrm>
              <a:custGeom>
                <a:avLst/>
                <a:gdLst>
                  <a:gd name="T0" fmla="*/ 0 w 28"/>
                  <a:gd name="T1" fmla="*/ 30 h 30"/>
                  <a:gd name="T2" fmla="*/ 0 w 28"/>
                  <a:gd name="T3" fmla="*/ 30 h 30"/>
                  <a:gd name="T4" fmla="*/ 0 w 28"/>
                  <a:gd name="T5" fmla="*/ 30 h 30"/>
                  <a:gd name="T6" fmla="*/ 28 w 28"/>
                  <a:gd name="T7" fmla="*/ 0 h 30"/>
                  <a:gd name="T8" fmla="*/ 0 w 28"/>
                  <a:gd name="T9" fmla="*/ 30 h 30"/>
                </a:gdLst>
                <a:ahLst/>
                <a:cxnLst>
                  <a:cxn ang="0">
                    <a:pos x="T0" y="T1"/>
                  </a:cxn>
                  <a:cxn ang="0">
                    <a:pos x="T2" y="T3"/>
                  </a:cxn>
                  <a:cxn ang="0">
                    <a:pos x="T4" y="T5"/>
                  </a:cxn>
                  <a:cxn ang="0">
                    <a:pos x="T6" y="T7"/>
                  </a:cxn>
                  <a:cxn ang="0">
                    <a:pos x="T8" y="T9"/>
                  </a:cxn>
                </a:cxnLst>
                <a:rect l="0" t="0" r="r" b="b"/>
                <a:pathLst>
                  <a:path w="28" h="30">
                    <a:moveTo>
                      <a:pt x="0" y="30"/>
                    </a:moveTo>
                    <a:lnTo>
                      <a:pt x="0" y="30"/>
                    </a:lnTo>
                    <a:lnTo>
                      <a:pt x="0" y="30"/>
                    </a:lnTo>
                    <a:lnTo>
                      <a:pt x="28" y="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0"/>
              <p:cNvSpPr>
                <a:spLocks/>
              </p:cNvSpPr>
              <p:nvPr/>
            </p:nvSpPr>
            <p:spPr bwMode="auto">
              <a:xfrm>
                <a:off x="6280150" y="2335213"/>
                <a:ext cx="25400" cy="26988"/>
              </a:xfrm>
              <a:custGeom>
                <a:avLst/>
                <a:gdLst>
                  <a:gd name="T0" fmla="*/ 29 w 61"/>
                  <a:gd name="T1" fmla="*/ 70 h 70"/>
                  <a:gd name="T2" fmla="*/ 17 w 61"/>
                  <a:gd name="T3" fmla="*/ 61 h 70"/>
                  <a:gd name="T4" fmla="*/ 3 w 61"/>
                  <a:gd name="T5" fmla="*/ 42 h 70"/>
                  <a:gd name="T6" fmla="*/ 0 w 61"/>
                  <a:gd name="T7" fmla="*/ 31 h 70"/>
                  <a:gd name="T8" fmla="*/ 28 w 61"/>
                  <a:gd name="T9" fmla="*/ 1 h 70"/>
                  <a:gd name="T10" fmla="*/ 29 w 61"/>
                  <a:gd name="T11" fmla="*/ 0 h 70"/>
                  <a:gd name="T12" fmla="*/ 39 w 61"/>
                  <a:gd name="T13" fmla="*/ 13 h 70"/>
                  <a:gd name="T14" fmla="*/ 51 w 61"/>
                  <a:gd name="T15" fmla="*/ 25 h 70"/>
                  <a:gd name="T16" fmla="*/ 56 w 61"/>
                  <a:gd name="T17" fmla="*/ 30 h 70"/>
                  <a:gd name="T18" fmla="*/ 61 w 61"/>
                  <a:gd name="T19" fmla="*/ 34 h 70"/>
                  <a:gd name="T20" fmla="*/ 29 w 61"/>
                  <a:gd name="T2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70">
                    <a:moveTo>
                      <a:pt x="29" y="70"/>
                    </a:moveTo>
                    <a:lnTo>
                      <a:pt x="17" y="61"/>
                    </a:lnTo>
                    <a:lnTo>
                      <a:pt x="3" y="42"/>
                    </a:lnTo>
                    <a:lnTo>
                      <a:pt x="0" y="31"/>
                    </a:lnTo>
                    <a:lnTo>
                      <a:pt x="28" y="1"/>
                    </a:lnTo>
                    <a:lnTo>
                      <a:pt x="29" y="0"/>
                    </a:lnTo>
                    <a:lnTo>
                      <a:pt x="39" y="13"/>
                    </a:lnTo>
                    <a:lnTo>
                      <a:pt x="51" y="25"/>
                    </a:lnTo>
                    <a:lnTo>
                      <a:pt x="56" y="30"/>
                    </a:lnTo>
                    <a:lnTo>
                      <a:pt x="61" y="34"/>
                    </a:lnTo>
                    <a:lnTo>
                      <a:pt x="29" y="70"/>
                    </a:lnTo>
                    <a:close/>
                  </a:path>
                </a:pathLst>
              </a:custGeom>
              <a:solidFill>
                <a:srgbClr val="A8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1"/>
              <p:cNvSpPr>
                <a:spLocks/>
              </p:cNvSpPr>
              <p:nvPr/>
            </p:nvSpPr>
            <p:spPr bwMode="auto">
              <a:xfrm>
                <a:off x="6291263" y="2347913"/>
                <a:ext cx="19050" cy="17463"/>
              </a:xfrm>
              <a:custGeom>
                <a:avLst/>
                <a:gdLst>
                  <a:gd name="T0" fmla="*/ 18 w 48"/>
                  <a:gd name="T1" fmla="*/ 43 h 43"/>
                  <a:gd name="T2" fmla="*/ 8 w 48"/>
                  <a:gd name="T3" fmla="*/ 40 h 43"/>
                  <a:gd name="T4" fmla="*/ 0 w 48"/>
                  <a:gd name="T5" fmla="*/ 36 h 43"/>
                  <a:gd name="T6" fmla="*/ 32 w 48"/>
                  <a:gd name="T7" fmla="*/ 0 h 43"/>
                  <a:gd name="T8" fmla="*/ 40 w 48"/>
                  <a:gd name="T9" fmla="*/ 6 h 43"/>
                  <a:gd name="T10" fmla="*/ 48 w 48"/>
                  <a:gd name="T11" fmla="*/ 11 h 43"/>
                  <a:gd name="T12" fmla="*/ 18 w 4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8" h="43">
                    <a:moveTo>
                      <a:pt x="18" y="43"/>
                    </a:moveTo>
                    <a:lnTo>
                      <a:pt x="8" y="40"/>
                    </a:lnTo>
                    <a:lnTo>
                      <a:pt x="0" y="36"/>
                    </a:lnTo>
                    <a:lnTo>
                      <a:pt x="32" y="0"/>
                    </a:lnTo>
                    <a:lnTo>
                      <a:pt x="40" y="6"/>
                    </a:lnTo>
                    <a:lnTo>
                      <a:pt x="48" y="11"/>
                    </a:lnTo>
                    <a:lnTo>
                      <a:pt x="18" y="43"/>
                    </a:lnTo>
                    <a:close/>
                  </a:path>
                </a:pathLst>
              </a:custGeom>
              <a:solidFill>
                <a:srgbClr val="957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62"/>
              <p:cNvSpPr>
                <a:spLocks/>
              </p:cNvSpPr>
              <p:nvPr/>
            </p:nvSpPr>
            <p:spPr bwMode="auto">
              <a:xfrm>
                <a:off x="7399338" y="504825"/>
                <a:ext cx="866775" cy="669925"/>
              </a:xfrm>
              <a:custGeom>
                <a:avLst/>
                <a:gdLst>
                  <a:gd name="T0" fmla="*/ 1442 w 2184"/>
                  <a:gd name="T1" fmla="*/ 140 h 1692"/>
                  <a:gd name="T2" fmla="*/ 1473 w 2184"/>
                  <a:gd name="T3" fmla="*/ 114 h 1692"/>
                  <a:gd name="T4" fmla="*/ 1536 w 2184"/>
                  <a:gd name="T5" fmla="*/ 70 h 1692"/>
                  <a:gd name="T6" fmla="*/ 1595 w 2184"/>
                  <a:gd name="T7" fmla="*/ 38 h 1692"/>
                  <a:gd name="T8" fmla="*/ 1655 w 2184"/>
                  <a:gd name="T9" fmla="*/ 16 h 1692"/>
                  <a:gd name="T10" fmla="*/ 1713 w 2184"/>
                  <a:gd name="T11" fmla="*/ 4 h 1692"/>
                  <a:gd name="T12" fmla="*/ 1769 w 2184"/>
                  <a:gd name="T13" fmla="*/ 0 h 1692"/>
                  <a:gd name="T14" fmla="*/ 1823 w 2184"/>
                  <a:gd name="T15" fmla="*/ 4 h 1692"/>
                  <a:gd name="T16" fmla="*/ 1874 w 2184"/>
                  <a:gd name="T17" fmla="*/ 16 h 1692"/>
                  <a:gd name="T18" fmla="*/ 1945 w 2184"/>
                  <a:gd name="T19" fmla="*/ 43 h 1692"/>
                  <a:gd name="T20" fmla="*/ 2028 w 2184"/>
                  <a:gd name="T21" fmla="*/ 96 h 1692"/>
                  <a:gd name="T22" fmla="*/ 2096 w 2184"/>
                  <a:gd name="T23" fmla="*/ 164 h 1692"/>
                  <a:gd name="T24" fmla="*/ 2143 w 2184"/>
                  <a:gd name="T25" fmla="*/ 236 h 1692"/>
                  <a:gd name="T26" fmla="*/ 2159 w 2184"/>
                  <a:gd name="T27" fmla="*/ 272 h 1692"/>
                  <a:gd name="T28" fmla="*/ 2172 w 2184"/>
                  <a:gd name="T29" fmla="*/ 309 h 1692"/>
                  <a:gd name="T30" fmla="*/ 2184 w 2184"/>
                  <a:gd name="T31" fmla="*/ 383 h 1692"/>
                  <a:gd name="T32" fmla="*/ 2184 w 2184"/>
                  <a:gd name="T33" fmla="*/ 455 h 1692"/>
                  <a:gd name="T34" fmla="*/ 2173 w 2184"/>
                  <a:gd name="T35" fmla="*/ 526 h 1692"/>
                  <a:gd name="T36" fmla="*/ 2154 w 2184"/>
                  <a:gd name="T37" fmla="*/ 596 h 1692"/>
                  <a:gd name="T38" fmla="*/ 2128 w 2184"/>
                  <a:gd name="T39" fmla="*/ 663 h 1692"/>
                  <a:gd name="T40" fmla="*/ 2081 w 2184"/>
                  <a:gd name="T41" fmla="*/ 757 h 1692"/>
                  <a:gd name="T42" fmla="*/ 2048 w 2184"/>
                  <a:gd name="T43" fmla="*/ 814 h 1692"/>
                  <a:gd name="T44" fmla="*/ 2026 w 2184"/>
                  <a:gd name="T45" fmla="*/ 848 h 1692"/>
                  <a:gd name="T46" fmla="*/ 1976 w 2184"/>
                  <a:gd name="T47" fmla="*/ 910 h 1692"/>
                  <a:gd name="T48" fmla="*/ 1921 w 2184"/>
                  <a:gd name="T49" fmla="*/ 968 h 1692"/>
                  <a:gd name="T50" fmla="*/ 1858 w 2184"/>
                  <a:gd name="T51" fmla="*/ 1020 h 1692"/>
                  <a:gd name="T52" fmla="*/ 1760 w 2184"/>
                  <a:gd name="T53" fmla="*/ 1092 h 1692"/>
                  <a:gd name="T54" fmla="*/ 1621 w 2184"/>
                  <a:gd name="T55" fmla="*/ 1171 h 1692"/>
                  <a:gd name="T56" fmla="*/ 1552 w 2184"/>
                  <a:gd name="T57" fmla="*/ 1203 h 1692"/>
                  <a:gd name="T58" fmla="*/ 1488 w 2184"/>
                  <a:gd name="T59" fmla="*/ 1233 h 1692"/>
                  <a:gd name="T60" fmla="*/ 1326 w 2184"/>
                  <a:gd name="T61" fmla="*/ 1296 h 1692"/>
                  <a:gd name="T62" fmla="*/ 1026 w 2184"/>
                  <a:gd name="T63" fmla="*/ 1397 h 1692"/>
                  <a:gd name="T64" fmla="*/ 576 w 2184"/>
                  <a:gd name="T65" fmla="*/ 1534 h 1692"/>
                  <a:gd name="T66" fmla="*/ 159 w 2184"/>
                  <a:gd name="T67" fmla="*/ 1649 h 1692"/>
                  <a:gd name="T68" fmla="*/ 0 w 2184"/>
                  <a:gd name="T69" fmla="*/ 1692 h 1692"/>
                  <a:gd name="T70" fmla="*/ 1442 w 2184"/>
                  <a:gd name="T71" fmla="*/ 14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4" h="1692">
                    <a:moveTo>
                      <a:pt x="1442" y="140"/>
                    </a:moveTo>
                    <a:lnTo>
                      <a:pt x="1473" y="114"/>
                    </a:lnTo>
                    <a:lnTo>
                      <a:pt x="1536" y="70"/>
                    </a:lnTo>
                    <a:lnTo>
                      <a:pt x="1595" y="38"/>
                    </a:lnTo>
                    <a:lnTo>
                      <a:pt x="1655" y="16"/>
                    </a:lnTo>
                    <a:lnTo>
                      <a:pt x="1713" y="4"/>
                    </a:lnTo>
                    <a:lnTo>
                      <a:pt x="1769" y="0"/>
                    </a:lnTo>
                    <a:lnTo>
                      <a:pt x="1823" y="4"/>
                    </a:lnTo>
                    <a:lnTo>
                      <a:pt x="1874" y="16"/>
                    </a:lnTo>
                    <a:lnTo>
                      <a:pt x="1945" y="43"/>
                    </a:lnTo>
                    <a:lnTo>
                      <a:pt x="2028" y="96"/>
                    </a:lnTo>
                    <a:lnTo>
                      <a:pt x="2096" y="164"/>
                    </a:lnTo>
                    <a:lnTo>
                      <a:pt x="2143" y="236"/>
                    </a:lnTo>
                    <a:lnTo>
                      <a:pt x="2159" y="272"/>
                    </a:lnTo>
                    <a:lnTo>
                      <a:pt x="2172" y="309"/>
                    </a:lnTo>
                    <a:lnTo>
                      <a:pt x="2184" y="383"/>
                    </a:lnTo>
                    <a:lnTo>
                      <a:pt x="2184" y="455"/>
                    </a:lnTo>
                    <a:lnTo>
                      <a:pt x="2173" y="526"/>
                    </a:lnTo>
                    <a:lnTo>
                      <a:pt x="2154" y="596"/>
                    </a:lnTo>
                    <a:lnTo>
                      <a:pt x="2128" y="663"/>
                    </a:lnTo>
                    <a:lnTo>
                      <a:pt x="2081" y="757"/>
                    </a:lnTo>
                    <a:lnTo>
                      <a:pt x="2048" y="814"/>
                    </a:lnTo>
                    <a:lnTo>
                      <a:pt x="2026" y="848"/>
                    </a:lnTo>
                    <a:lnTo>
                      <a:pt x="1976" y="910"/>
                    </a:lnTo>
                    <a:lnTo>
                      <a:pt x="1921" y="968"/>
                    </a:lnTo>
                    <a:lnTo>
                      <a:pt x="1858" y="1020"/>
                    </a:lnTo>
                    <a:lnTo>
                      <a:pt x="1760" y="1092"/>
                    </a:lnTo>
                    <a:lnTo>
                      <a:pt x="1621" y="1171"/>
                    </a:lnTo>
                    <a:lnTo>
                      <a:pt x="1552" y="1203"/>
                    </a:lnTo>
                    <a:lnTo>
                      <a:pt x="1488" y="1233"/>
                    </a:lnTo>
                    <a:lnTo>
                      <a:pt x="1326" y="1296"/>
                    </a:lnTo>
                    <a:lnTo>
                      <a:pt x="1026" y="1397"/>
                    </a:lnTo>
                    <a:lnTo>
                      <a:pt x="576" y="1534"/>
                    </a:lnTo>
                    <a:lnTo>
                      <a:pt x="159" y="1649"/>
                    </a:lnTo>
                    <a:lnTo>
                      <a:pt x="0" y="1692"/>
                    </a:lnTo>
                    <a:lnTo>
                      <a:pt x="1442" y="140"/>
                    </a:lnTo>
                    <a:close/>
                  </a:path>
                </a:pathLst>
              </a:custGeom>
              <a:solidFill>
                <a:srgbClr val="9B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63"/>
              <p:cNvSpPr>
                <a:spLocks/>
              </p:cNvSpPr>
              <p:nvPr/>
            </p:nvSpPr>
            <p:spPr bwMode="auto">
              <a:xfrm>
                <a:off x="7399338" y="484188"/>
                <a:ext cx="785813" cy="690563"/>
              </a:xfrm>
              <a:custGeom>
                <a:avLst/>
                <a:gdLst>
                  <a:gd name="T0" fmla="*/ 1444 w 1976"/>
                  <a:gd name="T1" fmla="*/ 190 h 1742"/>
                  <a:gd name="T2" fmla="*/ 1502 w 1976"/>
                  <a:gd name="T3" fmla="*/ 136 h 1742"/>
                  <a:gd name="T4" fmla="*/ 1609 w 1976"/>
                  <a:gd name="T5" fmla="*/ 58 h 1742"/>
                  <a:gd name="T6" fmla="*/ 1705 w 1976"/>
                  <a:gd name="T7" fmla="*/ 14 h 1742"/>
                  <a:gd name="T8" fmla="*/ 1787 w 1976"/>
                  <a:gd name="T9" fmla="*/ 0 h 1742"/>
                  <a:gd name="T10" fmla="*/ 1856 w 1976"/>
                  <a:gd name="T11" fmla="*/ 7 h 1742"/>
                  <a:gd name="T12" fmla="*/ 1909 w 1976"/>
                  <a:gd name="T13" fmla="*/ 33 h 1742"/>
                  <a:gd name="T14" fmla="*/ 1948 w 1976"/>
                  <a:gd name="T15" fmla="*/ 74 h 1742"/>
                  <a:gd name="T16" fmla="*/ 1970 w 1976"/>
                  <a:gd name="T17" fmla="*/ 123 h 1742"/>
                  <a:gd name="T18" fmla="*/ 1974 w 1976"/>
                  <a:gd name="T19" fmla="*/ 149 h 1742"/>
                  <a:gd name="T20" fmla="*/ 1976 w 1976"/>
                  <a:gd name="T21" fmla="*/ 176 h 1742"/>
                  <a:gd name="T22" fmla="*/ 1971 w 1976"/>
                  <a:gd name="T23" fmla="*/ 233 h 1742"/>
                  <a:gd name="T24" fmla="*/ 1956 w 1976"/>
                  <a:gd name="T25" fmla="*/ 291 h 1742"/>
                  <a:gd name="T26" fmla="*/ 1932 w 1976"/>
                  <a:gd name="T27" fmla="*/ 351 h 1742"/>
                  <a:gd name="T28" fmla="*/ 1887 w 1976"/>
                  <a:gd name="T29" fmla="*/ 442 h 1742"/>
                  <a:gd name="T30" fmla="*/ 1814 w 1976"/>
                  <a:gd name="T31" fmla="*/ 557 h 1742"/>
                  <a:gd name="T32" fmla="*/ 1775 w 1976"/>
                  <a:gd name="T33" fmla="*/ 609 h 1742"/>
                  <a:gd name="T34" fmla="*/ 1727 w 1976"/>
                  <a:gd name="T35" fmla="*/ 672 h 1742"/>
                  <a:gd name="T36" fmla="*/ 1616 w 1976"/>
                  <a:gd name="T37" fmla="*/ 789 h 1742"/>
                  <a:gd name="T38" fmla="*/ 1494 w 1976"/>
                  <a:gd name="T39" fmla="*/ 893 h 1742"/>
                  <a:gd name="T40" fmla="*/ 1370 w 1976"/>
                  <a:gd name="T41" fmla="*/ 986 h 1742"/>
                  <a:gd name="T42" fmla="*/ 1309 w 1976"/>
                  <a:gd name="T43" fmla="*/ 1026 h 1742"/>
                  <a:gd name="T44" fmla="*/ 1191 w 1976"/>
                  <a:gd name="T45" fmla="*/ 1103 h 1742"/>
                  <a:gd name="T46" fmla="*/ 859 w 1976"/>
                  <a:gd name="T47" fmla="*/ 1292 h 1742"/>
                  <a:gd name="T48" fmla="*/ 290 w 1976"/>
                  <a:gd name="T49" fmla="*/ 1594 h 1742"/>
                  <a:gd name="T50" fmla="*/ 0 w 1976"/>
                  <a:gd name="T51" fmla="*/ 1742 h 1742"/>
                  <a:gd name="T52" fmla="*/ 1444 w 1976"/>
                  <a:gd name="T53" fmla="*/ 190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6" h="1742">
                    <a:moveTo>
                      <a:pt x="1444" y="190"/>
                    </a:moveTo>
                    <a:lnTo>
                      <a:pt x="1502" y="136"/>
                    </a:lnTo>
                    <a:lnTo>
                      <a:pt x="1609" y="58"/>
                    </a:lnTo>
                    <a:lnTo>
                      <a:pt x="1705" y="14"/>
                    </a:lnTo>
                    <a:lnTo>
                      <a:pt x="1787" y="0"/>
                    </a:lnTo>
                    <a:lnTo>
                      <a:pt x="1856" y="7"/>
                    </a:lnTo>
                    <a:lnTo>
                      <a:pt x="1909" y="33"/>
                    </a:lnTo>
                    <a:lnTo>
                      <a:pt x="1948" y="74"/>
                    </a:lnTo>
                    <a:lnTo>
                      <a:pt x="1970" y="123"/>
                    </a:lnTo>
                    <a:lnTo>
                      <a:pt x="1974" y="149"/>
                    </a:lnTo>
                    <a:lnTo>
                      <a:pt x="1976" y="176"/>
                    </a:lnTo>
                    <a:lnTo>
                      <a:pt x="1971" y="233"/>
                    </a:lnTo>
                    <a:lnTo>
                      <a:pt x="1956" y="291"/>
                    </a:lnTo>
                    <a:lnTo>
                      <a:pt x="1932" y="351"/>
                    </a:lnTo>
                    <a:lnTo>
                      <a:pt x="1887" y="442"/>
                    </a:lnTo>
                    <a:lnTo>
                      <a:pt x="1814" y="557"/>
                    </a:lnTo>
                    <a:lnTo>
                      <a:pt x="1775" y="609"/>
                    </a:lnTo>
                    <a:lnTo>
                      <a:pt x="1727" y="672"/>
                    </a:lnTo>
                    <a:lnTo>
                      <a:pt x="1616" y="789"/>
                    </a:lnTo>
                    <a:lnTo>
                      <a:pt x="1494" y="893"/>
                    </a:lnTo>
                    <a:lnTo>
                      <a:pt x="1370" y="986"/>
                    </a:lnTo>
                    <a:lnTo>
                      <a:pt x="1309" y="1026"/>
                    </a:lnTo>
                    <a:lnTo>
                      <a:pt x="1191" y="1103"/>
                    </a:lnTo>
                    <a:lnTo>
                      <a:pt x="859" y="1292"/>
                    </a:lnTo>
                    <a:lnTo>
                      <a:pt x="290" y="1594"/>
                    </a:lnTo>
                    <a:lnTo>
                      <a:pt x="0" y="1742"/>
                    </a:lnTo>
                    <a:lnTo>
                      <a:pt x="1444" y="190"/>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4"/>
              <p:cNvSpPr>
                <a:spLocks/>
              </p:cNvSpPr>
              <p:nvPr/>
            </p:nvSpPr>
            <p:spPr bwMode="auto">
              <a:xfrm>
                <a:off x="7399338" y="500063"/>
                <a:ext cx="785813" cy="674688"/>
              </a:xfrm>
              <a:custGeom>
                <a:avLst/>
                <a:gdLst>
                  <a:gd name="T0" fmla="*/ 1777 w 1978"/>
                  <a:gd name="T1" fmla="*/ 570 h 1702"/>
                  <a:gd name="T2" fmla="*/ 1815 w 1978"/>
                  <a:gd name="T3" fmla="*/ 517 h 1702"/>
                  <a:gd name="T4" fmla="*/ 1889 w 1978"/>
                  <a:gd name="T5" fmla="*/ 402 h 1702"/>
                  <a:gd name="T6" fmla="*/ 1934 w 1978"/>
                  <a:gd name="T7" fmla="*/ 312 h 1702"/>
                  <a:gd name="T8" fmla="*/ 1958 w 1978"/>
                  <a:gd name="T9" fmla="*/ 251 h 1702"/>
                  <a:gd name="T10" fmla="*/ 1973 w 1978"/>
                  <a:gd name="T11" fmla="*/ 193 h 1702"/>
                  <a:gd name="T12" fmla="*/ 1978 w 1978"/>
                  <a:gd name="T13" fmla="*/ 136 h 1702"/>
                  <a:gd name="T14" fmla="*/ 1976 w 1978"/>
                  <a:gd name="T15" fmla="*/ 109 h 1702"/>
                  <a:gd name="T16" fmla="*/ 1971 w 1978"/>
                  <a:gd name="T17" fmla="*/ 79 h 1702"/>
                  <a:gd name="T18" fmla="*/ 1948 w 1978"/>
                  <a:gd name="T19" fmla="*/ 35 h 1702"/>
                  <a:gd name="T20" fmla="*/ 1929 w 1978"/>
                  <a:gd name="T21" fmla="*/ 10 h 1702"/>
                  <a:gd name="T22" fmla="*/ 1916 w 1978"/>
                  <a:gd name="T23" fmla="*/ 0 h 1702"/>
                  <a:gd name="T24" fmla="*/ 1933 w 1978"/>
                  <a:gd name="T25" fmla="*/ 21 h 1702"/>
                  <a:gd name="T26" fmla="*/ 1955 w 1978"/>
                  <a:gd name="T27" fmla="*/ 69 h 1702"/>
                  <a:gd name="T28" fmla="*/ 1959 w 1978"/>
                  <a:gd name="T29" fmla="*/ 93 h 1702"/>
                  <a:gd name="T30" fmla="*/ 1961 w 1978"/>
                  <a:gd name="T31" fmla="*/ 120 h 1702"/>
                  <a:gd name="T32" fmla="*/ 1956 w 1978"/>
                  <a:gd name="T33" fmla="*/ 177 h 1702"/>
                  <a:gd name="T34" fmla="*/ 1941 w 1978"/>
                  <a:gd name="T35" fmla="*/ 236 h 1702"/>
                  <a:gd name="T36" fmla="*/ 1917 w 1978"/>
                  <a:gd name="T37" fmla="*/ 297 h 1702"/>
                  <a:gd name="T38" fmla="*/ 1872 w 1978"/>
                  <a:gd name="T39" fmla="*/ 386 h 1702"/>
                  <a:gd name="T40" fmla="*/ 1798 w 1978"/>
                  <a:gd name="T41" fmla="*/ 501 h 1702"/>
                  <a:gd name="T42" fmla="*/ 1761 w 1978"/>
                  <a:gd name="T43" fmla="*/ 555 h 1702"/>
                  <a:gd name="T44" fmla="*/ 1713 w 1978"/>
                  <a:gd name="T45" fmla="*/ 617 h 1702"/>
                  <a:gd name="T46" fmla="*/ 1601 w 1978"/>
                  <a:gd name="T47" fmla="*/ 733 h 1702"/>
                  <a:gd name="T48" fmla="*/ 1479 w 1978"/>
                  <a:gd name="T49" fmla="*/ 837 h 1702"/>
                  <a:gd name="T50" fmla="*/ 1355 w 1978"/>
                  <a:gd name="T51" fmla="*/ 930 h 1702"/>
                  <a:gd name="T52" fmla="*/ 1294 w 1978"/>
                  <a:gd name="T53" fmla="*/ 972 h 1702"/>
                  <a:gd name="T54" fmla="*/ 1184 w 1978"/>
                  <a:gd name="T55" fmla="*/ 1043 h 1702"/>
                  <a:gd name="T56" fmla="*/ 875 w 1978"/>
                  <a:gd name="T57" fmla="*/ 1219 h 1702"/>
                  <a:gd name="T58" fmla="*/ 339 w 1978"/>
                  <a:gd name="T59" fmla="*/ 1506 h 1702"/>
                  <a:gd name="T60" fmla="*/ 43 w 1978"/>
                  <a:gd name="T61" fmla="*/ 1656 h 1702"/>
                  <a:gd name="T62" fmla="*/ 0 w 1978"/>
                  <a:gd name="T63" fmla="*/ 1702 h 1702"/>
                  <a:gd name="T64" fmla="*/ 292 w 1978"/>
                  <a:gd name="T65" fmla="*/ 1554 h 1702"/>
                  <a:gd name="T66" fmla="*/ 861 w 1978"/>
                  <a:gd name="T67" fmla="*/ 1253 h 1702"/>
                  <a:gd name="T68" fmla="*/ 1193 w 1978"/>
                  <a:gd name="T69" fmla="*/ 1063 h 1702"/>
                  <a:gd name="T70" fmla="*/ 1311 w 1978"/>
                  <a:gd name="T71" fmla="*/ 987 h 1702"/>
                  <a:gd name="T72" fmla="*/ 1372 w 1978"/>
                  <a:gd name="T73" fmla="*/ 946 h 1702"/>
                  <a:gd name="T74" fmla="*/ 1496 w 1978"/>
                  <a:gd name="T75" fmla="*/ 854 h 1702"/>
                  <a:gd name="T76" fmla="*/ 1618 w 1978"/>
                  <a:gd name="T77" fmla="*/ 749 h 1702"/>
                  <a:gd name="T78" fmla="*/ 1729 w 1978"/>
                  <a:gd name="T79" fmla="*/ 632 h 1702"/>
                  <a:gd name="T80" fmla="*/ 1777 w 1978"/>
                  <a:gd name="T81" fmla="*/ 57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8" h="1702">
                    <a:moveTo>
                      <a:pt x="1777" y="570"/>
                    </a:moveTo>
                    <a:lnTo>
                      <a:pt x="1815" y="517"/>
                    </a:lnTo>
                    <a:lnTo>
                      <a:pt x="1889" y="402"/>
                    </a:lnTo>
                    <a:lnTo>
                      <a:pt x="1934" y="312"/>
                    </a:lnTo>
                    <a:lnTo>
                      <a:pt x="1958" y="251"/>
                    </a:lnTo>
                    <a:lnTo>
                      <a:pt x="1973" y="193"/>
                    </a:lnTo>
                    <a:lnTo>
                      <a:pt x="1978" y="136"/>
                    </a:lnTo>
                    <a:lnTo>
                      <a:pt x="1976" y="109"/>
                    </a:lnTo>
                    <a:lnTo>
                      <a:pt x="1971" y="79"/>
                    </a:lnTo>
                    <a:lnTo>
                      <a:pt x="1948" y="35"/>
                    </a:lnTo>
                    <a:lnTo>
                      <a:pt x="1929" y="10"/>
                    </a:lnTo>
                    <a:lnTo>
                      <a:pt x="1916" y="0"/>
                    </a:lnTo>
                    <a:lnTo>
                      <a:pt x="1933" y="21"/>
                    </a:lnTo>
                    <a:lnTo>
                      <a:pt x="1955" y="69"/>
                    </a:lnTo>
                    <a:lnTo>
                      <a:pt x="1959" y="93"/>
                    </a:lnTo>
                    <a:lnTo>
                      <a:pt x="1961" y="120"/>
                    </a:lnTo>
                    <a:lnTo>
                      <a:pt x="1956" y="177"/>
                    </a:lnTo>
                    <a:lnTo>
                      <a:pt x="1941" y="236"/>
                    </a:lnTo>
                    <a:lnTo>
                      <a:pt x="1917" y="297"/>
                    </a:lnTo>
                    <a:lnTo>
                      <a:pt x="1872" y="386"/>
                    </a:lnTo>
                    <a:lnTo>
                      <a:pt x="1798" y="501"/>
                    </a:lnTo>
                    <a:lnTo>
                      <a:pt x="1761" y="555"/>
                    </a:lnTo>
                    <a:lnTo>
                      <a:pt x="1713" y="617"/>
                    </a:lnTo>
                    <a:lnTo>
                      <a:pt x="1601" y="733"/>
                    </a:lnTo>
                    <a:lnTo>
                      <a:pt x="1479" y="837"/>
                    </a:lnTo>
                    <a:lnTo>
                      <a:pt x="1355" y="930"/>
                    </a:lnTo>
                    <a:lnTo>
                      <a:pt x="1294" y="972"/>
                    </a:lnTo>
                    <a:lnTo>
                      <a:pt x="1184" y="1043"/>
                    </a:lnTo>
                    <a:lnTo>
                      <a:pt x="875" y="1219"/>
                    </a:lnTo>
                    <a:lnTo>
                      <a:pt x="339" y="1506"/>
                    </a:lnTo>
                    <a:lnTo>
                      <a:pt x="43" y="1656"/>
                    </a:lnTo>
                    <a:lnTo>
                      <a:pt x="0" y="1702"/>
                    </a:lnTo>
                    <a:lnTo>
                      <a:pt x="292" y="1554"/>
                    </a:lnTo>
                    <a:lnTo>
                      <a:pt x="861" y="1253"/>
                    </a:lnTo>
                    <a:lnTo>
                      <a:pt x="1193" y="1063"/>
                    </a:lnTo>
                    <a:lnTo>
                      <a:pt x="1311" y="987"/>
                    </a:lnTo>
                    <a:lnTo>
                      <a:pt x="1372" y="946"/>
                    </a:lnTo>
                    <a:lnTo>
                      <a:pt x="1496" y="854"/>
                    </a:lnTo>
                    <a:lnTo>
                      <a:pt x="1618" y="749"/>
                    </a:lnTo>
                    <a:lnTo>
                      <a:pt x="1729" y="632"/>
                    </a:lnTo>
                    <a:lnTo>
                      <a:pt x="1777" y="570"/>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65"/>
              <p:cNvSpPr>
                <a:spLocks/>
              </p:cNvSpPr>
              <p:nvPr/>
            </p:nvSpPr>
            <p:spPr bwMode="auto">
              <a:xfrm>
                <a:off x="7399338" y="328613"/>
                <a:ext cx="660400" cy="846138"/>
              </a:xfrm>
              <a:custGeom>
                <a:avLst/>
                <a:gdLst>
                  <a:gd name="T0" fmla="*/ 1486 w 1663"/>
                  <a:gd name="T1" fmla="*/ 536 h 2134"/>
                  <a:gd name="T2" fmla="*/ 1538 w 1663"/>
                  <a:gd name="T3" fmla="*/ 471 h 2134"/>
                  <a:gd name="T4" fmla="*/ 1611 w 1663"/>
                  <a:gd name="T5" fmla="*/ 355 h 2134"/>
                  <a:gd name="T6" fmla="*/ 1651 w 1663"/>
                  <a:gd name="T7" fmla="*/ 257 h 2134"/>
                  <a:gd name="T8" fmla="*/ 1663 w 1663"/>
                  <a:gd name="T9" fmla="*/ 173 h 2134"/>
                  <a:gd name="T10" fmla="*/ 1651 w 1663"/>
                  <a:gd name="T11" fmla="*/ 105 h 2134"/>
                  <a:gd name="T12" fmla="*/ 1622 w 1663"/>
                  <a:gd name="T13" fmla="*/ 55 h 2134"/>
                  <a:gd name="T14" fmla="*/ 1581 w 1663"/>
                  <a:gd name="T15" fmla="*/ 20 h 2134"/>
                  <a:gd name="T16" fmla="*/ 1530 w 1663"/>
                  <a:gd name="T17" fmla="*/ 3 h 2134"/>
                  <a:gd name="T18" fmla="*/ 1504 w 1663"/>
                  <a:gd name="T19" fmla="*/ 0 h 2134"/>
                  <a:gd name="T20" fmla="*/ 1477 w 1663"/>
                  <a:gd name="T21" fmla="*/ 2 h 2134"/>
                  <a:gd name="T22" fmla="*/ 1420 w 1663"/>
                  <a:gd name="T23" fmla="*/ 12 h 2134"/>
                  <a:gd name="T24" fmla="*/ 1362 w 1663"/>
                  <a:gd name="T25" fmla="*/ 33 h 2134"/>
                  <a:gd name="T26" fmla="*/ 1304 w 1663"/>
                  <a:gd name="T27" fmla="*/ 62 h 2134"/>
                  <a:gd name="T28" fmla="*/ 1215 w 1663"/>
                  <a:gd name="T29" fmla="*/ 117 h 2134"/>
                  <a:gd name="T30" fmla="*/ 1104 w 1663"/>
                  <a:gd name="T31" fmla="*/ 201 h 2134"/>
                  <a:gd name="T32" fmla="*/ 1053 w 1663"/>
                  <a:gd name="T33" fmla="*/ 245 h 2134"/>
                  <a:gd name="T34" fmla="*/ 991 w 1663"/>
                  <a:gd name="T35" fmla="*/ 300 h 2134"/>
                  <a:gd name="T36" fmla="*/ 881 w 1663"/>
                  <a:gd name="T37" fmla="*/ 423 h 2134"/>
                  <a:gd name="T38" fmla="*/ 781 w 1663"/>
                  <a:gd name="T39" fmla="*/ 555 h 2134"/>
                  <a:gd name="T40" fmla="*/ 694 w 1663"/>
                  <a:gd name="T41" fmla="*/ 688 h 2134"/>
                  <a:gd name="T42" fmla="*/ 656 w 1663"/>
                  <a:gd name="T43" fmla="*/ 752 h 2134"/>
                  <a:gd name="T44" fmla="*/ 586 w 1663"/>
                  <a:gd name="T45" fmla="*/ 878 h 2134"/>
                  <a:gd name="T46" fmla="*/ 411 w 1663"/>
                  <a:gd name="T47" fmla="*/ 1229 h 2134"/>
                  <a:gd name="T48" fmla="*/ 133 w 1663"/>
                  <a:gd name="T49" fmla="*/ 1828 h 2134"/>
                  <a:gd name="T50" fmla="*/ 0 w 1663"/>
                  <a:gd name="T51" fmla="*/ 2134 h 2134"/>
                  <a:gd name="T52" fmla="*/ 1486 w 1663"/>
                  <a:gd name="T53" fmla="*/ 536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3" h="2134">
                    <a:moveTo>
                      <a:pt x="1486" y="536"/>
                    </a:moveTo>
                    <a:lnTo>
                      <a:pt x="1538" y="471"/>
                    </a:lnTo>
                    <a:lnTo>
                      <a:pt x="1611" y="355"/>
                    </a:lnTo>
                    <a:lnTo>
                      <a:pt x="1651" y="257"/>
                    </a:lnTo>
                    <a:lnTo>
                      <a:pt x="1663" y="173"/>
                    </a:lnTo>
                    <a:lnTo>
                      <a:pt x="1651" y="105"/>
                    </a:lnTo>
                    <a:lnTo>
                      <a:pt x="1622" y="55"/>
                    </a:lnTo>
                    <a:lnTo>
                      <a:pt x="1581" y="20"/>
                    </a:lnTo>
                    <a:lnTo>
                      <a:pt x="1530" y="3"/>
                    </a:lnTo>
                    <a:lnTo>
                      <a:pt x="1504" y="0"/>
                    </a:lnTo>
                    <a:lnTo>
                      <a:pt x="1477" y="2"/>
                    </a:lnTo>
                    <a:lnTo>
                      <a:pt x="1420" y="12"/>
                    </a:lnTo>
                    <a:lnTo>
                      <a:pt x="1362" y="33"/>
                    </a:lnTo>
                    <a:lnTo>
                      <a:pt x="1304" y="62"/>
                    </a:lnTo>
                    <a:lnTo>
                      <a:pt x="1215" y="117"/>
                    </a:lnTo>
                    <a:lnTo>
                      <a:pt x="1104" y="201"/>
                    </a:lnTo>
                    <a:lnTo>
                      <a:pt x="1053" y="245"/>
                    </a:lnTo>
                    <a:lnTo>
                      <a:pt x="991" y="300"/>
                    </a:lnTo>
                    <a:lnTo>
                      <a:pt x="881" y="423"/>
                    </a:lnTo>
                    <a:lnTo>
                      <a:pt x="781" y="555"/>
                    </a:lnTo>
                    <a:lnTo>
                      <a:pt x="694" y="688"/>
                    </a:lnTo>
                    <a:lnTo>
                      <a:pt x="656" y="752"/>
                    </a:lnTo>
                    <a:lnTo>
                      <a:pt x="586" y="878"/>
                    </a:lnTo>
                    <a:lnTo>
                      <a:pt x="411" y="1229"/>
                    </a:lnTo>
                    <a:lnTo>
                      <a:pt x="133" y="1828"/>
                    </a:lnTo>
                    <a:lnTo>
                      <a:pt x="0" y="2134"/>
                    </a:lnTo>
                    <a:lnTo>
                      <a:pt x="1486" y="536"/>
                    </a:lnTo>
                    <a:close/>
                  </a:path>
                </a:pathLst>
              </a:custGeom>
              <a:solidFill>
                <a:srgbClr val="EC1F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66"/>
              <p:cNvSpPr>
                <a:spLocks/>
              </p:cNvSpPr>
              <p:nvPr/>
            </p:nvSpPr>
            <p:spPr bwMode="auto">
              <a:xfrm>
                <a:off x="7399338" y="273050"/>
                <a:ext cx="620713" cy="901700"/>
              </a:xfrm>
              <a:custGeom>
                <a:avLst/>
                <a:gdLst>
                  <a:gd name="T0" fmla="*/ 1442 w 1560"/>
                  <a:gd name="T1" fmla="*/ 722 h 2274"/>
                  <a:gd name="T2" fmla="*/ 1467 w 1560"/>
                  <a:gd name="T3" fmla="*/ 690 h 2274"/>
                  <a:gd name="T4" fmla="*/ 1506 w 1560"/>
                  <a:gd name="T5" fmla="*/ 625 h 2274"/>
                  <a:gd name="T6" fmla="*/ 1534 w 1560"/>
                  <a:gd name="T7" fmla="*/ 563 h 2274"/>
                  <a:gd name="T8" fmla="*/ 1552 w 1560"/>
                  <a:gd name="T9" fmla="*/ 502 h 2274"/>
                  <a:gd name="T10" fmla="*/ 1560 w 1560"/>
                  <a:gd name="T11" fmla="*/ 444 h 2274"/>
                  <a:gd name="T12" fmla="*/ 1560 w 1560"/>
                  <a:gd name="T13" fmla="*/ 386 h 2274"/>
                  <a:gd name="T14" fmla="*/ 1552 w 1560"/>
                  <a:gd name="T15" fmla="*/ 333 h 2274"/>
                  <a:gd name="T16" fmla="*/ 1537 w 1560"/>
                  <a:gd name="T17" fmla="*/ 283 h 2274"/>
                  <a:gd name="T18" fmla="*/ 1504 w 1560"/>
                  <a:gd name="T19" fmla="*/ 214 h 2274"/>
                  <a:gd name="T20" fmla="*/ 1445 w 1560"/>
                  <a:gd name="T21" fmla="*/ 135 h 2274"/>
                  <a:gd name="T22" fmla="*/ 1374 w 1560"/>
                  <a:gd name="T23" fmla="*/ 73 h 2274"/>
                  <a:gd name="T24" fmla="*/ 1297 w 1560"/>
                  <a:gd name="T25" fmla="*/ 30 h 2274"/>
                  <a:gd name="T26" fmla="*/ 1260 w 1560"/>
                  <a:gd name="T27" fmla="*/ 17 h 2274"/>
                  <a:gd name="T28" fmla="*/ 1223 w 1560"/>
                  <a:gd name="T29" fmla="*/ 8 h 2274"/>
                  <a:gd name="T30" fmla="*/ 1148 w 1560"/>
                  <a:gd name="T31" fmla="*/ 0 h 2274"/>
                  <a:gd name="T32" fmla="*/ 1077 w 1560"/>
                  <a:gd name="T33" fmla="*/ 5 h 2274"/>
                  <a:gd name="T34" fmla="*/ 1005 w 1560"/>
                  <a:gd name="T35" fmla="*/ 21 h 2274"/>
                  <a:gd name="T36" fmla="*/ 938 w 1560"/>
                  <a:gd name="T37" fmla="*/ 46 h 2274"/>
                  <a:gd name="T38" fmla="*/ 873 w 1560"/>
                  <a:gd name="T39" fmla="*/ 77 h 2274"/>
                  <a:gd name="T40" fmla="*/ 783 w 1560"/>
                  <a:gd name="T41" fmla="*/ 130 h 2274"/>
                  <a:gd name="T42" fmla="*/ 728 w 1560"/>
                  <a:gd name="T43" fmla="*/ 167 h 2274"/>
                  <a:gd name="T44" fmla="*/ 696 w 1560"/>
                  <a:gd name="T45" fmla="*/ 191 h 2274"/>
                  <a:gd name="T46" fmla="*/ 637 w 1560"/>
                  <a:gd name="T47" fmla="*/ 245 h 2274"/>
                  <a:gd name="T48" fmla="*/ 584 w 1560"/>
                  <a:gd name="T49" fmla="*/ 306 h 2274"/>
                  <a:gd name="T50" fmla="*/ 536 w 1560"/>
                  <a:gd name="T51" fmla="*/ 371 h 2274"/>
                  <a:gd name="T52" fmla="*/ 473 w 1560"/>
                  <a:gd name="T53" fmla="*/ 475 h 2274"/>
                  <a:gd name="T54" fmla="*/ 403 w 1560"/>
                  <a:gd name="T55" fmla="*/ 618 h 2274"/>
                  <a:gd name="T56" fmla="*/ 374 w 1560"/>
                  <a:gd name="T57" fmla="*/ 690 h 2274"/>
                  <a:gd name="T58" fmla="*/ 351 w 1560"/>
                  <a:gd name="T59" fmla="*/ 755 h 2274"/>
                  <a:gd name="T60" fmla="*/ 299 w 1560"/>
                  <a:gd name="T61" fmla="*/ 922 h 2274"/>
                  <a:gd name="T62" fmla="*/ 219 w 1560"/>
                  <a:gd name="T63" fmla="*/ 1228 h 2274"/>
                  <a:gd name="T64" fmla="*/ 116 w 1560"/>
                  <a:gd name="T65" fmla="*/ 1687 h 2274"/>
                  <a:gd name="T66" fmla="*/ 29 w 1560"/>
                  <a:gd name="T67" fmla="*/ 2110 h 2274"/>
                  <a:gd name="T68" fmla="*/ 0 w 1560"/>
                  <a:gd name="T69" fmla="*/ 2274 h 2274"/>
                  <a:gd name="T70" fmla="*/ 1442 w 1560"/>
                  <a:gd name="T71" fmla="*/ 722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0" h="2274">
                    <a:moveTo>
                      <a:pt x="1442" y="722"/>
                    </a:moveTo>
                    <a:lnTo>
                      <a:pt x="1467" y="690"/>
                    </a:lnTo>
                    <a:lnTo>
                      <a:pt x="1506" y="625"/>
                    </a:lnTo>
                    <a:lnTo>
                      <a:pt x="1534" y="563"/>
                    </a:lnTo>
                    <a:lnTo>
                      <a:pt x="1552" y="502"/>
                    </a:lnTo>
                    <a:lnTo>
                      <a:pt x="1560" y="444"/>
                    </a:lnTo>
                    <a:lnTo>
                      <a:pt x="1560" y="386"/>
                    </a:lnTo>
                    <a:lnTo>
                      <a:pt x="1552" y="333"/>
                    </a:lnTo>
                    <a:lnTo>
                      <a:pt x="1537" y="283"/>
                    </a:lnTo>
                    <a:lnTo>
                      <a:pt x="1504" y="214"/>
                    </a:lnTo>
                    <a:lnTo>
                      <a:pt x="1445" y="135"/>
                    </a:lnTo>
                    <a:lnTo>
                      <a:pt x="1374" y="73"/>
                    </a:lnTo>
                    <a:lnTo>
                      <a:pt x="1297" y="30"/>
                    </a:lnTo>
                    <a:lnTo>
                      <a:pt x="1260" y="17"/>
                    </a:lnTo>
                    <a:lnTo>
                      <a:pt x="1223" y="8"/>
                    </a:lnTo>
                    <a:lnTo>
                      <a:pt x="1148" y="0"/>
                    </a:lnTo>
                    <a:lnTo>
                      <a:pt x="1077" y="5"/>
                    </a:lnTo>
                    <a:lnTo>
                      <a:pt x="1005" y="21"/>
                    </a:lnTo>
                    <a:lnTo>
                      <a:pt x="938" y="46"/>
                    </a:lnTo>
                    <a:lnTo>
                      <a:pt x="873" y="77"/>
                    </a:lnTo>
                    <a:lnTo>
                      <a:pt x="783" y="130"/>
                    </a:lnTo>
                    <a:lnTo>
                      <a:pt x="728" y="167"/>
                    </a:lnTo>
                    <a:lnTo>
                      <a:pt x="696" y="191"/>
                    </a:lnTo>
                    <a:lnTo>
                      <a:pt x="637" y="245"/>
                    </a:lnTo>
                    <a:lnTo>
                      <a:pt x="584" y="306"/>
                    </a:lnTo>
                    <a:lnTo>
                      <a:pt x="536" y="371"/>
                    </a:lnTo>
                    <a:lnTo>
                      <a:pt x="473" y="475"/>
                    </a:lnTo>
                    <a:lnTo>
                      <a:pt x="403" y="618"/>
                    </a:lnTo>
                    <a:lnTo>
                      <a:pt x="374" y="690"/>
                    </a:lnTo>
                    <a:lnTo>
                      <a:pt x="351" y="755"/>
                    </a:lnTo>
                    <a:lnTo>
                      <a:pt x="299" y="922"/>
                    </a:lnTo>
                    <a:lnTo>
                      <a:pt x="219" y="1228"/>
                    </a:lnTo>
                    <a:lnTo>
                      <a:pt x="116" y="1687"/>
                    </a:lnTo>
                    <a:lnTo>
                      <a:pt x="29" y="2110"/>
                    </a:lnTo>
                    <a:lnTo>
                      <a:pt x="0" y="2274"/>
                    </a:lnTo>
                    <a:lnTo>
                      <a:pt x="1442" y="722"/>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67"/>
              <p:cNvSpPr>
                <a:spLocks/>
              </p:cNvSpPr>
              <p:nvPr/>
            </p:nvSpPr>
            <p:spPr bwMode="auto">
              <a:xfrm>
                <a:off x="6316663" y="547688"/>
                <a:ext cx="1666875" cy="1771650"/>
              </a:xfrm>
              <a:custGeom>
                <a:avLst/>
                <a:gdLst>
                  <a:gd name="T0" fmla="*/ 311 w 4199"/>
                  <a:gd name="T1" fmla="*/ 4461 h 4461"/>
                  <a:gd name="T2" fmla="*/ 0 w 4199"/>
                  <a:gd name="T3" fmla="*/ 4171 h 4461"/>
                  <a:gd name="T4" fmla="*/ 4199 w 4199"/>
                  <a:gd name="T5" fmla="*/ 0 h 4461"/>
                  <a:gd name="T6" fmla="*/ 311 w 4199"/>
                  <a:gd name="T7" fmla="*/ 4461 h 4461"/>
                </a:gdLst>
                <a:ahLst/>
                <a:cxnLst>
                  <a:cxn ang="0">
                    <a:pos x="T0" y="T1"/>
                  </a:cxn>
                  <a:cxn ang="0">
                    <a:pos x="T2" y="T3"/>
                  </a:cxn>
                  <a:cxn ang="0">
                    <a:pos x="T4" y="T5"/>
                  </a:cxn>
                  <a:cxn ang="0">
                    <a:pos x="T6" y="T7"/>
                  </a:cxn>
                </a:cxnLst>
                <a:rect l="0" t="0" r="r" b="b"/>
                <a:pathLst>
                  <a:path w="4199" h="4461">
                    <a:moveTo>
                      <a:pt x="311" y="4461"/>
                    </a:moveTo>
                    <a:lnTo>
                      <a:pt x="0" y="4171"/>
                    </a:lnTo>
                    <a:lnTo>
                      <a:pt x="4199" y="0"/>
                    </a:lnTo>
                    <a:lnTo>
                      <a:pt x="311" y="4461"/>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68"/>
              <p:cNvSpPr>
                <a:spLocks/>
              </p:cNvSpPr>
              <p:nvPr/>
            </p:nvSpPr>
            <p:spPr bwMode="auto">
              <a:xfrm>
                <a:off x="6284913" y="2155825"/>
                <a:ext cx="196850" cy="200025"/>
              </a:xfrm>
              <a:custGeom>
                <a:avLst/>
                <a:gdLst>
                  <a:gd name="T0" fmla="*/ 403 w 495"/>
                  <a:gd name="T1" fmla="*/ 396 h 503"/>
                  <a:gd name="T2" fmla="*/ 382 w 495"/>
                  <a:gd name="T3" fmla="*/ 416 h 503"/>
                  <a:gd name="T4" fmla="*/ 338 w 495"/>
                  <a:gd name="T5" fmla="*/ 451 h 503"/>
                  <a:gd name="T6" fmla="*/ 293 w 495"/>
                  <a:gd name="T7" fmla="*/ 477 h 503"/>
                  <a:gd name="T8" fmla="*/ 245 w 495"/>
                  <a:gd name="T9" fmla="*/ 495 h 503"/>
                  <a:gd name="T10" fmla="*/ 198 w 495"/>
                  <a:gd name="T11" fmla="*/ 503 h 503"/>
                  <a:gd name="T12" fmla="*/ 151 w 495"/>
                  <a:gd name="T13" fmla="*/ 503 h 503"/>
                  <a:gd name="T14" fmla="*/ 110 w 495"/>
                  <a:gd name="T15" fmla="*/ 493 h 503"/>
                  <a:gd name="T16" fmla="*/ 71 w 495"/>
                  <a:gd name="T17" fmla="*/ 472 h 503"/>
                  <a:gd name="T18" fmla="*/ 55 w 495"/>
                  <a:gd name="T19" fmla="*/ 459 h 503"/>
                  <a:gd name="T20" fmla="*/ 40 w 495"/>
                  <a:gd name="T21" fmla="*/ 444 h 503"/>
                  <a:gd name="T22" fmla="*/ 17 w 495"/>
                  <a:gd name="T23" fmla="*/ 406 h 503"/>
                  <a:gd name="T24" fmla="*/ 4 w 495"/>
                  <a:gd name="T25" fmla="*/ 365 h 503"/>
                  <a:gd name="T26" fmla="*/ 0 w 495"/>
                  <a:gd name="T27" fmla="*/ 319 h 503"/>
                  <a:gd name="T28" fmla="*/ 5 w 495"/>
                  <a:gd name="T29" fmla="*/ 273 h 503"/>
                  <a:gd name="T30" fmla="*/ 19 w 495"/>
                  <a:gd name="T31" fmla="*/ 223 h 503"/>
                  <a:gd name="T32" fmla="*/ 41 w 495"/>
                  <a:gd name="T33" fmla="*/ 175 h 503"/>
                  <a:gd name="T34" fmla="*/ 74 w 495"/>
                  <a:gd name="T35" fmla="*/ 129 h 503"/>
                  <a:gd name="T36" fmla="*/ 93 w 495"/>
                  <a:gd name="T37" fmla="*/ 108 h 503"/>
                  <a:gd name="T38" fmla="*/ 112 w 495"/>
                  <a:gd name="T39" fmla="*/ 87 h 503"/>
                  <a:gd name="T40" fmla="*/ 157 w 495"/>
                  <a:gd name="T41" fmla="*/ 52 h 503"/>
                  <a:gd name="T42" fmla="*/ 203 w 495"/>
                  <a:gd name="T43" fmla="*/ 26 h 503"/>
                  <a:gd name="T44" fmla="*/ 250 w 495"/>
                  <a:gd name="T45" fmla="*/ 8 h 503"/>
                  <a:gd name="T46" fmla="*/ 298 w 495"/>
                  <a:gd name="T47" fmla="*/ 0 h 503"/>
                  <a:gd name="T48" fmla="*/ 343 w 495"/>
                  <a:gd name="T49" fmla="*/ 0 h 503"/>
                  <a:gd name="T50" fmla="*/ 386 w 495"/>
                  <a:gd name="T51" fmla="*/ 11 h 503"/>
                  <a:gd name="T52" fmla="*/ 424 w 495"/>
                  <a:gd name="T53" fmla="*/ 31 h 503"/>
                  <a:gd name="T54" fmla="*/ 440 w 495"/>
                  <a:gd name="T55" fmla="*/ 44 h 503"/>
                  <a:gd name="T56" fmla="*/ 455 w 495"/>
                  <a:gd name="T57" fmla="*/ 60 h 503"/>
                  <a:gd name="T58" fmla="*/ 478 w 495"/>
                  <a:gd name="T59" fmla="*/ 98 h 503"/>
                  <a:gd name="T60" fmla="*/ 491 w 495"/>
                  <a:gd name="T61" fmla="*/ 139 h 503"/>
                  <a:gd name="T62" fmla="*/ 495 w 495"/>
                  <a:gd name="T63" fmla="*/ 184 h 503"/>
                  <a:gd name="T64" fmla="*/ 490 w 495"/>
                  <a:gd name="T65" fmla="*/ 231 h 503"/>
                  <a:gd name="T66" fmla="*/ 475 w 495"/>
                  <a:gd name="T67" fmla="*/ 280 h 503"/>
                  <a:gd name="T68" fmla="*/ 453 w 495"/>
                  <a:gd name="T69" fmla="*/ 328 h 503"/>
                  <a:gd name="T70" fmla="*/ 422 w 495"/>
                  <a:gd name="T71" fmla="*/ 375 h 503"/>
                  <a:gd name="T72" fmla="*/ 403 w 495"/>
                  <a:gd name="T73" fmla="*/ 39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5" h="503">
                    <a:moveTo>
                      <a:pt x="403" y="396"/>
                    </a:moveTo>
                    <a:lnTo>
                      <a:pt x="382" y="416"/>
                    </a:lnTo>
                    <a:lnTo>
                      <a:pt x="338" y="451"/>
                    </a:lnTo>
                    <a:lnTo>
                      <a:pt x="293" y="477"/>
                    </a:lnTo>
                    <a:lnTo>
                      <a:pt x="245" y="495"/>
                    </a:lnTo>
                    <a:lnTo>
                      <a:pt x="198" y="503"/>
                    </a:lnTo>
                    <a:lnTo>
                      <a:pt x="151" y="503"/>
                    </a:lnTo>
                    <a:lnTo>
                      <a:pt x="110" y="493"/>
                    </a:lnTo>
                    <a:lnTo>
                      <a:pt x="71" y="472"/>
                    </a:lnTo>
                    <a:lnTo>
                      <a:pt x="55" y="459"/>
                    </a:lnTo>
                    <a:lnTo>
                      <a:pt x="40" y="444"/>
                    </a:lnTo>
                    <a:lnTo>
                      <a:pt x="17" y="406"/>
                    </a:lnTo>
                    <a:lnTo>
                      <a:pt x="4" y="365"/>
                    </a:lnTo>
                    <a:lnTo>
                      <a:pt x="0" y="319"/>
                    </a:lnTo>
                    <a:lnTo>
                      <a:pt x="5" y="273"/>
                    </a:lnTo>
                    <a:lnTo>
                      <a:pt x="19" y="223"/>
                    </a:lnTo>
                    <a:lnTo>
                      <a:pt x="41" y="175"/>
                    </a:lnTo>
                    <a:lnTo>
                      <a:pt x="74" y="129"/>
                    </a:lnTo>
                    <a:lnTo>
                      <a:pt x="93" y="108"/>
                    </a:lnTo>
                    <a:lnTo>
                      <a:pt x="112" y="87"/>
                    </a:lnTo>
                    <a:lnTo>
                      <a:pt x="157" y="52"/>
                    </a:lnTo>
                    <a:lnTo>
                      <a:pt x="203" y="26"/>
                    </a:lnTo>
                    <a:lnTo>
                      <a:pt x="250" y="8"/>
                    </a:lnTo>
                    <a:lnTo>
                      <a:pt x="298" y="0"/>
                    </a:lnTo>
                    <a:lnTo>
                      <a:pt x="343" y="0"/>
                    </a:lnTo>
                    <a:lnTo>
                      <a:pt x="386" y="11"/>
                    </a:lnTo>
                    <a:lnTo>
                      <a:pt x="424" y="31"/>
                    </a:lnTo>
                    <a:lnTo>
                      <a:pt x="440" y="44"/>
                    </a:lnTo>
                    <a:lnTo>
                      <a:pt x="455" y="60"/>
                    </a:lnTo>
                    <a:lnTo>
                      <a:pt x="478" y="98"/>
                    </a:lnTo>
                    <a:lnTo>
                      <a:pt x="491" y="139"/>
                    </a:lnTo>
                    <a:lnTo>
                      <a:pt x="495" y="184"/>
                    </a:lnTo>
                    <a:lnTo>
                      <a:pt x="490" y="231"/>
                    </a:lnTo>
                    <a:lnTo>
                      <a:pt x="475" y="280"/>
                    </a:lnTo>
                    <a:lnTo>
                      <a:pt x="453" y="328"/>
                    </a:lnTo>
                    <a:lnTo>
                      <a:pt x="422" y="375"/>
                    </a:lnTo>
                    <a:lnTo>
                      <a:pt x="403" y="396"/>
                    </a:lnTo>
                    <a:close/>
                  </a:path>
                </a:pathLst>
              </a:custGeom>
              <a:solidFill>
                <a:srgbClr val="283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69"/>
              <p:cNvSpPr>
                <a:spLocks/>
              </p:cNvSpPr>
              <p:nvPr/>
            </p:nvSpPr>
            <p:spPr bwMode="auto">
              <a:xfrm>
                <a:off x="6278563" y="1820863"/>
                <a:ext cx="523875" cy="542925"/>
              </a:xfrm>
              <a:custGeom>
                <a:avLst/>
                <a:gdLst>
                  <a:gd name="T0" fmla="*/ 1128 w 1321"/>
                  <a:gd name="T1" fmla="*/ 169 h 1369"/>
                  <a:gd name="T2" fmla="*/ 1111 w 1321"/>
                  <a:gd name="T3" fmla="*/ 152 h 1369"/>
                  <a:gd name="T4" fmla="*/ 1084 w 1321"/>
                  <a:gd name="T5" fmla="*/ 116 h 1369"/>
                  <a:gd name="T6" fmla="*/ 1066 w 1321"/>
                  <a:gd name="T7" fmla="*/ 73 h 1369"/>
                  <a:gd name="T8" fmla="*/ 1058 w 1321"/>
                  <a:gd name="T9" fmla="*/ 26 h 1369"/>
                  <a:gd name="T10" fmla="*/ 1060 w 1321"/>
                  <a:gd name="T11" fmla="*/ 0 h 1369"/>
                  <a:gd name="T12" fmla="*/ 117 w 1321"/>
                  <a:gd name="T13" fmla="*/ 943 h 1369"/>
                  <a:gd name="T14" fmla="*/ 105 w 1321"/>
                  <a:gd name="T15" fmla="*/ 954 h 1369"/>
                  <a:gd name="T16" fmla="*/ 93 w 1321"/>
                  <a:gd name="T17" fmla="*/ 966 h 1369"/>
                  <a:gd name="T18" fmla="*/ 88 w 1321"/>
                  <a:gd name="T19" fmla="*/ 972 h 1369"/>
                  <a:gd name="T20" fmla="*/ 80 w 1321"/>
                  <a:gd name="T21" fmla="*/ 979 h 1369"/>
                  <a:gd name="T22" fmla="*/ 82 w 1321"/>
                  <a:gd name="T23" fmla="*/ 980 h 1369"/>
                  <a:gd name="T24" fmla="*/ 64 w 1321"/>
                  <a:gd name="T25" fmla="*/ 1001 h 1369"/>
                  <a:gd name="T26" fmla="*/ 36 w 1321"/>
                  <a:gd name="T27" fmla="*/ 1046 h 1369"/>
                  <a:gd name="T28" fmla="*/ 16 w 1321"/>
                  <a:gd name="T29" fmla="*/ 1093 h 1369"/>
                  <a:gd name="T30" fmla="*/ 4 w 1321"/>
                  <a:gd name="T31" fmla="*/ 1140 h 1369"/>
                  <a:gd name="T32" fmla="*/ 0 w 1321"/>
                  <a:gd name="T33" fmla="*/ 1186 h 1369"/>
                  <a:gd name="T34" fmla="*/ 5 w 1321"/>
                  <a:gd name="T35" fmla="*/ 1229 h 1369"/>
                  <a:gd name="T36" fmla="*/ 18 w 1321"/>
                  <a:gd name="T37" fmla="*/ 1269 h 1369"/>
                  <a:gd name="T38" fmla="*/ 40 w 1321"/>
                  <a:gd name="T39" fmla="*/ 1304 h 1369"/>
                  <a:gd name="T40" fmla="*/ 56 w 1321"/>
                  <a:gd name="T41" fmla="*/ 1320 h 1369"/>
                  <a:gd name="T42" fmla="*/ 71 w 1321"/>
                  <a:gd name="T43" fmla="*/ 1334 h 1369"/>
                  <a:gd name="T44" fmla="*/ 108 w 1321"/>
                  <a:gd name="T45" fmla="*/ 1353 h 1369"/>
                  <a:gd name="T46" fmla="*/ 147 w 1321"/>
                  <a:gd name="T47" fmla="*/ 1366 h 1369"/>
                  <a:gd name="T48" fmla="*/ 189 w 1321"/>
                  <a:gd name="T49" fmla="*/ 1369 h 1369"/>
                  <a:gd name="T50" fmla="*/ 233 w 1321"/>
                  <a:gd name="T51" fmla="*/ 1365 h 1369"/>
                  <a:gd name="T52" fmla="*/ 279 w 1321"/>
                  <a:gd name="T53" fmla="*/ 1351 h 1369"/>
                  <a:gd name="T54" fmla="*/ 323 w 1321"/>
                  <a:gd name="T55" fmla="*/ 1329 h 1369"/>
                  <a:gd name="T56" fmla="*/ 364 w 1321"/>
                  <a:gd name="T57" fmla="*/ 1299 h 1369"/>
                  <a:gd name="T58" fmla="*/ 385 w 1321"/>
                  <a:gd name="T59" fmla="*/ 1280 h 1369"/>
                  <a:gd name="T60" fmla="*/ 394 w 1321"/>
                  <a:gd name="T61" fmla="*/ 1271 h 1369"/>
                  <a:gd name="T62" fmla="*/ 1321 w 1321"/>
                  <a:gd name="T63" fmla="*/ 217 h 1369"/>
                  <a:gd name="T64" fmla="*/ 1292 w 1321"/>
                  <a:gd name="T65" fmla="*/ 223 h 1369"/>
                  <a:gd name="T66" fmla="*/ 1239 w 1321"/>
                  <a:gd name="T67" fmla="*/ 225 h 1369"/>
                  <a:gd name="T68" fmla="*/ 1191 w 1321"/>
                  <a:gd name="T69" fmla="*/ 212 h 1369"/>
                  <a:gd name="T70" fmla="*/ 1147 w 1321"/>
                  <a:gd name="T71" fmla="*/ 186 h 1369"/>
                  <a:gd name="T72" fmla="*/ 1128 w 1321"/>
                  <a:gd name="T73" fmla="*/ 16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1" h="1369">
                    <a:moveTo>
                      <a:pt x="1128" y="169"/>
                    </a:moveTo>
                    <a:lnTo>
                      <a:pt x="1111" y="152"/>
                    </a:lnTo>
                    <a:lnTo>
                      <a:pt x="1084" y="116"/>
                    </a:lnTo>
                    <a:lnTo>
                      <a:pt x="1066" y="73"/>
                    </a:lnTo>
                    <a:lnTo>
                      <a:pt x="1058" y="26"/>
                    </a:lnTo>
                    <a:lnTo>
                      <a:pt x="1060" y="0"/>
                    </a:lnTo>
                    <a:lnTo>
                      <a:pt x="117" y="943"/>
                    </a:lnTo>
                    <a:lnTo>
                      <a:pt x="105" y="954"/>
                    </a:lnTo>
                    <a:lnTo>
                      <a:pt x="93" y="966"/>
                    </a:lnTo>
                    <a:lnTo>
                      <a:pt x="88" y="972"/>
                    </a:lnTo>
                    <a:lnTo>
                      <a:pt x="80" y="979"/>
                    </a:lnTo>
                    <a:lnTo>
                      <a:pt x="82" y="980"/>
                    </a:lnTo>
                    <a:lnTo>
                      <a:pt x="64" y="1001"/>
                    </a:lnTo>
                    <a:lnTo>
                      <a:pt x="36" y="1046"/>
                    </a:lnTo>
                    <a:lnTo>
                      <a:pt x="16" y="1093"/>
                    </a:lnTo>
                    <a:lnTo>
                      <a:pt x="4" y="1140"/>
                    </a:lnTo>
                    <a:lnTo>
                      <a:pt x="0" y="1186"/>
                    </a:lnTo>
                    <a:lnTo>
                      <a:pt x="5" y="1229"/>
                    </a:lnTo>
                    <a:lnTo>
                      <a:pt x="18" y="1269"/>
                    </a:lnTo>
                    <a:lnTo>
                      <a:pt x="40" y="1304"/>
                    </a:lnTo>
                    <a:lnTo>
                      <a:pt x="56" y="1320"/>
                    </a:lnTo>
                    <a:lnTo>
                      <a:pt x="71" y="1334"/>
                    </a:lnTo>
                    <a:lnTo>
                      <a:pt x="108" y="1353"/>
                    </a:lnTo>
                    <a:lnTo>
                      <a:pt x="147" y="1366"/>
                    </a:lnTo>
                    <a:lnTo>
                      <a:pt x="189" y="1369"/>
                    </a:lnTo>
                    <a:lnTo>
                      <a:pt x="233" y="1365"/>
                    </a:lnTo>
                    <a:lnTo>
                      <a:pt x="279" y="1351"/>
                    </a:lnTo>
                    <a:lnTo>
                      <a:pt x="323" y="1329"/>
                    </a:lnTo>
                    <a:lnTo>
                      <a:pt x="364" y="1299"/>
                    </a:lnTo>
                    <a:lnTo>
                      <a:pt x="385" y="1280"/>
                    </a:lnTo>
                    <a:lnTo>
                      <a:pt x="394" y="1271"/>
                    </a:lnTo>
                    <a:lnTo>
                      <a:pt x="1321" y="217"/>
                    </a:lnTo>
                    <a:lnTo>
                      <a:pt x="1292" y="223"/>
                    </a:lnTo>
                    <a:lnTo>
                      <a:pt x="1239" y="225"/>
                    </a:lnTo>
                    <a:lnTo>
                      <a:pt x="1191" y="212"/>
                    </a:lnTo>
                    <a:lnTo>
                      <a:pt x="1147" y="186"/>
                    </a:lnTo>
                    <a:lnTo>
                      <a:pt x="1128" y="169"/>
                    </a:lnTo>
                    <a:close/>
                  </a:path>
                </a:pathLst>
              </a:custGeom>
              <a:solidFill>
                <a:srgbClr val="E4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70"/>
              <p:cNvSpPr>
                <a:spLocks/>
              </p:cNvSpPr>
              <p:nvPr/>
            </p:nvSpPr>
            <p:spPr bwMode="auto">
              <a:xfrm>
                <a:off x="6700838" y="573088"/>
                <a:ext cx="1258888" cy="1301750"/>
              </a:xfrm>
              <a:custGeom>
                <a:avLst/>
                <a:gdLst>
                  <a:gd name="T0" fmla="*/ 36 w 3172"/>
                  <a:gd name="T1" fmla="*/ 3283 h 3283"/>
                  <a:gd name="T2" fmla="*/ 23 w 3172"/>
                  <a:gd name="T3" fmla="*/ 3265 h 3283"/>
                  <a:gd name="T4" fmla="*/ 5 w 3172"/>
                  <a:gd name="T5" fmla="*/ 3224 h 3283"/>
                  <a:gd name="T6" fmla="*/ 0 w 3172"/>
                  <a:gd name="T7" fmla="*/ 3202 h 3283"/>
                  <a:gd name="T8" fmla="*/ 3172 w 3172"/>
                  <a:gd name="T9" fmla="*/ 0 h 3283"/>
                  <a:gd name="T10" fmla="*/ 36 w 3172"/>
                  <a:gd name="T11" fmla="*/ 3283 h 3283"/>
                </a:gdLst>
                <a:ahLst/>
                <a:cxnLst>
                  <a:cxn ang="0">
                    <a:pos x="T0" y="T1"/>
                  </a:cxn>
                  <a:cxn ang="0">
                    <a:pos x="T2" y="T3"/>
                  </a:cxn>
                  <a:cxn ang="0">
                    <a:pos x="T4" y="T5"/>
                  </a:cxn>
                  <a:cxn ang="0">
                    <a:pos x="T6" y="T7"/>
                  </a:cxn>
                  <a:cxn ang="0">
                    <a:pos x="T8" y="T9"/>
                  </a:cxn>
                  <a:cxn ang="0">
                    <a:pos x="T10" y="T11"/>
                  </a:cxn>
                </a:cxnLst>
                <a:rect l="0" t="0" r="r" b="b"/>
                <a:pathLst>
                  <a:path w="3172" h="3283">
                    <a:moveTo>
                      <a:pt x="36" y="3283"/>
                    </a:moveTo>
                    <a:lnTo>
                      <a:pt x="23" y="3265"/>
                    </a:lnTo>
                    <a:lnTo>
                      <a:pt x="5" y="3224"/>
                    </a:lnTo>
                    <a:lnTo>
                      <a:pt x="0" y="3202"/>
                    </a:lnTo>
                    <a:lnTo>
                      <a:pt x="3172" y="0"/>
                    </a:lnTo>
                    <a:lnTo>
                      <a:pt x="36" y="3283"/>
                    </a:lnTo>
                    <a:close/>
                  </a:path>
                </a:pathLst>
              </a:custGeom>
              <a:solidFill>
                <a:srgbClr val="CC3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71"/>
              <p:cNvSpPr>
                <a:spLocks/>
              </p:cNvSpPr>
              <p:nvPr/>
            </p:nvSpPr>
            <p:spPr bwMode="auto">
              <a:xfrm>
                <a:off x="6297613" y="2203450"/>
                <a:ext cx="65088" cy="104775"/>
              </a:xfrm>
              <a:custGeom>
                <a:avLst/>
                <a:gdLst>
                  <a:gd name="T0" fmla="*/ 9 w 165"/>
                  <a:gd name="T1" fmla="*/ 263 h 263"/>
                  <a:gd name="T2" fmla="*/ 4 w 165"/>
                  <a:gd name="T3" fmla="*/ 244 h 263"/>
                  <a:gd name="T4" fmla="*/ 0 w 165"/>
                  <a:gd name="T5" fmla="*/ 205 h 263"/>
                  <a:gd name="T6" fmla="*/ 7 w 165"/>
                  <a:gd name="T7" fmla="*/ 153 h 263"/>
                  <a:gd name="T8" fmla="*/ 39 w 165"/>
                  <a:gd name="T9" fmla="*/ 78 h 263"/>
                  <a:gd name="T10" fmla="*/ 47 w 165"/>
                  <a:gd name="T11" fmla="*/ 67 h 263"/>
                  <a:gd name="T12" fmla="*/ 114 w 165"/>
                  <a:gd name="T13" fmla="*/ 0 h 263"/>
                  <a:gd name="T14" fmla="*/ 122 w 165"/>
                  <a:gd name="T15" fmla="*/ 26 h 263"/>
                  <a:gd name="T16" fmla="*/ 148 w 165"/>
                  <a:gd name="T17" fmla="*/ 76 h 263"/>
                  <a:gd name="T18" fmla="*/ 165 w 165"/>
                  <a:gd name="T19" fmla="*/ 100 h 263"/>
                  <a:gd name="T20" fmla="*/ 9 w 165"/>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263">
                    <a:moveTo>
                      <a:pt x="9" y="263"/>
                    </a:moveTo>
                    <a:lnTo>
                      <a:pt x="4" y="244"/>
                    </a:lnTo>
                    <a:lnTo>
                      <a:pt x="0" y="205"/>
                    </a:lnTo>
                    <a:lnTo>
                      <a:pt x="7" y="153"/>
                    </a:lnTo>
                    <a:lnTo>
                      <a:pt x="39" y="78"/>
                    </a:lnTo>
                    <a:lnTo>
                      <a:pt x="47" y="67"/>
                    </a:lnTo>
                    <a:lnTo>
                      <a:pt x="114" y="0"/>
                    </a:lnTo>
                    <a:lnTo>
                      <a:pt x="122" y="26"/>
                    </a:lnTo>
                    <a:lnTo>
                      <a:pt x="148" y="76"/>
                    </a:lnTo>
                    <a:lnTo>
                      <a:pt x="165" y="100"/>
                    </a:lnTo>
                    <a:lnTo>
                      <a:pt x="9" y="263"/>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72"/>
              <p:cNvSpPr>
                <a:spLocks/>
              </p:cNvSpPr>
              <p:nvPr/>
            </p:nvSpPr>
            <p:spPr bwMode="auto">
              <a:xfrm>
                <a:off x="6348413" y="2181225"/>
                <a:ext cx="36513" cy="58738"/>
              </a:xfrm>
              <a:custGeom>
                <a:avLst/>
                <a:gdLst>
                  <a:gd name="T0" fmla="*/ 48 w 94"/>
                  <a:gd name="T1" fmla="*/ 145 h 145"/>
                  <a:gd name="T2" fmla="*/ 33 w 94"/>
                  <a:gd name="T3" fmla="*/ 120 h 145"/>
                  <a:gd name="T4" fmla="*/ 8 w 94"/>
                  <a:gd name="T5" fmla="*/ 70 h 145"/>
                  <a:gd name="T6" fmla="*/ 0 w 94"/>
                  <a:gd name="T7" fmla="*/ 43 h 145"/>
                  <a:gd name="T8" fmla="*/ 43 w 94"/>
                  <a:gd name="T9" fmla="*/ 0 h 145"/>
                  <a:gd name="T10" fmla="*/ 51 w 94"/>
                  <a:gd name="T11" fmla="*/ 26 h 145"/>
                  <a:gd name="T12" fmla="*/ 77 w 94"/>
                  <a:gd name="T13" fmla="*/ 75 h 145"/>
                  <a:gd name="T14" fmla="*/ 94 w 94"/>
                  <a:gd name="T15" fmla="*/ 97 h 145"/>
                  <a:gd name="T16" fmla="*/ 48 w 94"/>
                  <a:gd name="T1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45">
                    <a:moveTo>
                      <a:pt x="48" y="145"/>
                    </a:moveTo>
                    <a:lnTo>
                      <a:pt x="33" y="120"/>
                    </a:lnTo>
                    <a:lnTo>
                      <a:pt x="8" y="70"/>
                    </a:lnTo>
                    <a:lnTo>
                      <a:pt x="0" y="43"/>
                    </a:lnTo>
                    <a:lnTo>
                      <a:pt x="43" y="0"/>
                    </a:lnTo>
                    <a:lnTo>
                      <a:pt x="51" y="26"/>
                    </a:lnTo>
                    <a:lnTo>
                      <a:pt x="77" y="75"/>
                    </a:lnTo>
                    <a:lnTo>
                      <a:pt x="94" y="97"/>
                    </a:lnTo>
                    <a:lnTo>
                      <a:pt x="48" y="145"/>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73"/>
              <p:cNvSpPr>
                <a:spLocks/>
              </p:cNvSpPr>
              <p:nvPr/>
            </p:nvSpPr>
            <p:spPr bwMode="auto">
              <a:xfrm>
                <a:off x="6370638" y="2159000"/>
                <a:ext cx="38100" cy="57150"/>
              </a:xfrm>
              <a:custGeom>
                <a:avLst/>
                <a:gdLst>
                  <a:gd name="T0" fmla="*/ 49 w 96"/>
                  <a:gd name="T1" fmla="*/ 143 h 143"/>
                  <a:gd name="T2" fmla="*/ 33 w 96"/>
                  <a:gd name="T3" fmla="*/ 120 h 143"/>
                  <a:gd name="T4" fmla="*/ 8 w 96"/>
                  <a:gd name="T5" fmla="*/ 71 h 143"/>
                  <a:gd name="T6" fmla="*/ 0 w 96"/>
                  <a:gd name="T7" fmla="*/ 44 h 143"/>
                  <a:gd name="T8" fmla="*/ 44 w 96"/>
                  <a:gd name="T9" fmla="*/ 0 h 143"/>
                  <a:gd name="T10" fmla="*/ 53 w 96"/>
                  <a:gd name="T11" fmla="*/ 25 h 143"/>
                  <a:gd name="T12" fmla="*/ 79 w 96"/>
                  <a:gd name="T13" fmla="*/ 72 h 143"/>
                  <a:gd name="T14" fmla="*/ 96 w 96"/>
                  <a:gd name="T15" fmla="*/ 94 h 143"/>
                  <a:gd name="T16" fmla="*/ 49 w 9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3">
                    <a:moveTo>
                      <a:pt x="49" y="143"/>
                    </a:moveTo>
                    <a:lnTo>
                      <a:pt x="33" y="120"/>
                    </a:lnTo>
                    <a:lnTo>
                      <a:pt x="8" y="71"/>
                    </a:lnTo>
                    <a:lnTo>
                      <a:pt x="0" y="44"/>
                    </a:lnTo>
                    <a:lnTo>
                      <a:pt x="44" y="0"/>
                    </a:lnTo>
                    <a:lnTo>
                      <a:pt x="53" y="25"/>
                    </a:lnTo>
                    <a:lnTo>
                      <a:pt x="79" y="72"/>
                    </a:lnTo>
                    <a:lnTo>
                      <a:pt x="96" y="94"/>
                    </a:lnTo>
                    <a:lnTo>
                      <a:pt x="49"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74"/>
              <p:cNvSpPr>
                <a:spLocks/>
              </p:cNvSpPr>
              <p:nvPr/>
            </p:nvSpPr>
            <p:spPr bwMode="auto">
              <a:xfrm>
                <a:off x="6394450" y="2135188"/>
                <a:ext cx="38100" cy="55563"/>
              </a:xfrm>
              <a:custGeom>
                <a:avLst/>
                <a:gdLst>
                  <a:gd name="T0" fmla="*/ 51 w 96"/>
                  <a:gd name="T1" fmla="*/ 138 h 138"/>
                  <a:gd name="T2" fmla="*/ 34 w 96"/>
                  <a:gd name="T3" fmla="*/ 116 h 138"/>
                  <a:gd name="T4" fmla="*/ 8 w 96"/>
                  <a:gd name="T5" fmla="*/ 68 h 138"/>
                  <a:gd name="T6" fmla="*/ 0 w 96"/>
                  <a:gd name="T7" fmla="*/ 44 h 138"/>
                  <a:gd name="T8" fmla="*/ 43 w 96"/>
                  <a:gd name="T9" fmla="*/ 0 h 138"/>
                  <a:gd name="T10" fmla="*/ 52 w 96"/>
                  <a:gd name="T11" fmla="*/ 23 h 138"/>
                  <a:gd name="T12" fmla="*/ 80 w 96"/>
                  <a:gd name="T13" fmla="*/ 70 h 138"/>
                  <a:gd name="T14" fmla="*/ 96 w 96"/>
                  <a:gd name="T15" fmla="*/ 90 h 138"/>
                  <a:gd name="T16" fmla="*/ 51 w 96"/>
                  <a:gd name="T1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38">
                    <a:moveTo>
                      <a:pt x="51" y="138"/>
                    </a:moveTo>
                    <a:lnTo>
                      <a:pt x="34" y="116"/>
                    </a:lnTo>
                    <a:lnTo>
                      <a:pt x="8" y="68"/>
                    </a:lnTo>
                    <a:lnTo>
                      <a:pt x="0" y="44"/>
                    </a:lnTo>
                    <a:lnTo>
                      <a:pt x="43" y="0"/>
                    </a:lnTo>
                    <a:lnTo>
                      <a:pt x="52" y="23"/>
                    </a:lnTo>
                    <a:lnTo>
                      <a:pt x="80" y="70"/>
                    </a:lnTo>
                    <a:lnTo>
                      <a:pt x="96" y="90"/>
                    </a:lnTo>
                    <a:lnTo>
                      <a:pt x="51" y="13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75"/>
              <p:cNvSpPr>
                <a:spLocks/>
              </p:cNvSpPr>
              <p:nvPr/>
            </p:nvSpPr>
            <p:spPr bwMode="auto">
              <a:xfrm>
                <a:off x="6416675" y="1952625"/>
                <a:ext cx="193675" cy="214313"/>
              </a:xfrm>
              <a:custGeom>
                <a:avLst/>
                <a:gdLst>
                  <a:gd name="T0" fmla="*/ 52 w 491"/>
                  <a:gd name="T1" fmla="*/ 541 h 541"/>
                  <a:gd name="T2" fmla="*/ 35 w 491"/>
                  <a:gd name="T3" fmla="*/ 519 h 541"/>
                  <a:gd name="T4" fmla="*/ 9 w 491"/>
                  <a:gd name="T5" fmla="*/ 472 h 541"/>
                  <a:gd name="T6" fmla="*/ 0 w 491"/>
                  <a:gd name="T7" fmla="*/ 447 h 541"/>
                  <a:gd name="T8" fmla="*/ 443 w 491"/>
                  <a:gd name="T9" fmla="*/ 0 h 541"/>
                  <a:gd name="T10" fmla="*/ 453 w 491"/>
                  <a:gd name="T11" fmla="*/ 21 h 541"/>
                  <a:gd name="T12" fmla="*/ 476 w 491"/>
                  <a:gd name="T13" fmla="*/ 61 h 541"/>
                  <a:gd name="T14" fmla="*/ 491 w 491"/>
                  <a:gd name="T15" fmla="*/ 80 h 541"/>
                  <a:gd name="T16" fmla="*/ 52 w 491"/>
                  <a:gd name="T1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541">
                    <a:moveTo>
                      <a:pt x="52" y="541"/>
                    </a:moveTo>
                    <a:lnTo>
                      <a:pt x="35" y="519"/>
                    </a:lnTo>
                    <a:lnTo>
                      <a:pt x="9" y="472"/>
                    </a:lnTo>
                    <a:lnTo>
                      <a:pt x="0" y="447"/>
                    </a:lnTo>
                    <a:lnTo>
                      <a:pt x="443" y="0"/>
                    </a:lnTo>
                    <a:lnTo>
                      <a:pt x="453" y="21"/>
                    </a:lnTo>
                    <a:lnTo>
                      <a:pt x="476" y="61"/>
                    </a:lnTo>
                    <a:lnTo>
                      <a:pt x="491" y="80"/>
                    </a:lnTo>
                    <a:lnTo>
                      <a:pt x="52" y="5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6"/>
              <p:cNvSpPr>
                <a:spLocks/>
              </p:cNvSpPr>
              <p:nvPr/>
            </p:nvSpPr>
            <p:spPr bwMode="auto">
              <a:xfrm>
                <a:off x="6597650" y="1928813"/>
                <a:ext cx="36513" cy="50800"/>
              </a:xfrm>
              <a:custGeom>
                <a:avLst/>
                <a:gdLst>
                  <a:gd name="T0" fmla="*/ 45 w 90"/>
                  <a:gd name="T1" fmla="*/ 127 h 127"/>
                  <a:gd name="T2" fmla="*/ 30 w 90"/>
                  <a:gd name="T3" fmla="*/ 107 h 127"/>
                  <a:gd name="T4" fmla="*/ 6 w 90"/>
                  <a:gd name="T5" fmla="*/ 66 h 127"/>
                  <a:gd name="T6" fmla="*/ 0 w 90"/>
                  <a:gd name="T7" fmla="*/ 45 h 127"/>
                  <a:gd name="T8" fmla="*/ 44 w 90"/>
                  <a:gd name="T9" fmla="*/ 0 h 127"/>
                  <a:gd name="T10" fmla="*/ 53 w 90"/>
                  <a:gd name="T11" fmla="*/ 21 h 127"/>
                  <a:gd name="T12" fmla="*/ 76 w 90"/>
                  <a:gd name="T13" fmla="*/ 59 h 127"/>
                  <a:gd name="T14" fmla="*/ 90 w 90"/>
                  <a:gd name="T15" fmla="*/ 79 h 127"/>
                  <a:gd name="T16" fmla="*/ 45 w 90"/>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7">
                    <a:moveTo>
                      <a:pt x="45" y="127"/>
                    </a:moveTo>
                    <a:lnTo>
                      <a:pt x="30" y="107"/>
                    </a:lnTo>
                    <a:lnTo>
                      <a:pt x="6" y="66"/>
                    </a:lnTo>
                    <a:lnTo>
                      <a:pt x="0" y="45"/>
                    </a:lnTo>
                    <a:lnTo>
                      <a:pt x="44" y="0"/>
                    </a:lnTo>
                    <a:lnTo>
                      <a:pt x="53" y="21"/>
                    </a:lnTo>
                    <a:lnTo>
                      <a:pt x="76" y="59"/>
                    </a:lnTo>
                    <a:lnTo>
                      <a:pt x="90" y="79"/>
                    </a:lnTo>
                    <a:lnTo>
                      <a:pt x="45" y="127"/>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77"/>
              <p:cNvSpPr>
                <a:spLocks/>
              </p:cNvSpPr>
              <p:nvPr/>
            </p:nvSpPr>
            <p:spPr bwMode="auto">
              <a:xfrm>
                <a:off x="6621463" y="1908175"/>
                <a:ext cx="33338" cy="47625"/>
              </a:xfrm>
              <a:custGeom>
                <a:avLst/>
                <a:gdLst>
                  <a:gd name="T0" fmla="*/ 44 w 84"/>
                  <a:gd name="T1" fmla="*/ 119 h 119"/>
                  <a:gd name="T2" fmla="*/ 30 w 84"/>
                  <a:gd name="T3" fmla="*/ 101 h 119"/>
                  <a:gd name="T4" fmla="*/ 7 w 84"/>
                  <a:gd name="T5" fmla="*/ 59 h 119"/>
                  <a:gd name="T6" fmla="*/ 0 w 84"/>
                  <a:gd name="T7" fmla="*/ 39 h 119"/>
                  <a:gd name="T8" fmla="*/ 39 w 84"/>
                  <a:gd name="T9" fmla="*/ 0 h 119"/>
                  <a:gd name="T10" fmla="*/ 47 w 84"/>
                  <a:gd name="T11" fmla="*/ 20 h 119"/>
                  <a:gd name="T12" fmla="*/ 70 w 84"/>
                  <a:gd name="T13" fmla="*/ 59 h 119"/>
                  <a:gd name="T14" fmla="*/ 84 w 84"/>
                  <a:gd name="T15" fmla="*/ 77 h 119"/>
                  <a:gd name="T16" fmla="*/ 44 w 84"/>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19">
                    <a:moveTo>
                      <a:pt x="44" y="119"/>
                    </a:moveTo>
                    <a:lnTo>
                      <a:pt x="30" y="101"/>
                    </a:lnTo>
                    <a:lnTo>
                      <a:pt x="7" y="59"/>
                    </a:lnTo>
                    <a:lnTo>
                      <a:pt x="0" y="39"/>
                    </a:lnTo>
                    <a:lnTo>
                      <a:pt x="39" y="0"/>
                    </a:lnTo>
                    <a:lnTo>
                      <a:pt x="47" y="20"/>
                    </a:lnTo>
                    <a:lnTo>
                      <a:pt x="70" y="59"/>
                    </a:lnTo>
                    <a:lnTo>
                      <a:pt x="84" y="77"/>
                    </a:lnTo>
                    <a:lnTo>
                      <a:pt x="44"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78"/>
              <p:cNvSpPr>
                <a:spLocks/>
              </p:cNvSpPr>
              <p:nvPr/>
            </p:nvSpPr>
            <p:spPr bwMode="auto">
              <a:xfrm>
                <a:off x="6640513" y="1843088"/>
                <a:ext cx="74613" cy="90488"/>
              </a:xfrm>
              <a:custGeom>
                <a:avLst/>
                <a:gdLst>
                  <a:gd name="T0" fmla="*/ 44 w 185"/>
                  <a:gd name="T1" fmla="*/ 228 h 228"/>
                  <a:gd name="T2" fmla="*/ 30 w 185"/>
                  <a:gd name="T3" fmla="*/ 210 h 228"/>
                  <a:gd name="T4" fmla="*/ 8 w 185"/>
                  <a:gd name="T5" fmla="*/ 170 h 228"/>
                  <a:gd name="T6" fmla="*/ 0 w 185"/>
                  <a:gd name="T7" fmla="*/ 151 h 228"/>
                  <a:gd name="T8" fmla="*/ 149 w 185"/>
                  <a:gd name="T9" fmla="*/ 0 h 228"/>
                  <a:gd name="T10" fmla="*/ 154 w 185"/>
                  <a:gd name="T11" fmla="*/ 22 h 228"/>
                  <a:gd name="T12" fmla="*/ 172 w 185"/>
                  <a:gd name="T13" fmla="*/ 63 h 228"/>
                  <a:gd name="T14" fmla="*/ 185 w 185"/>
                  <a:gd name="T15" fmla="*/ 81 h 228"/>
                  <a:gd name="T16" fmla="*/ 44 w 185"/>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28">
                    <a:moveTo>
                      <a:pt x="44" y="228"/>
                    </a:moveTo>
                    <a:lnTo>
                      <a:pt x="30" y="210"/>
                    </a:lnTo>
                    <a:lnTo>
                      <a:pt x="8" y="170"/>
                    </a:lnTo>
                    <a:lnTo>
                      <a:pt x="0" y="151"/>
                    </a:lnTo>
                    <a:lnTo>
                      <a:pt x="149" y="0"/>
                    </a:lnTo>
                    <a:lnTo>
                      <a:pt x="154" y="22"/>
                    </a:lnTo>
                    <a:lnTo>
                      <a:pt x="172" y="63"/>
                    </a:lnTo>
                    <a:lnTo>
                      <a:pt x="185" y="81"/>
                    </a:lnTo>
                    <a:lnTo>
                      <a:pt x="44" y="22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9"/>
              <p:cNvSpPr>
                <a:spLocks/>
              </p:cNvSpPr>
              <p:nvPr/>
            </p:nvSpPr>
            <p:spPr bwMode="auto">
              <a:xfrm>
                <a:off x="6632575" y="1874838"/>
                <a:ext cx="122238" cy="104775"/>
              </a:xfrm>
              <a:custGeom>
                <a:avLst/>
                <a:gdLst>
                  <a:gd name="T0" fmla="*/ 2 w 311"/>
                  <a:gd name="T1" fmla="*/ 7 h 264"/>
                  <a:gd name="T2" fmla="*/ 0 w 311"/>
                  <a:gd name="T3" fmla="*/ 33 h 264"/>
                  <a:gd name="T4" fmla="*/ 10 w 311"/>
                  <a:gd name="T5" fmla="*/ 86 h 264"/>
                  <a:gd name="T6" fmla="*/ 36 w 311"/>
                  <a:gd name="T7" fmla="*/ 136 h 264"/>
                  <a:gd name="T8" fmla="*/ 73 w 311"/>
                  <a:gd name="T9" fmla="*/ 182 h 264"/>
                  <a:gd name="T10" fmla="*/ 120 w 311"/>
                  <a:gd name="T11" fmla="*/ 221 h 264"/>
                  <a:gd name="T12" fmla="*/ 173 w 311"/>
                  <a:gd name="T13" fmla="*/ 249 h 264"/>
                  <a:gd name="T14" fmla="*/ 228 w 311"/>
                  <a:gd name="T15" fmla="*/ 264 h 264"/>
                  <a:gd name="T16" fmla="*/ 281 w 311"/>
                  <a:gd name="T17" fmla="*/ 262 h 264"/>
                  <a:gd name="T18" fmla="*/ 305 w 311"/>
                  <a:gd name="T19" fmla="*/ 253 h 264"/>
                  <a:gd name="T20" fmla="*/ 311 w 311"/>
                  <a:gd name="T21" fmla="*/ 249 h 264"/>
                  <a:gd name="T22" fmla="*/ 308 w 311"/>
                  <a:gd name="T23" fmla="*/ 236 h 264"/>
                  <a:gd name="T24" fmla="*/ 300 w 311"/>
                  <a:gd name="T25" fmla="*/ 236 h 264"/>
                  <a:gd name="T26" fmla="*/ 278 w 311"/>
                  <a:gd name="T27" fmla="*/ 244 h 264"/>
                  <a:gd name="T28" fmla="*/ 230 w 311"/>
                  <a:gd name="T29" fmla="*/ 245 h 264"/>
                  <a:gd name="T30" fmla="*/ 180 w 311"/>
                  <a:gd name="T31" fmla="*/ 232 h 264"/>
                  <a:gd name="T32" fmla="*/ 130 w 311"/>
                  <a:gd name="T33" fmla="*/ 206 h 264"/>
                  <a:gd name="T34" fmla="*/ 86 w 311"/>
                  <a:gd name="T35" fmla="*/ 170 h 264"/>
                  <a:gd name="T36" fmla="*/ 50 w 311"/>
                  <a:gd name="T37" fmla="*/ 129 h 264"/>
                  <a:gd name="T38" fmla="*/ 25 w 311"/>
                  <a:gd name="T39" fmla="*/ 82 h 264"/>
                  <a:gd name="T40" fmla="*/ 16 w 311"/>
                  <a:gd name="T41" fmla="*/ 34 h 264"/>
                  <a:gd name="T42" fmla="*/ 19 w 311"/>
                  <a:gd name="T43" fmla="*/ 11 h 264"/>
                  <a:gd name="T44" fmla="*/ 18 w 311"/>
                  <a:gd name="T45" fmla="*/ 4 h 264"/>
                  <a:gd name="T46" fmla="*/ 5 w 311"/>
                  <a:gd name="T47" fmla="*/ 0 h 264"/>
                  <a:gd name="T48" fmla="*/ 2 w 311"/>
                  <a:gd name="T49" fmla="*/ 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4">
                    <a:moveTo>
                      <a:pt x="2" y="7"/>
                    </a:moveTo>
                    <a:lnTo>
                      <a:pt x="0" y="33"/>
                    </a:lnTo>
                    <a:lnTo>
                      <a:pt x="10" y="86"/>
                    </a:lnTo>
                    <a:lnTo>
                      <a:pt x="36" y="136"/>
                    </a:lnTo>
                    <a:lnTo>
                      <a:pt x="73" y="182"/>
                    </a:lnTo>
                    <a:lnTo>
                      <a:pt x="120" y="221"/>
                    </a:lnTo>
                    <a:lnTo>
                      <a:pt x="173" y="249"/>
                    </a:lnTo>
                    <a:lnTo>
                      <a:pt x="228" y="264"/>
                    </a:lnTo>
                    <a:lnTo>
                      <a:pt x="281" y="262"/>
                    </a:lnTo>
                    <a:lnTo>
                      <a:pt x="305" y="253"/>
                    </a:lnTo>
                    <a:lnTo>
                      <a:pt x="311" y="249"/>
                    </a:lnTo>
                    <a:lnTo>
                      <a:pt x="308" y="236"/>
                    </a:lnTo>
                    <a:lnTo>
                      <a:pt x="300" y="236"/>
                    </a:lnTo>
                    <a:lnTo>
                      <a:pt x="278" y="244"/>
                    </a:lnTo>
                    <a:lnTo>
                      <a:pt x="230" y="245"/>
                    </a:lnTo>
                    <a:lnTo>
                      <a:pt x="180" y="232"/>
                    </a:lnTo>
                    <a:lnTo>
                      <a:pt x="130" y="206"/>
                    </a:lnTo>
                    <a:lnTo>
                      <a:pt x="86" y="170"/>
                    </a:lnTo>
                    <a:lnTo>
                      <a:pt x="50" y="129"/>
                    </a:lnTo>
                    <a:lnTo>
                      <a:pt x="25" y="82"/>
                    </a:lnTo>
                    <a:lnTo>
                      <a:pt x="16" y="34"/>
                    </a:lnTo>
                    <a:lnTo>
                      <a:pt x="19" y="11"/>
                    </a:lnTo>
                    <a:lnTo>
                      <a:pt x="18" y="4"/>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0"/>
              <p:cNvSpPr>
                <a:spLocks/>
              </p:cNvSpPr>
              <p:nvPr/>
            </p:nvSpPr>
            <p:spPr bwMode="auto">
              <a:xfrm>
                <a:off x="6611938" y="1897063"/>
                <a:ext cx="123825" cy="104775"/>
              </a:xfrm>
              <a:custGeom>
                <a:avLst/>
                <a:gdLst>
                  <a:gd name="T0" fmla="*/ 2 w 312"/>
                  <a:gd name="T1" fmla="*/ 7 h 263"/>
                  <a:gd name="T2" fmla="*/ 0 w 312"/>
                  <a:gd name="T3" fmla="*/ 33 h 263"/>
                  <a:gd name="T4" fmla="*/ 10 w 312"/>
                  <a:gd name="T5" fmla="*/ 84 h 263"/>
                  <a:gd name="T6" fmla="*/ 36 w 312"/>
                  <a:gd name="T7" fmla="*/ 135 h 263"/>
                  <a:gd name="T8" fmla="*/ 74 w 312"/>
                  <a:gd name="T9" fmla="*/ 182 h 263"/>
                  <a:gd name="T10" fmla="*/ 122 w 312"/>
                  <a:gd name="T11" fmla="*/ 220 h 263"/>
                  <a:gd name="T12" fmla="*/ 173 w 312"/>
                  <a:gd name="T13" fmla="*/ 248 h 263"/>
                  <a:gd name="T14" fmla="*/ 228 w 312"/>
                  <a:gd name="T15" fmla="*/ 263 h 263"/>
                  <a:gd name="T16" fmla="*/ 281 w 312"/>
                  <a:gd name="T17" fmla="*/ 262 h 263"/>
                  <a:gd name="T18" fmla="*/ 306 w 312"/>
                  <a:gd name="T19" fmla="*/ 253 h 263"/>
                  <a:gd name="T20" fmla="*/ 312 w 312"/>
                  <a:gd name="T21" fmla="*/ 248 h 263"/>
                  <a:gd name="T22" fmla="*/ 308 w 312"/>
                  <a:gd name="T23" fmla="*/ 236 h 263"/>
                  <a:gd name="T24" fmla="*/ 300 w 312"/>
                  <a:gd name="T25" fmla="*/ 236 h 263"/>
                  <a:gd name="T26" fmla="*/ 278 w 312"/>
                  <a:gd name="T27" fmla="*/ 244 h 263"/>
                  <a:gd name="T28" fmla="*/ 230 w 312"/>
                  <a:gd name="T29" fmla="*/ 245 h 263"/>
                  <a:gd name="T30" fmla="*/ 180 w 312"/>
                  <a:gd name="T31" fmla="*/ 231 h 263"/>
                  <a:gd name="T32" fmla="*/ 131 w 312"/>
                  <a:gd name="T33" fmla="*/ 205 h 263"/>
                  <a:gd name="T34" fmla="*/ 87 w 312"/>
                  <a:gd name="T35" fmla="*/ 170 h 263"/>
                  <a:gd name="T36" fmla="*/ 52 w 312"/>
                  <a:gd name="T37" fmla="*/ 128 h 263"/>
                  <a:gd name="T38" fmla="*/ 27 w 312"/>
                  <a:gd name="T39" fmla="*/ 82 h 263"/>
                  <a:gd name="T40" fmla="*/ 17 w 312"/>
                  <a:gd name="T41" fmla="*/ 34 h 263"/>
                  <a:gd name="T42" fmla="*/ 19 w 312"/>
                  <a:gd name="T43" fmla="*/ 10 h 263"/>
                  <a:gd name="T44" fmla="*/ 18 w 312"/>
                  <a:gd name="T45" fmla="*/ 3 h 263"/>
                  <a:gd name="T46" fmla="*/ 5 w 312"/>
                  <a:gd name="T47" fmla="*/ 0 h 263"/>
                  <a:gd name="T48" fmla="*/ 2 w 312"/>
                  <a:gd name="T4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263">
                    <a:moveTo>
                      <a:pt x="2" y="7"/>
                    </a:moveTo>
                    <a:lnTo>
                      <a:pt x="0" y="33"/>
                    </a:lnTo>
                    <a:lnTo>
                      <a:pt x="10" y="84"/>
                    </a:lnTo>
                    <a:lnTo>
                      <a:pt x="36" y="135"/>
                    </a:lnTo>
                    <a:lnTo>
                      <a:pt x="74" y="182"/>
                    </a:lnTo>
                    <a:lnTo>
                      <a:pt x="122" y="220"/>
                    </a:lnTo>
                    <a:lnTo>
                      <a:pt x="173" y="248"/>
                    </a:lnTo>
                    <a:lnTo>
                      <a:pt x="228" y="263"/>
                    </a:lnTo>
                    <a:lnTo>
                      <a:pt x="281" y="262"/>
                    </a:lnTo>
                    <a:lnTo>
                      <a:pt x="306" y="253"/>
                    </a:lnTo>
                    <a:lnTo>
                      <a:pt x="312" y="248"/>
                    </a:lnTo>
                    <a:lnTo>
                      <a:pt x="308" y="236"/>
                    </a:lnTo>
                    <a:lnTo>
                      <a:pt x="300" y="236"/>
                    </a:lnTo>
                    <a:lnTo>
                      <a:pt x="278" y="244"/>
                    </a:lnTo>
                    <a:lnTo>
                      <a:pt x="230" y="245"/>
                    </a:lnTo>
                    <a:lnTo>
                      <a:pt x="180" y="231"/>
                    </a:lnTo>
                    <a:lnTo>
                      <a:pt x="131" y="205"/>
                    </a:lnTo>
                    <a:lnTo>
                      <a:pt x="87" y="170"/>
                    </a:lnTo>
                    <a:lnTo>
                      <a:pt x="52" y="128"/>
                    </a:lnTo>
                    <a:lnTo>
                      <a:pt x="27" y="82"/>
                    </a:lnTo>
                    <a:lnTo>
                      <a:pt x="17" y="34"/>
                    </a:lnTo>
                    <a:lnTo>
                      <a:pt x="19" y="10"/>
                    </a:lnTo>
                    <a:lnTo>
                      <a:pt x="18" y="3"/>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1"/>
              <p:cNvSpPr>
                <a:spLocks/>
              </p:cNvSpPr>
              <p:nvPr/>
            </p:nvSpPr>
            <p:spPr bwMode="auto">
              <a:xfrm>
                <a:off x="6588125" y="1922463"/>
                <a:ext cx="123825" cy="103188"/>
              </a:xfrm>
              <a:custGeom>
                <a:avLst/>
                <a:gdLst>
                  <a:gd name="T0" fmla="*/ 2 w 311"/>
                  <a:gd name="T1" fmla="*/ 6 h 261"/>
                  <a:gd name="T2" fmla="*/ 0 w 311"/>
                  <a:gd name="T3" fmla="*/ 32 h 261"/>
                  <a:gd name="T4" fmla="*/ 12 w 311"/>
                  <a:gd name="T5" fmla="*/ 83 h 261"/>
                  <a:gd name="T6" fmla="*/ 38 w 311"/>
                  <a:gd name="T7" fmla="*/ 133 h 261"/>
                  <a:gd name="T8" fmla="*/ 77 w 311"/>
                  <a:gd name="T9" fmla="*/ 179 h 261"/>
                  <a:gd name="T10" fmla="*/ 124 w 311"/>
                  <a:gd name="T11" fmla="*/ 217 h 261"/>
                  <a:gd name="T12" fmla="*/ 175 w 311"/>
                  <a:gd name="T13" fmla="*/ 246 h 261"/>
                  <a:gd name="T14" fmla="*/ 229 w 311"/>
                  <a:gd name="T15" fmla="*/ 261 h 261"/>
                  <a:gd name="T16" fmla="*/ 282 w 311"/>
                  <a:gd name="T17" fmla="*/ 261 h 261"/>
                  <a:gd name="T18" fmla="*/ 305 w 311"/>
                  <a:gd name="T19" fmla="*/ 252 h 261"/>
                  <a:gd name="T20" fmla="*/ 311 w 311"/>
                  <a:gd name="T21" fmla="*/ 247 h 261"/>
                  <a:gd name="T22" fmla="*/ 308 w 311"/>
                  <a:gd name="T23" fmla="*/ 236 h 261"/>
                  <a:gd name="T24" fmla="*/ 301 w 311"/>
                  <a:gd name="T25" fmla="*/ 236 h 261"/>
                  <a:gd name="T26" fmla="*/ 279 w 311"/>
                  <a:gd name="T27" fmla="*/ 243 h 261"/>
                  <a:gd name="T28" fmla="*/ 231 w 311"/>
                  <a:gd name="T29" fmla="*/ 243 h 261"/>
                  <a:gd name="T30" fmla="*/ 182 w 311"/>
                  <a:gd name="T31" fmla="*/ 229 h 261"/>
                  <a:gd name="T32" fmla="*/ 134 w 311"/>
                  <a:gd name="T33" fmla="*/ 203 h 261"/>
                  <a:gd name="T34" fmla="*/ 90 w 311"/>
                  <a:gd name="T35" fmla="*/ 168 h 261"/>
                  <a:gd name="T36" fmla="*/ 54 w 311"/>
                  <a:gd name="T37" fmla="*/ 125 h 261"/>
                  <a:gd name="T38" fmla="*/ 29 w 311"/>
                  <a:gd name="T39" fmla="*/ 80 h 261"/>
                  <a:gd name="T40" fmla="*/ 17 w 311"/>
                  <a:gd name="T41" fmla="*/ 33 h 261"/>
                  <a:gd name="T42" fmla="*/ 19 w 311"/>
                  <a:gd name="T43" fmla="*/ 10 h 261"/>
                  <a:gd name="T44" fmla="*/ 17 w 311"/>
                  <a:gd name="T45" fmla="*/ 4 h 261"/>
                  <a:gd name="T46" fmla="*/ 4 w 311"/>
                  <a:gd name="T47" fmla="*/ 0 h 261"/>
                  <a:gd name="T48" fmla="*/ 2 w 311"/>
                  <a:gd name="T49"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1">
                    <a:moveTo>
                      <a:pt x="2" y="6"/>
                    </a:moveTo>
                    <a:lnTo>
                      <a:pt x="0" y="32"/>
                    </a:lnTo>
                    <a:lnTo>
                      <a:pt x="12" y="83"/>
                    </a:lnTo>
                    <a:lnTo>
                      <a:pt x="38" y="133"/>
                    </a:lnTo>
                    <a:lnTo>
                      <a:pt x="77" y="179"/>
                    </a:lnTo>
                    <a:lnTo>
                      <a:pt x="124" y="217"/>
                    </a:lnTo>
                    <a:lnTo>
                      <a:pt x="175" y="246"/>
                    </a:lnTo>
                    <a:lnTo>
                      <a:pt x="229" y="261"/>
                    </a:lnTo>
                    <a:lnTo>
                      <a:pt x="282" y="261"/>
                    </a:lnTo>
                    <a:lnTo>
                      <a:pt x="305" y="252"/>
                    </a:lnTo>
                    <a:lnTo>
                      <a:pt x="311" y="247"/>
                    </a:lnTo>
                    <a:lnTo>
                      <a:pt x="308" y="236"/>
                    </a:lnTo>
                    <a:lnTo>
                      <a:pt x="301" y="236"/>
                    </a:lnTo>
                    <a:lnTo>
                      <a:pt x="279" y="243"/>
                    </a:lnTo>
                    <a:lnTo>
                      <a:pt x="231" y="243"/>
                    </a:lnTo>
                    <a:lnTo>
                      <a:pt x="182" y="229"/>
                    </a:lnTo>
                    <a:lnTo>
                      <a:pt x="134" y="203"/>
                    </a:lnTo>
                    <a:lnTo>
                      <a:pt x="90" y="168"/>
                    </a:lnTo>
                    <a:lnTo>
                      <a:pt x="54" y="125"/>
                    </a:lnTo>
                    <a:lnTo>
                      <a:pt x="29" y="80"/>
                    </a:lnTo>
                    <a:lnTo>
                      <a:pt x="17" y="33"/>
                    </a:lnTo>
                    <a:lnTo>
                      <a:pt x="19" y="10"/>
                    </a:lnTo>
                    <a:lnTo>
                      <a:pt x="17" y="4"/>
                    </a:lnTo>
                    <a:lnTo>
                      <a:pt x="4" y="0"/>
                    </a:lnTo>
                    <a:lnTo>
                      <a:pt x="2"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82"/>
              <p:cNvSpPr>
                <a:spLocks/>
              </p:cNvSpPr>
              <p:nvPr/>
            </p:nvSpPr>
            <p:spPr bwMode="auto">
              <a:xfrm>
                <a:off x="6405563" y="2087563"/>
                <a:ext cx="149225" cy="131763"/>
              </a:xfrm>
              <a:custGeom>
                <a:avLst/>
                <a:gdLst>
                  <a:gd name="T0" fmla="*/ 5 w 375"/>
                  <a:gd name="T1" fmla="*/ 6 h 333"/>
                  <a:gd name="T2" fmla="*/ 3 w 375"/>
                  <a:gd name="T3" fmla="*/ 22 h 333"/>
                  <a:gd name="T4" fmla="*/ 0 w 375"/>
                  <a:gd name="T5" fmla="*/ 55 h 333"/>
                  <a:gd name="T6" fmla="*/ 7 w 375"/>
                  <a:gd name="T7" fmla="*/ 106 h 333"/>
                  <a:gd name="T8" fmla="*/ 35 w 375"/>
                  <a:gd name="T9" fmla="*/ 171 h 333"/>
                  <a:gd name="T10" fmla="*/ 81 w 375"/>
                  <a:gd name="T11" fmla="*/ 229 h 333"/>
                  <a:gd name="T12" fmla="*/ 138 w 375"/>
                  <a:gd name="T13" fmla="*/ 278 h 333"/>
                  <a:gd name="T14" fmla="*/ 202 w 375"/>
                  <a:gd name="T15" fmla="*/ 315 h 333"/>
                  <a:gd name="T16" fmla="*/ 271 w 375"/>
                  <a:gd name="T17" fmla="*/ 333 h 333"/>
                  <a:gd name="T18" fmla="*/ 322 w 375"/>
                  <a:gd name="T19" fmla="*/ 333 h 333"/>
                  <a:gd name="T20" fmla="*/ 354 w 375"/>
                  <a:gd name="T21" fmla="*/ 326 h 333"/>
                  <a:gd name="T22" fmla="*/ 370 w 375"/>
                  <a:gd name="T23" fmla="*/ 320 h 333"/>
                  <a:gd name="T24" fmla="*/ 375 w 375"/>
                  <a:gd name="T25" fmla="*/ 315 h 333"/>
                  <a:gd name="T26" fmla="*/ 371 w 375"/>
                  <a:gd name="T27" fmla="*/ 303 h 333"/>
                  <a:gd name="T28" fmla="*/ 364 w 375"/>
                  <a:gd name="T29" fmla="*/ 303 h 333"/>
                  <a:gd name="T30" fmla="*/ 335 w 375"/>
                  <a:gd name="T31" fmla="*/ 313 h 333"/>
                  <a:gd name="T32" fmla="*/ 272 w 375"/>
                  <a:gd name="T33" fmla="*/ 316 h 333"/>
                  <a:gd name="T34" fmla="*/ 209 w 375"/>
                  <a:gd name="T35" fmla="*/ 298 h 333"/>
                  <a:gd name="T36" fmla="*/ 148 w 375"/>
                  <a:gd name="T37" fmla="*/ 264 h 333"/>
                  <a:gd name="T38" fmla="*/ 94 w 375"/>
                  <a:gd name="T39" fmla="*/ 219 h 333"/>
                  <a:gd name="T40" fmla="*/ 51 w 375"/>
                  <a:gd name="T41" fmla="*/ 163 h 333"/>
                  <a:gd name="T42" fmla="*/ 24 w 375"/>
                  <a:gd name="T43" fmla="*/ 102 h 333"/>
                  <a:gd name="T44" fmla="*/ 17 w 375"/>
                  <a:gd name="T45" fmla="*/ 40 h 333"/>
                  <a:gd name="T46" fmla="*/ 22 w 375"/>
                  <a:gd name="T47" fmla="*/ 10 h 333"/>
                  <a:gd name="T48" fmla="*/ 22 w 375"/>
                  <a:gd name="T49" fmla="*/ 2 h 333"/>
                  <a:gd name="T50" fmla="*/ 11 w 375"/>
                  <a:gd name="T51" fmla="*/ 0 h 333"/>
                  <a:gd name="T52" fmla="*/ 5 w 375"/>
                  <a:gd name="T53" fmla="*/ 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3">
                    <a:moveTo>
                      <a:pt x="5" y="6"/>
                    </a:moveTo>
                    <a:lnTo>
                      <a:pt x="3" y="22"/>
                    </a:lnTo>
                    <a:lnTo>
                      <a:pt x="0" y="55"/>
                    </a:lnTo>
                    <a:lnTo>
                      <a:pt x="7" y="106"/>
                    </a:lnTo>
                    <a:lnTo>
                      <a:pt x="35" y="171"/>
                    </a:lnTo>
                    <a:lnTo>
                      <a:pt x="81" y="229"/>
                    </a:lnTo>
                    <a:lnTo>
                      <a:pt x="138" y="278"/>
                    </a:lnTo>
                    <a:lnTo>
                      <a:pt x="202" y="315"/>
                    </a:lnTo>
                    <a:lnTo>
                      <a:pt x="271" y="333"/>
                    </a:lnTo>
                    <a:lnTo>
                      <a:pt x="322" y="333"/>
                    </a:lnTo>
                    <a:lnTo>
                      <a:pt x="354" y="326"/>
                    </a:lnTo>
                    <a:lnTo>
                      <a:pt x="370" y="320"/>
                    </a:lnTo>
                    <a:lnTo>
                      <a:pt x="375" y="315"/>
                    </a:lnTo>
                    <a:lnTo>
                      <a:pt x="371" y="303"/>
                    </a:lnTo>
                    <a:lnTo>
                      <a:pt x="364" y="303"/>
                    </a:lnTo>
                    <a:lnTo>
                      <a:pt x="335" y="313"/>
                    </a:lnTo>
                    <a:lnTo>
                      <a:pt x="272" y="316"/>
                    </a:lnTo>
                    <a:lnTo>
                      <a:pt x="209" y="298"/>
                    </a:lnTo>
                    <a:lnTo>
                      <a:pt x="148" y="264"/>
                    </a:lnTo>
                    <a:lnTo>
                      <a:pt x="94" y="219"/>
                    </a:lnTo>
                    <a:lnTo>
                      <a:pt x="51" y="163"/>
                    </a:lnTo>
                    <a:lnTo>
                      <a:pt x="24" y="102"/>
                    </a:lnTo>
                    <a:lnTo>
                      <a:pt x="17" y="40"/>
                    </a:lnTo>
                    <a:lnTo>
                      <a:pt x="22" y="10"/>
                    </a:lnTo>
                    <a:lnTo>
                      <a:pt x="22" y="2"/>
                    </a:lnTo>
                    <a:lnTo>
                      <a:pt x="11" y="0"/>
                    </a:lnTo>
                    <a:lnTo>
                      <a:pt x="5"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83"/>
              <p:cNvSpPr>
                <a:spLocks/>
              </p:cNvSpPr>
              <p:nvPr/>
            </p:nvSpPr>
            <p:spPr bwMode="auto">
              <a:xfrm>
                <a:off x="6383338" y="2111375"/>
                <a:ext cx="149225" cy="131763"/>
              </a:xfrm>
              <a:custGeom>
                <a:avLst/>
                <a:gdLst>
                  <a:gd name="T0" fmla="*/ 6 w 375"/>
                  <a:gd name="T1" fmla="*/ 7 h 336"/>
                  <a:gd name="T2" fmla="*/ 2 w 375"/>
                  <a:gd name="T3" fmla="*/ 23 h 336"/>
                  <a:gd name="T4" fmla="*/ 0 w 375"/>
                  <a:gd name="T5" fmla="*/ 57 h 336"/>
                  <a:gd name="T6" fmla="*/ 6 w 375"/>
                  <a:gd name="T7" fmla="*/ 108 h 336"/>
                  <a:gd name="T8" fmla="*/ 33 w 375"/>
                  <a:gd name="T9" fmla="*/ 174 h 336"/>
                  <a:gd name="T10" fmla="*/ 79 w 375"/>
                  <a:gd name="T11" fmla="*/ 232 h 336"/>
                  <a:gd name="T12" fmla="*/ 134 w 375"/>
                  <a:gd name="T13" fmla="*/ 281 h 336"/>
                  <a:gd name="T14" fmla="*/ 200 w 375"/>
                  <a:gd name="T15" fmla="*/ 318 h 336"/>
                  <a:gd name="T16" fmla="*/ 269 w 375"/>
                  <a:gd name="T17" fmla="*/ 336 h 336"/>
                  <a:gd name="T18" fmla="*/ 321 w 375"/>
                  <a:gd name="T19" fmla="*/ 334 h 336"/>
                  <a:gd name="T20" fmla="*/ 353 w 375"/>
                  <a:gd name="T21" fmla="*/ 327 h 336"/>
                  <a:gd name="T22" fmla="*/ 370 w 375"/>
                  <a:gd name="T23" fmla="*/ 320 h 336"/>
                  <a:gd name="T24" fmla="*/ 375 w 375"/>
                  <a:gd name="T25" fmla="*/ 316 h 336"/>
                  <a:gd name="T26" fmla="*/ 372 w 375"/>
                  <a:gd name="T27" fmla="*/ 303 h 336"/>
                  <a:gd name="T28" fmla="*/ 365 w 375"/>
                  <a:gd name="T29" fmla="*/ 305 h 336"/>
                  <a:gd name="T30" fmla="*/ 335 w 375"/>
                  <a:gd name="T31" fmla="*/ 315 h 336"/>
                  <a:gd name="T32" fmla="*/ 270 w 375"/>
                  <a:gd name="T33" fmla="*/ 318 h 336"/>
                  <a:gd name="T34" fmla="*/ 206 w 375"/>
                  <a:gd name="T35" fmla="*/ 301 h 336"/>
                  <a:gd name="T36" fmla="*/ 145 w 375"/>
                  <a:gd name="T37" fmla="*/ 267 h 336"/>
                  <a:gd name="T38" fmla="*/ 92 w 375"/>
                  <a:gd name="T39" fmla="*/ 222 h 336"/>
                  <a:gd name="T40" fmla="*/ 50 w 375"/>
                  <a:gd name="T41" fmla="*/ 166 h 336"/>
                  <a:gd name="T42" fmla="*/ 23 w 375"/>
                  <a:gd name="T43" fmla="*/ 105 h 336"/>
                  <a:gd name="T44" fmla="*/ 16 w 375"/>
                  <a:gd name="T45" fmla="*/ 41 h 336"/>
                  <a:gd name="T46" fmla="*/ 23 w 375"/>
                  <a:gd name="T47" fmla="*/ 10 h 336"/>
                  <a:gd name="T48" fmla="*/ 23 w 375"/>
                  <a:gd name="T49" fmla="*/ 3 h 336"/>
                  <a:gd name="T50" fmla="*/ 10 w 375"/>
                  <a:gd name="T51" fmla="*/ 0 h 336"/>
                  <a:gd name="T52" fmla="*/ 6 w 375"/>
                  <a:gd name="T53" fmla="*/ 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6">
                    <a:moveTo>
                      <a:pt x="6" y="7"/>
                    </a:moveTo>
                    <a:lnTo>
                      <a:pt x="2" y="23"/>
                    </a:lnTo>
                    <a:lnTo>
                      <a:pt x="0" y="57"/>
                    </a:lnTo>
                    <a:lnTo>
                      <a:pt x="6" y="108"/>
                    </a:lnTo>
                    <a:lnTo>
                      <a:pt x="33" y="174"/>
                    </a:lnTo>
                    <a:lnTo>
                      <a:pt x="79" y="232"/>
                    </a:lnTo>
                    <a:lnTo>
                      <a:pt x="134" y="281"/>
                    </a:lnTo>
                    <a:lnTo>
                      <a:pt x="200" y="318"/>
                    </a:lnTo>
                    <a:lnTo>
                      <a:pt x="269" y="336"/>
                    </a:lnTo>
                    <a:lnTo>
                      <a:pt x="321" y="334"/>
                    </a:lnTo>
                    <a:lnTo>
                      <a:pt x="353" y="327"/>
                    </a:lnTo>
                    <a:lnTo>
                      <a:pt x="370" y="320"/>
                    </a:lnTo>
                    <a:lnTo>
                      <a:pt x="375" y="316"/>
                    </a:lnTo>
                    <a:lnTo>
                      <a:pt x="372" y="303"/>
                    </a:lnTo>
                    <a:lnTo>
                      <a:pt x="365" y="305"/>
                    </a:lnTo>
                    <a:lnTo>
                      <a:pt x="335" y="315"/>
                    </a:lnTo>
                    <a:lnTo>
                      <a:pt x="270" y="318"/>
                    </a:lnTo>
                    <a:lnTo>
                      <a:pt x="206" y="301"/>
                    </a:lnTo>
                    <a:lnTo>
                      <a:pt x="145" y="267"/>
                    </a:lnTo>
                    <a:lnTo>
                      <a:pt x="92" y="222"/>
                    </a:lnTo>
                    <a:lnTo>
                      <a:pt x="50" y="166"/>
                    </a:lnTo>
                    <a:lnTo>
                      <a:pt x="23" y="105"/>
                    </a:lnTo>
                    <a:lnTo>
                      <a:pt x="16" y="41"/>
                    </a:lnTo>
                    <a:lnTo>
                      <a:pt x="23" y="10"/>
                    </a:lnTo>
                    <a:lnTo>
                      <a:pt x="23" y="3"/>
                    </a:lnTo>
                    <a:lnTo>
                      <a:pt x="10" y="0"/>
                    </a:lnTo>
                    <a:lnTo>
                      <a:pt x="6"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84"/>
              <p:cNvSpPr>
                <a:spLocks/>
              </p:cNvSpPr>
              <p:nvPr/>
            </p:nvSpPr>
            <p:spPr bwMode="auto">
              <a:xfrm>
                <a:off x="6362700" y="2133600"/>
                <a:ext cx="147638" cy="134938"/>
              </a:xfrm>
              <a:custGeom>
                <a:avLst/>
                <a:gdLst>
                  <a:gd name="T0" fmla="*/ 7 w 376"/>
                  <a:gd name="T1" fmla="*/ 7 h 339"/>
                  <a:gd name="T2" fmla="*/ 3 w 376"/>
                  <a:gd name="T3" fmla="*/ 25 h 339"/>
                  <a:gd name="T4" fmla="*/ 0 w 376"/>
                  <a:gd name="T5" fmla="*/ 60 h 339"/>
                  <a:gd name="T6" fmla="*/ 5 w 376"/>
                  <a:gd name="T7" fmla="*/ 113 h 339"/>
                  <a:gd name="T8" fmla="*/ 33 w 376"/>
                  <a:gd name="T9" fmla="*/ 179 h 339"/>
                  <a:gd name="T10" fmla="*/ 77 w 376"/>
                  <a:gd name="T11" fmla="*/ 239 h 339"/>
                  <a:gd name="T12" fmla="*/ 132 w 376"/>
                  <a:gd name="T13" fmla="*/ 287 h 339"/>
                  <a:gd name="T14" fmla="*/ 197 w 376"/>
                  <a:gd name="T15" fmla="*/ 322 h 339"/>
                  <a:gd name="T16" fmla="*/ 267 w 376"/>
                  <a:gd name="T17" fmla="*/ 339 h 339"/>
                  <a:gd name="T18" fmla="*/ 319 w 376"/>
                  <a:gd name="T19" fmla="*/ 336 h 339"/>
                  <a:gd name="T20" fmla="*/ 354 w 376"/>
                  <a:gd name="T21" fmla="*/ 328 h 339"/>
                  <a:gd name="T22" fmla="*/ 371 w 376"/>
                  <a:gd name="T23" fmla="*/ 320 h 339"/>
                  <a:gd name="T24" fmla="*/ 376 w 376"/>
                  <a:gd name="T25" fmla="*/ 317 h 339"/>
                  <a:gd name="T26" fmla="*/ 372 w 376"/>
                  <a:gd name="T27" fmla="*/ 304 h 339"/>
                  <a:gd name="T28" fmla="*/ 366 w 376"/>
                  <a:gd name="T29" fmla="*/ 305 h 339"/>
                  <a:gd name="T30" fmla="*/ 335 w 376"/>
                  <a:gd name="T31" fmla="*/ 317 h 339"/>
                  <a:gd name="T32" fmla="*/ 268 w 376"/>
                  <a:gd name="T33" fmla="*/ 320 h 339"/>
                  <a:gd name="T34" fmla="*/ 204 w 376"/>
                  <a:gd name="T35" fmla="*/ 305 h 339"/>
                  <a:gd name="T36" fmla="*/ 143 w 376"/>
                  <a:gd name="T37" fmla="*/ 273 h 339"/>
                  <a:gd name="T38" fmla="*/ 90 w 376"/>
                  <a:gd name="T39" fmla="*/ 227 h 339"/>
                  <a:gd name="T40" fmla="*/ 48 w 376"/>
                  <a:gd name="T41" fmla="*/ 171 h 339"/>
                  <a:gd name="T42" fmla="*/ 22 w 376"/>
                  <a:gd name="T43" fmla="*/ 109 h 339"/>
                  <a:gd name="T44" fmla="*/ 17 w 376"/>
                  <a:gd name="T45" fmla="*/ 44 h 339"/>
                  <a:gd name="T46" fmla="*/ 23 w 376"/>
                  <a:gd name="T47" fmla="*/ 11 h 339"/>
                  <a:gd name="T48" fmla="*/ 23 w 376"/>
                  <a:gd name="T49" fmla="*/ 3 h 339"/>
                  <a:gd name="T50" fmla="*/ 10 w 376"/>
                  <a:gd name="T51" fmla="*/ 0 h 339"/>
                  <a:gd name="T52" fmla="*/ 7 w 376"/>
                  <a:gd name="T53" fmla="*/ 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7" y="7"/>
                    </a:moveTo>
                    <a:lnTo>
                      <a:pt x="3" y="25"/>
                    </a:lnTo>
                    <a:lnTo>
                      <a:pt x="0" y="60"/>
                    </a:lnTo>
                    <a:lnTo>
                      <a:pt x="5" y="113"/>
                    </a:lnTo>
                    <a:lnTo>
                      <a:pt x="33" y="179"/>
                    </a:lnTo>
                    <a:lnTo>
                      <a:pt x="77" y="239"/>
                    </a:lnTo>
                    <a:lnTo>
                      <a:pt x="132" y="287"/>
                    </a:lnTo>
                    <a:lnTo>
                      <a:pt x="197" y="322"/>
                    </a:lnTo>
                    <a:lnTo>
                      <a:pt x="267" y="339"/>
                    </a:lnTo>
                    <a:lnTo>
                      <a:pt x="319" y="336"/>
                    </a:lnTo>
                    <a:lnTo>
                      <a:pt x="354" y="328"/>
                    </a:lnTo>
                    <a:lnTo>
                      <a:pt x="371" y="320"/>
                    </a:lnTo>
                    <a:lnTo>
                      <a:pt x="376" y="317"/>
                    </a:lnTo>
                    <a:lnTo>
                      <a:pt x="372" y="304"/>
                    </a:lnTo>
                    <a:lnTo>
                      <a:pt x="366" y="305"/>
                    </a:lnTo>
                    <a:lnTo>
                      <a:pt x="335" y="317"/>
                    </a:lnTo>
                    <a:lnTo>
                      <a:pt x="268" y="320"/>
                    </a:lnTo>
                    <a:lnTo>
                      <a:pt x="204" y="305"/>
                    </a:lnTo>
                    <a:lnTo>
                      <a:pt x="143" y="273"/>
                    </a:lnTo>
                    <a:lnTo>
                      <a:pt x="90" y="227"/>
                    </a:lnTo>
                    <a:lnTo>
                      <a:pt x="48" y="171"/>
                    </a:lnTo>
                    <a:lnTo>
                      <a:pt x="22" y="109"/>
                    </a:lnTo>
                    <a:lnTo>
                      <a:pt x="17" y="44"/>
                    </a:lnTo>
                    <a:lnTo>
                      <a:pt x="23" y="11"/>
                    </a:lnTo>
                    <a:lnTo>
                      <a:pt x="23" y="3"/>
                    </a:lnTo>
                    <a:lnTo>
                      <a:pt x="10" y="0"/>
                    </a:lnTo>
                    <a:lnTo>
                      <a:pt x="7"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85"/>
              <p:cNvSpPr>
                <a:spLocks/>
              </p:cNvSpPr>
              <p:nvPr/>
            </p:nvSpPr>
            <p:spPr bwMode="auto">
              <a:xfrm>
                <a:off x="6340475" y="2157413"/>
                <a:ext cx="149225" cy="134938"/>
              </a:xfrm>
              <a:custGeom>
                <a:avLst/>
                <a:gdLst>
                  <a:gd name="T0" fmla="*/ 8 w 376"/>
                  <a:gd name="T1" fmla="*/ 6 h 339"/>
                  <a:gd name="T2" fmla="*/ 4 w 376"/>
                  <a:gd name="T3" fmla="*/ 24 h 339"/>
                  <a:gd name="T4" fmla="*/ 0 w 376"/>
                  <a:gd name="T5" fmla="*/ 59 h 339"/>
                  <a:gd name="T6" fmla="*/ 6 w 376"/>
                  <a:gd name="T7" fmla="*/ 112 h 339"/>
                  <a:gd name="T8" fmla="*/ 31 w 376"/>
                  <a:gd name="T9" fmla="*/ 180 h 339"/>
                  <a:gd name="T10" fmla="*/ 76 w 376"/>
                  <a:gd name="T11" fmla="*/ 239 h 339"/>
                  <a:gd name="T12" fmla="*/ 131 w 376"/>
                  <a:gd name="T13" fmla="*/ 287 h 339"/>
                  <a:gd name="T14" fmla="*/ 196 w 376"/>
                  <a:gd name="T15" fmla="*/ 322 h 339"/>
                  <a:gd name="T16" fmla="*/ 266 w 376"/>
                  <a:gd name="T17" fmla="*/ 339 h 339"/>
                  <a:gd name="T18" fmla="*/ 319 w 376"/>
                  <a:gd name="T19" fmla="*/ 337 h 339"/>
                  <a:gd name="T20" fmla="*/ 354 w 376"/>
                  <a:gd name="T21" fmla="*/ 328 h 339"/>
                  <a:gd name="T22" fmla="*/ 371 w 376"/>
                  <a:gd name="T23" fmla="*/ 321 h 339"/>
                  <a:gd name="T24" fmla="*/ 376 w 376"/>
                  <a:gd name="T25" fmla="*/ 316 h 339"/>
                  <a:gd name="T26" fmla="*/ 372 w 376"/>
                  <a:gd name="T27" fmla="*/ 304 h 339"/>
                  <a:gd name="T28" fmla="*/ 366 w 376"/>
                  <a:gd name="T29" fmla="*/ 304 h 339"/>
                  <a:gd name="T30" fmla="*/ 333 w 376"/>
                  <a:gd name="T31" fmla="*/ 317 h 339"/>
                  <a:gd name="T32" fmla="*/ 267 w 376"/>
                  <a:gd name="T33" fmla="*/ 321 h 339"/>
                  <a:gd name="T34" fmla="*/ 203 w 376"/>
                  <a:gd name="T35" fmla="*/ 306 h 339"/>
                  <a:gd name="T36" fmla="*/ 142 w 376"/>
                  <a:gd name="T37" fmla="*/ 273 h 339"/>
                  <a:gd name="T38" fmla="*/ 89 w 376"/>
                  <a:gd name="T39" fmla="*/ 228 h 339"/>
                  <a:gd name="T40" fmla="*/ 48 w 376"/>
                  <a:gd name="T41" fmla="*/ 172 h 339"/>
                  <a:gd name="T42" fmla="*/ 22 w 376"/>
                  <a:gd name="T43" fmla="*/ 110 h 339"/>
                  <a:gd name="T44" fmla="*/ 19 w 376"/>
                  <a:gd name="T45" fmla="*/ 44 h 339"/>
                  <a:gd name="T46" fmla="*/ 25 w 376"/>
                  <a:gd name="T47" fmla="*/ 10 h 339"/>
                  <a:gd name="T48" fmla="*/ 25 w 376"/>
                  <a:gd name="T49" fmla="*/ 2 h 339"/>
                  <a:gd name="T50" fmla="*/ 12 w 376"/>
                  <a:gd name="T51" fmla="*/ 0 h 339"/>
                  <a:gd name="T52" fmla="*/ 8 w 376"/>
                  <a:gd name="T53" fmla="*/ 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8" y="6"/>
                    </a:moveTo>
                    <a:lnTo>
                      <a:pt x="4" y="24"/>
                    </a:lnTo>
                    <a:lnTo>
                      <a:pt x="0" y="59"/>
                    </a:lnTo>
                    <a:lnTo>
                      <a:pt x="6" y="112"/>
                    </a:lnTo>
                    <a:lnTo>
                      <a:pt x="31" y="180"/>
                    </a:lnTo>
                    <a:lnTo>
                      <a:pt x="76" y="239"/>
                    </a:lnTo>
                    <a:lnTo>
                      <a:pt x="131" y="287"/>
                    </a:lnTo>
                    <a:lnTo>
                      <a:pt x="196" y="322"/>
                    </a:lnTo>
                    <a:lnTo>
                      <a:pt x="266" y="339"/>
                    </a:lnTo>
                    <a:lnTo>
                      <a:pt x="319" y="337"/>
                    </a:lnTo>
                    <a:lnTo>
                      <a:pt x="354" y="328"/>
                    </a:lnTo>
                    <a:lnTo>
                      <a:pt x="371" y="321"/>
                    </a:lnTo>
                    <a:lnTo>
                      <a:pt x="376" y="316"/>
                    </a:lnTo>
                    <a:lnTo>
                      <a:pt x="372" y="304"/>
                    </a:lnTo>
                    <a:lnTo>
                      <a:pt x="366" y="304"/>
                    </a:lnTo>
                    <a:lnTo>
                      <a:pt x="333" y="317"/>
                    </a:lnTo>
                    <a:lnTo>
                      <a:pt x="267" y="321"/>
                    </a:lnTo>
                    <a:lnTo>
                      <a:pt x="203" y="306"/>
                    </a:lnTo>
                    <a:lnTo>
                      <a:pt x="142" y="273"/>
                    </a:lnTo>
                    <a:lnTo>
                      <a:pt x="89" y="228"/>
                    </a:lnTo>
                    <a:lnTo>
                      <a:pt x="48" y="172"/>
                    </a:lnTo>
                    <a:lnTo>
                      <a:pt x="22" y="110"/>
                    </a:lnTo>
                    <a:lnTo>
                      <a:pt x="19" y="44"/>
                    </a:lnTo>
                    <a:lnTo>
                      <a:pt x="25" y="10"/>
                    </a:lnTo>
                    <a:lnTo>
                      <a:pt x="25" y="2"/>
                    </a:lnTo>
                    <a:lnTo>
                      <a:pt x="12" y="0"/>
                    </a:lnTo>
                    <a:lnTo>
                      <a:pt x="8"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86"/>
              <p:cNvSpPr>
                <a:spLocks/>
              </p:cNvSpPr>
              <p:nvPr/>
            </p:nvSpPr>
            <p:spPr bwMode="auto">
              <a:xfrm>
                <a:off x="6732588" y="565150"/>
                <a:ext cx="1235075" cy="1344613"/>
              </a:xfrm>
              <a:custGeom>
                <a:avLst/>
                <a:gdLst>
                  <a:gd name="T0" fmla="*/ 113 w 3115"/>
                  <a:gd name="T1" fmla="*/ 3390 h 3390"/>
                  <a:gd name="T2" fmla="*/ 82 w 3115"/>
                  <a:gd name="T3" fmla="*/ 3386 h 3390"/>
                  <a:gd name="T4" fmla="*/ 25 w 3115"/>
                  <a:gd name="T5" fmla="*/ 3364 h 3390"/>
                  <a:gd name="T6" fmla="*/ 0 w 3115"/>
                  <a:gd name="T7" fmla="*/ 3346 h 3390"/>
                  <a:gd name="T8" fmla="*/ 3115 w 3115"/>
                  <a:gd name="T9" fmla="*/ 0 h 3390"/>
                  <a:gd name="T10" fmla="*/ 2201 w 3115"/>
                  <a:gd name="T11" fmla="*/ 1036 h 3390"/>
                  <a:gd name="T12" fmla="*/ 113 w 3115"/>
                  <a:gd name="T13" fmla="*/ 3390 h 3390"/>
                </a:gdLst>
                <a:ahLst/>
                <a:cxnLst>
                  <a:cxn ang="0">
                    <a:pos x="T0" y="T1"/>
                  </a:cxn>
                  <a:cxn ang="0">
                    <a:pos x="T2" y="T3"/>
                  </a:cxn>
                  <a:cxn ang="0">
                    <a:pos x="T4" y="T5"/>
                  </a:cxn>
                  <a:cxn ang="0">
                    <a:pos x="T6" y="T7"/>
                  </a:cxn>
                  <a:cxn ang="0">
                    <a:pos x="T8" y="T9"/>
                  </a:cxn>
                  <a:cxn ang="0">
                    <a:pos x="T10" y="T11"/>
                  </a:cxn>
                  <a:cxn ang="0">
                    <a:pos x="T12" y="T13"/>
                  </a:cxn>
                </a:cxnLst>
                <a:rect l="0" t="0" r="r" b="b"/>
                <a:pathLst>
                  <a:path w="3115" h="3390">
                    <a:moveTo>
                      <a:pt x="113" y="3390"/>
                    </a:moveTo>
                    <a:lnTo>
                      <a:pt x="82" y="3386"/>
                    </a:lnTo>
                    <a:lnTo>
                      <a:pt x="25" y="3364"/>
                    </a:lnTo>
                    <a:lnTo>
                      <a:pt x="0" y="3346"/>
                    </a:lnTo>
                    <a:lnTo>
                      <a:pt x="3115" y="0"/>
                    </a:lnTo>
                    <a:lnTo>
                      <a:pt x="2201" y="1036"/>
                    </a:lnTo>
                    <a:lnTo>
                      <a:pt x="113" y="339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7"/>
              <p:cNvSpPr>
                <a:spLocks/>
              </p:cNvSpPr>
              <p:nvPr/>
            </p:nvSpPr>
            <p:spPr bwMode="auto">
              <a:xfrm>
                <a:off x="6319838" y="2265363"/>
                <a:ext cx="115888" cy="84138"/>
              </a:xfrm>
              <a:custGeom>
                <a:avLst/>
                <a:gdLst>
                  <a:gd name="T0" fmla="*/ 86 w 290"/>
                  <a:gd name="T1" fmla="*/ 210 h 210"/>
                  <a:gd name="T2" fmla="*/ 66 w 290"/>
                  <a:gd name="T3" fmla="*/ 209 h 210"/>
                  <a:gd name="T4" fmla="*/ 35 w 290"/>
                  <a:gd name="T5" fmla="*/ 199 h 210"/>
                  <a:gd name="T6" fmla="*/ 5 w 290"/>
                  <a:gd name="T7" fmla="*/ 178 h 210"/>
                  <a:gd name="T8" fmla="*/ 0 w 290"/>
                  <a:gd name="T9" fmla="*/ 174 h 210"/>
                  <a:gd name="T10" fmla="*/ 162 w 290"/>
                  <a:gd name="T11" fmla="*/ 0 h 210"/>
                  <a:gd name="T12" fmla="*/ 192 w 290"/>
                  <a:gd name="T13" fmla="*/ 21 h 210"/>
                  <a:gd name="T14" fmla="*/ 255 w 290"/>
                  <a:gd name="T15" fmla="*/ 52 h 210"/>
                  <a:gd name="T16" fmla="*/ 290 w 290"/>
                  <a:gd name="T17" fmla="*/ 60 h 210"/>
                  <a:gd name="T18" fmla="*/ 213 w 290"/>
                  <a:gd name="T19" fmla="*/ 144 h 210"/>
                  <a:gd name="T20" fmla="*/ 183 w 290"/>
                  <a:gd name="T21" fmla="*/ 172 h 210"/>
                  <a:gd name="T22" fmla="*/ 156 w 290"/>
                  <a:gd name="T23" fmla="*/ 191 h 210"/>
                  <a:gd name="T24" fmla="*/ 108 w 290"/>
                  <a:gd name="T25" fmla="*/ 209 h 210"/>
                  <a:gd name="T26" fmla="*/ 86 w 290"/>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10">
                    <a:moveTo>
                      <a:pt x="86" y="210"/>
                    </a:moveTo>
                    <a:lnTo>
                      <a:pt x="66" y="209"/>
                    </a:lnTo>
                    <a:lnTo>
                      <a:pt x="35" y="199"/>
                    </a:lnTo>
                    <a:lnTo>
                      <a:pt x="5" y="178"/>
                    </a:lnTo>
                    <a:lnTo>
                      <a:pt x="0" y="174"/>
                    </a:lnTo>
                    <a:lnTo>
                      <a:pt x="162" y="0"/>
                    </a:lnTo>
                    <a:lnTo>
                      <a:pt x="192" y="21"/>
                    </a:lnTo>
                    <a:lnTo>
                      <a:pt x="255" y="52"/>
                    </a:lnTo>
                    <a:lnTo>
                      <a:pt x="290" y="60"/>
                    </a:lnTo>
                    <a:lnTo>
                      <a:pt x="213" y="144"/>
                    </a:lnTo>
                    <a:lnTo>
                      <a:pt x="183" y="172"/>
                    </a:lnTo>
                    <a:lnTo>
                      <a:pt x="156" y="191"/>
                    </a:lnTo>
                    <a:lnTo>
                      <a:pt x="108" y="209"/>
                    </a:lnTo>
                    <a:lnTo>
                      <a:pt x="86" y="210"/>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88"/>
              <p:cNvSpPr>
                <a:spLocks/>
              </p:cNvSpPr>
              <p:nvPr/>
            </p:nvSpPr>
            <p:spPr bwMode="auto">
              <a:xfrm>
                <a:off x="6389688" y="2241550"/>
                <a:ext cx="66675" cy="41275"/>
              </a:xfrm>
              <a:custGeom>
                <a:avLst/>
                <a:gdLst>
                  <a:gd name="T0" fmla="*/ 131 w 171"/>
                  <a:gd name="T1" fmla="*/ 105 h 105"/>
                  <a:gd name="T2" fmla="*/ 96 w 171"/>
                  <a:gd name="T3" fmla="*/ 98 h 105"/>
                  <a:gd name="T4" fmla="*/ 30 w 171"/>
                  <a:gd name="T5" fmla="*/ 68 h 105"/>
                  <a:gd name="T6" fmla="*/ 0 w 171"/>
                  <a:gd name="T7" fmla="*/ 47 h 105"/>
                  <a:gd name="T8" fmla="*/ 45 w 171"/>
                  <a:gd name="T9" fmla="*/ 0 h 105"/>
                  <a:gd name="T10" fmla="*/ 74 w 171"/>
                  <a:gd name="T11" fmla="*/ 20 h 105"/>
                  <a:gd name="T12" fmla="*/ 137 w 171"/>
                  <a:gd name="T13" fmla="*/ 51 h 105"/>
                  <a:gd name="T14" fmla="*/ 171 w 171"/>
                  <a:gd name="T15" fmla="*/ 60 h 105"/>
                  <a:gd name="T16" fmla="*/ 150 w 171"/>
                  <a:gd name="T17" fmla="*/ 84 h 105"/>
                  <a:gd name="T18" fmla="*/ 131 w 171"/>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5">
                    <a:moveTo>
                      <a:pt x="131" y="105"/>
                    </a:moveTo>
                    <a:lnTo>
                      <a:pt x="96" y="98"/>
                    </a:lnTo>
                    <a:lnTo>
                      <a:pt x="30" y="68"/>
                    </a:lnTo>
                    <a:lnTo>
                      <a:pt x="0" y="47"/>
                    </a:lnTo>
                    <a:lnTo>
                      <a:pt x="45" y="0"/>
                    </a:lnTo>
                    <a:lnTo>
                      <a:pt x="74" y="20"/>
                    </a:lnTo>
                    <a:lnTo>
                      <a:pt x="137" y="51"/>
                    </a:lnTo>
                    <a:lnTo>
                      <a:pt x="171" y="60"/>
                    </a:lnTo>
                    <a:lnTo>
                      <a:pt x="150" y="84"/>
                    </a:lnTo>
                    <a:lnTo>
                      <a:pt x="131"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89"/>
              <p:cNvSpPr>
                <a:spLocks/>
              </p:cNvSpPr>
              <p:nvPr/>
            </p:nvSpPr>
            <p:spPr bwMode="auto">
              <a:xfrm>
                <a:off x="6411913" y="2216150"/>
                <a:ext cx="68263" cy="42863"/>
              </a:xfrm>
              <a:custGeom>
                <a:avLst/>
                <a:gdLst>
                  <a:gd name="T0" fmla="*/ 128 w 171"/>
                  <a:gd name="T1" fmla="*/ 109 h 109"/>
                  <a:gd name="T2" fmla="*/ 94 w 171"/>
                  <a:gd name="T3" fmla="*/ 101 h 109"/>
                  <a:gd name="T4" fmla="*/ 30 w 171"/>
                  <a:gd name="T5" fmla="*/ 71 h 109"/>
                  <a:gd name="T6" fmla="*/ 0 w 171"/>
                  <a:gd name="T7" fmla="*/ 51 h 109"/>
                  <a:gd name="T8" fmla="*/ 46 w 171"/>
                  <a:gd name="T9" fmla="*/ 0 h 109"/>
                  <a:gd name="T10" fmla="*/ 75 w 171"/>
                  <a:gd name="T11" fmla="*/ 22 h 109"/>
                  <a:gd name="T12" fmla="*/ 137 w 171"/>
                  <a:gd name="T13" fmla="*/ 53 h 109"/>
                  <a:gd name="T14" fmla="*/ 171 w 171"/>
                  <a:gd name="T15" fmla="*/ 62 h 109"/>
                  <a:gd name="T16" fmla="*/ 149 w 171"/>
                  <a:gd name="T17" fmla="*/ 87 h 109"/>
                  <a:gd name="T18" fmla="*/ 128 w 171"/>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9">
                    <a:moveTo>
                      <a:pt x="128" y="109"/>
                    </a:moveTo>
                    <a:lnTo>
                      <a:pt x="94" y="101"/>
                    </a:lnTo>
                    <a:lnTo>
                      <a:pt x="30" y="71"/>
                    </a:lnTo>
                    <a:lnTo>
                      <a:pt x="0" y="51"/>
                    </a:lnTo>
                    <a:lnTo>
                      <a:pt x="46" y="0"/>
                    </a:lnTo>
                    <a:lnTo>
                      <a:pt x="75" y="22"/>
                    </a:lnTo>
                    <a:lnTo>
                      <a:pt x="137" y="53"/>
                    </a:lnTo>
                    <a:lnTo>
                      <a:pt x="171" y="62"/>
                    </a:lnTo>
                    <a:lnTo>
                      <a:pt x="149" y="87"/>
                    </a:lnTo>
                    <a:lnTo>
                      <a:pt x="128"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90"/>
              <p:cNvSpPr>
                <a:spLocks/>
              </p:cNvSpPr>
              <p:nvPr/>
            </p:nvSpPr>
            <p:spPr bwMode="auto">
              <a:xfrm>
                <a:off x="6435725" y="2192338"/>
                <a:ext cx="65088" cy="42863"/>
              </a:xfrm>
              <a:custGeom>
                <a:avLst/>
                <a:gdLst>
                  <a:gd name="T0" fmla="*/ 126 w 167"/>
                  <a:gd name="T1" fmla="*/ 109 h 109"/>
                  <a:gd name="T2" fmla="*/ 93 w 167"/>
                  <a:gd name="T3" fmla="*/ 101 h 109"/>
                  <a:gd name="T4" fmla="*/ 29 w 167"/>
                  <a:gd name="T5" fmla="*/ 70 h 109"/>
                  <a:gd name="T6" fmla="*/ 0 w 167"/>
                  <a:gd name="T7" fmla="*/ 49 h 109"/>
                  <a:gd name="T8" fmla="*/ 46 w 167"/>
                  <a:gd name="T9" fmla="*/ 0 h 109"/>
                  <a:gd name="T10" fmla="*/ 74 w 167"/>
                  <a:gd name="T11" fmla="*/ 21 h 109"/>
                  <a:gd name="T12" fmla="*/ 135 w 167"/>
                  <a:gd name="T13" fmla="*/ 53 h 109"/>
                  <a:gd name="T14" fmla="*/ 167 w 167"/>
                  <a:gd name="T15" fmla="*/ 62 h 109"/>
                  <a:gd name="T16" fmla="*/ 147 w 167"/>
                  <a:gd name="T17" fmla="*/ 86 h 109"/>
                  <a:gd name="T18" fmla="*/ 126 w 167"/>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09">
                    <a:moveTo>
                      <a:pt x="126" y="109"/>
                    </a:moveTo>
                    <a:lnTo>
                      <a:pt x="93" y="101"/>
                    </a:lnTo>
                    <a:lnTo>
                      <a:pt x="29" y="70"/>
                    </a:lnTo>
                    <a:lnTo>
                      <a:pt x="0" y="49"/>
                    </a:lnTo>
                    <a:lnTo>
                      <a:pt x="46" y="0"/>
                    </a:lnTo>
                    <a:lnTo>
                      <a:pt x="74" y="21"/>
                    </a:lnTo>
                    <a:lnTo>
                      <a:pt x="135" y="53"/>
                    </a:lnTo>
                    <a:lnTo>
                      <a:pt x="167" y="62"/>
                    </a:lnTo>
                    <a:lnTo>
                      <a:pt x="147" y="86"/>
                    </a:lnTo>
                    <a:lnTo>
                      <a:pt x="12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91"/>
              <p:cNvSpPr>
                <a:spLocks/>
              </p:cNvSpPr>
              <p:nvPr/>
            </p:nvSpPr>
            <p:spPr bwMode="auto">
              <a:xfrm>
                <a:off x="6457950" y="2003425"/>
                <a:ext cx="215900" cy="207963"/>
              </a:xfrm>
              <a:custGeom>
                <a:avLst/>
                <a:gdLst>
                  <a:gd name="T0" fmla="*/ 125 w 546"/>
                  <a:gd name="T1" fmla="*/ 525 h 525"/>
                  <a:gd name="T2" fmla="*/ 92 w 546"/>
                  <a:gd name="T3" fmla="*/ 516 h 525"/>
                  <a:gd name="T4" fmla="*/ 29 w 546"/>
                  <a:gd name="T5" fmla="*/ 486 h 525"/>
                  <a:gd name="T6" fmla="*/ 0 w 546"/>
                  <a:gd name="T7" fmla="*/ 464 h 525"/>
                  <a:gd name="T8" fmla="*/ 433 w 546"/>
                  <a:gd name="T9" fmla="*/ 0 h 525"/>
                  <a:gd name="T10" fmla="*/ 459 w 546"/>
                  <a:gd name="T11" fmla="*/ 20 h 525"/>
                  <a:gd name="T12" fmla="*/ 516 w 546"/>
                  <a:gd name="T13" fmla="*/ 48 h 525"/>
                  <a:gd name="T14" fmla="*/ 546 w 546"/>
                  <a:gd name="T15" fmla="*/ 56 h 525"/>
                  <a:gd name="T16" fmla="*/ 310 w 546"/>
                  <a:gd name="T17" fmla="*/ 319 h 525"/>
                  <a:gd name="T18" fmla="*/ 125 w 546"/>
                  <a:gd name="T19"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6" h="525">
                    <a:moveTo>
                      <a:pt x="125" y="525"/>
                    </a:moveTo>
                    <a:lnTo>
                      <a:pt x="92" y="516"/>
                    </a:lnTo>
                    <a:lnTo>
                      <a:pt x="29" y="486"/>
                    </a:lnTo>
                    <a:lnTo>
                      <a:pt x="0" y="464"/>
                    </a:lnTo>
                    <a:lnTo>
                      <a:pt x="433" y="0"/>
                    </a:lnTo>
                    <a:lnTo>
                      <a:pt x="459" y="20"/>
                    </a:lnTo>
                    <a:lnTo>
                      <a:pt x="516" y="48"/>
                    </a:lnTo>
                    <a:lnTo>
                      <a:pt x="546" y="56"/>
                    </a:lnTo>
                    <a:lnTo>
                      <a:pt x="310" y="319"/>
                    </a:lnTo>
                    <a:lnTo>
                      <a:pt x="125" y="525"/>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92"/>
              <p:cNvSpPr>
                <a:spLocks/>
              </p:cNvSpPr>
              <p:nvPr/>
            </p:nvSpPr>
            <p:spPr bwMode="auto">
              <a:xfrm>
                <a:off x="6634163" y="1978025"/>
                <a:ext cx="61913" cy="41275"/>
              </a:xfrm>
              <a:custGeom>
                <a:avLst/>
                <a:gdLst>
                  <a:gd name="T0" fmla="*/ 115 w 157"/>
                  <a:gd name="T1" fmla="*/ 102 h 102"/>
                  <a:gd name="T2" fmla="*/ 85 w 157"/>
                  <a:gd name="T3" fmla="*/ 96 h 102"/>
                  <a:gd name="T4" fmla="*/ 27 w 157"/>
                  <a:gd name="T5" fmla="*/ 69 h 102"/>
                  <a:gd name="T6" fmla="*/ 0 w 157"/>
                  <a:gd name="T7" fmla="*/ 49 h 102"/>
                  <a:gd name="T8" fmla="*/ 45 w 157"/>
                  <a:gd name="T9" fmla="*/ 0 h 102"/>
                  <a:gd name="T10" fmla="*/ 71 w 157"/>
                  <a:gd name="T11" fmla="*/ 19 h 102"/>
                  <a:gd name="T12" fmla="*/ 128 w 157"/>
                  <a:gd name="T13" fmla="*/ 48 h 102"/>
                  <a:gd name="T14" fmla="*/ 157 w 157"/>
                  <a:gd name="T15" fmla="*/ 54 h 102"/>
                  <a:gd name="T16" fmla="*/ 136 w 157"/>
                  <a:gd name="T17" fmla="*/ 79 h 102"/>
                  <a:gd name="T18" fmla="*/ 115 w 157"/>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02">
                    <a:moveTo>
                      <a:pt x="115" y="102"/>
                    </a:moveTo>
                    <a:lnTo>
                      <a:pt x="85" y="96"/>
                    </a:lnTo>
                    <a:lnTo>
                      <a:pt x="27" y="69"/>
                    </a:lnTo>
                    <a:lnTo>
                      <a:pt x="0" y="49"/>
                    </a:lnTo>
                    <a:lnTo>
                      <a:pt x="45" y="0"/>
                    </a:lnTo>
                    <a:lnTo>
                      <a:pt x="71" y="19"/>
                    </a:lnTo>
                    <a:lnTo>
                      <a:pt x="128" y="48"/>
                    </a:lnTo>
                    <a:lnTo>
                      <a:pt x="157" y="54"/>
                    </a:lnTo>
                    <a:lnTo>
                      <a:pt x="136" y="79"/>
                    </a:lnTo>
                    <a:lnTo>
                      <a:pt x="115"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3"/>
              <p:cNvSpPr>
                <a:spLocks/>
              </p:cNvSpPr>
              <p:nvPr/>
            </p:nvSpPr>
            <p:spPr bwMode="auto">
              <a:xfrm>
                <a:off x="6656388" y="1957388"/>
                <a:ext cx="60325" cy="36513"/>
              </a:xfrm>
              <a:custGeom>
                <a:avLst/>
                <a:gdLst>
                  <a:gd name="T0" fmla="*/ 114 w 150"/>
                  <a:gd name="T1" fmla="*/ 94 h 94"/>
                  <a:gd name="T2" fmla="*/ 84 w 150"/>
                  <a:gd name="T3" fmla="*/ 89 h 94"/>
                  <a:gd name="T4" fmla="*/ 27 w 150"/>
                  <a:gd name="T5" fmla="*/ 61 h 94"/>
                  <a:gd name="T6" fmla="*/ 0 w 150"/>
                  <a:gd name="T7" fmla="*/ 42 h 94"/>
                  <a:gd name="T8" fmla="*/ 40 w 150"/>
                  <a:gd name="T9" fmla="*/ 0 h 94"/>
                  <a:gd name="T10" fmla="*/ 65 w 150"/>
                  <a:gd name="T11" fmla="*/ 19 h 94"/>
                  <a:gd name="T12" fmla="*/ 120 w 150"/>
                  <a:gd name="T13" fmla="*/ 47 h 94"/>
                  <a:gd name="T14" fmla="*/ 150 w 150"/>
                  <a:gd name="T15" fmla="*/ 54 h 94"/>
                  <a:gd name="T16" fmla="*/ 132 w 150"/>
                  <a:gd name="T17" fmla="*/ 74 h 94"/>
                  <a:gd name="T18" fmla="*/ 114 w 150"/>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94">
                    <a:moveTo>
                      <a:pt x="114" y="94"/>
                    </a:moveTo>
                    <a:lnTo>
                      <a:pt x="84" y="89"/>
                    </a:lnTo>
                    <a:lnTo>
                      <a:pt x="27" y="61"/>
                    </a:lnTo>
                    <a:lnTo>
                      <a:pt x="0" y="42"/>
                    </a:lnTo>
                    <a:lnTo>
                      <a:pt x="40" y="0"/>
                    </a:lnTo>
                    <a:lnTo>
                      <a:pt x="65" y="19"/>
                    </a:lnTo>
                    <a:lnTo>
                      <a:pt x="120" y="47"/>
                    </a:lnTo>
                    <a:lnTo>
                      <a:pt x="150" y="54"/>
                    </a:lnTo>
                    <a:lnTo>
                      <a:pt x="132" y="74"/>
                    </a:lnTo>
                    <a:lnTo>
                      <a:pt x="114"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94"/>
              <p:cNvSpPr>
                <a:spLocks/>
              </p:cNvSpPr>
              <p:nvPr/>
            </p:nvSpPr>
            <p:spPr bwMode="auto">
              <a:xfrm>
                <a:off x="6677025" y="1892300"/>
                <a:ext cx="100013" cy="79375"/>
              </a:xfrm>
              <a:custGeom>
                <a:avLst/>
                <a:gdLst>
                  <a:gd name="T0" fmla="*/ 111 w 250"/>
                  <a:gd name="T1" fmla="*/ 198 h 198"/>
                  <a:gd name="T2" fmla="*/ 83 w 250"/>
                  <a:gd name="T3" fmla="*/ 193 h 198"/>
                  <a:gd name="T4" fmla="*/ 26 w 250"/>
                  <a:gd name="T5" fmla="*/ 166 h 198"/>
                  <a:gd name="T6" fmla="*/ 0 w 250"/>
                  <a:gd name="T7" fmla="*/ 148 h 198"/>
                  <a:gd name="T8" fmla="*/ 137 w 250"/>
                  <a:gd name="T9" fmla="*/ 0 h 198"/>
                  <a:gd name="T10" fmla="*/ 162 w 250"/>
                  <a:gd name="T11" fmla="*/ 18 h 198"/>
                  <a:gd name="T12" fmla="*/ 219 w 250"/>
                  <a:gd name="T13" fmla="*/ 40 h 198"/>
                  <a:gd name="T14" fmla="*/ 250 w 250"/>
                  <a:gd name="T15" fmla="*/ 44 h 198"/>
                  <a:gd name="T16" fmla="*/ 180 w 250"/>
                  <a:gd name="T17" fmla="*/ 122 h 198"/>
                  <a:gd name="T18" fmla="*/ 111 w 250"/>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98">
                    <a:moveTo>
                      <a:pt x="111" y="198"/>
                    </a:moveTo>
                    <a:lnTo>
                      <a:pt x="83" y="193"/>
                    </a:lnTo>
                    <a:lnTo>
                      <a:pt x="26" y="166"/>
                    </a:lnTo>
                    <a:lnTo>
                      <a:pt x="0" y="148"/>
                    </a:lnTo>
                    <a:lnTo>
                      <a:pt x="137" y="0"/>
                    </a:lnTo>
                    <a:lnTo>
                      <a:pt x="162" y="18"/>
                    </a:lnTo>
                    <a:lnTo>
                      <a:pt x="219" y="40"/>
                    </a:lnTo>
                    <a:lnTo>
                      <a:pt x="250" y="44"/>
                    </a:lnTo>
                    <a:lnTo>
                      <a:pt x="180" y="122"/>
                    </a:lnTo>
                    <a:lnTo>
                      <a:pt x="111" y="198"/>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5"/>
              <p:cNvSpPr>
                <a:spLocks/>
              </p:cNvSpPr>
              <p:nvPr/>
            </p:nvSpPr>
            <p:spPr bwMode="auto">
              <a:xfrm>
                <a:off x="6672263" y="1951038"/>
                <a:ext cx="49213" cy="26988"/>
              </a:xfrm>
              <a:custGeom>
                <a:avLst/>
                <a:gdLst>
                  <a:gd name="T0" fmla="*/ 110 w 123"/>
                  <a:gd name="T1" fmla="*/ 66 h 66"/>
                  <a:gd name="T2" fmla="*/ 80 w 123"/>
                  <a:gd name="T3" fmla="*/ 59 h 66"/>
                  <a:gd name="T4" fmla="*/ 25 w 123"/>
                  <a:gd name="T5" fmla="*/ 31 h 66"/>
                  <a:gd name="T6" fmla="*/ 0 w 123"/>
                  <a:gd name="T7" fmla="*/ 12 h 66"/>
                  <a:gd name="T8" fmla="*/ 12 w 123"/>
                  <a:gd name="T9" fmla="*/ 0 h 66"/>
                  <a:gd name="T10" fmla="*/ 38 w 123"/>
                  <a:gd name="T11" fmla="*/ 18 h 66"/>
                  <a:gd name="T12" fmla="*/ 95 w 123"/>
                  <a:gd name="T13" fmla="*/ 45 h 66"/>
                  <a:gd name="T14" fmla="*/ 123 w 123"/>
                  <a:gd name="T15" fmla="*/ 50 h 66"/>
                  <a:gd name="T16" fmla="*/ 117 w 123"/>
                  <a:gd name="T17" fmla="*/ 58 h 66"/>
                  <a:gd name="T18" fmla="*/ 110 w 123"/>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6">
                    <a:moveTo>
                      <a:pt x="110" y="66"/>
                    </a:moveTo>
                    <a:lnTo>
                      <a:pt x="80" y="59"/>
                    </a:lnTo>
                    <a:lnTo>
                      <a:pt x="25" y="31"/>
                    </a:lnTo>
                    <a:lnTo>
                      <a:pt x="0" y="12"/>
                    </a:lnTo>
                    <a:lnTo>
                      <a:pt x="12" y="0"/>
                    </a:lnTo>
                    <a:lnTo>
                      <a:pt x="38" y="18"/>
                    </a:lnTo>
                    <a:lnTo>
                      <a:pt x="95" y="45"/>
                    </a:lnTo>
                    <a:lnTo>
                      <a:pt x="123" y="50"/>
                    </a:lnTo>
                    <a:lnTo>
                      <a:pt x="117" y="58"/>
                    </a:lnTo>
                    <a:lnTo>
                      <a:pt x="110" y="66"/>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96"/>
              <p:cNvSpPr>
                <a:spLocks/>
              </p:cNvSpPr>
              <p:nvPr/>
            </p:nvSpPr>
            <p:spPr bwMode="auto">
              <a:xfrm>
                <a:off x="6651625" y="1973263"/>
                <a:ext cx="50800" cy="26988"/>
              </a:xfrm>
              <a:custGeom>
                <a:avLst/>
                <a:gdLst>
                  <a:gd name="T0" fmla="*/ 112 w 126"/>
                  <a:gd name="T1" fmla="*/ 67 h 67"/>
                  <a:gd name="T2" fmla="*/ 83 w 126"/>
                  <a:gd name="T3" fmla="*/ 61 h 67"/>
                  <a:gd name="T4" fmla="*/ 26 w 126"/>
                  <a:gd name="T5" fmla="*/ 32 h 67"/>
                  <a:gd name="T6" fmla="*/ 0 w 126"/>
                  <a:gd name="T7" fmla="*/ 13 h 67"/>
                  <a:gd name="T8" fmla="*/ 12 w 126"/>
                  <a:gd name="T9" fmla="*/ 0 h 67"/>
                  <a:gd name="T10" fmla="*/ 39 w 126"/>
                  <a:gd name="T11" fmla="*/ 19 h 67"/>
                  <a:gd name="T12" fmla="*/ 96 w 126"/>
                  <a:gd name="T13" fmla="*/ 47 h 67"/>
                  <a:gd name="T14" fmla="*/ 126 w 126"/>
                  <a:gd name="T15" fmla="*/ 52 h 67"/>
                  <a:gd name="T16" fmla="*/ 119 w 126"/>
                  <a:gd name="T17" fmla="*/ 60 h 67"/>
                  <a:gd name="T18" fmla="*/ 112 w 126"/>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67">
                    <a:moveTo>
                      <a:pt x="112" y="67"/>
                    </a:moveTo>
                    <a:lnTo>
                      <a:pt x="83" y="61"/>
                    </a:lnTo>
                    <a:lnTo>
                      <a:pt x="26" y="32"/>
                    </a:lnTo>
                    <a:lnTo>
                      <a:pt x="0" y="13"/>
                    </a:lnTo>
                    <a:lnTo>
                      <a:pt x="12" y="0"/>
                    </a:lnTo>
                    <a:lnTo>
                      <a:pt x="39" y="19"/>
                    </a:lnTo>
                    <a:lnTo>
                      <a:pt x="96" y="47"/>
                    </a:lnTo>
                    <a:lnTo>
                      <a:pt x="126" y="52"/>
                    </a:lnTo>
                    <a:lnTo>
                      <a:pt x="119" y="60"/>
                    </a:lnTo>
                    <a:lnTo>
                      <a:pt x="112" y="67"/>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97"/>
              <p:cNvSpPr>
                <a:spLocks/>
              </p:cNvSpPr>
              <p:nvPr/>
            </p:nvSpPr>
            <p:spPr bwMode="auto">
              <a:xfrm>
                <a:off x="6629400" y="1998663"/>
                <a:ext cx="50800" cy="26988"/>
              </a:xfrm>
              <a:custGeom>
                <a:avLst/>
                <a:gdLst>
                  <a:gd name="T0" fmla="*/ 113 w 127"/>
                  <a:gd name="T1" fmla="*/ 69 h 69"/>
                  <a:gd name="T2" fmla="*/ 83 w 127"/>
                  <a:gd name="T3" fmla="*/ 61 h 69"/>
                  <a:gd name="T4" fmla="*/ 26 w 127"/>
                  <a:gd name="T5" fmla="*/ 33 h 69"/>
                  <a:gd name="T6" fmla="*/ 0 w 127"/>
                  <a:gd name="T7" fmla="*/ 13 h 69"/>
                  <a:gd name="T8" fmla="*/ 12 w 127"/>
                  <a:gd name="T9" fmla="*/ 0 h 69"/>
                  <a:gd name="T10" fmla="*/ 39 w 127"/>
                  <a:gd name="T11" fmla="*/ 20 h 69"/>
                  <a:gd name="T12" fmla="*/ 97 w 127"/>
                  <a:gd name="T13" fmla="*/ 47 h 69"/>
                  <a:gd name="T14" fmla="*/ 127 w 127"/>
                  <a:gd name="T15" fmla="*/ 53 h 69"/>
                  <a:gd name="T16" fmla="*/ 119 w 127"/>
                  <a:gd name="T17" fmla="*/ 61 h 69"/>
                  <a:gd name="T18" fmla="*/ 113 w 127"/>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69">
                    <a:moveTo>
                      <a:pt x="113" y="69"/>
                    </a:moveTo>
                    <a:lnTo>
                      <a:pt x="83" y="61"/>
                    </a:lnTo>
                    <a:lnTo>
                      <a:pt x="26" y="33"/>
                    </a:lnTo>
                    <a:lnTo>
                      <a:pt x="0" y="13"/>
                    </a:lnTo>
                    <a:lnTo>
                      <a:pt x="12" y="0"/>
                    </a:lnTo>
                    <a:lnTo>
                      <a:pt x="39" y="20"/>
                    </a:lnTo>
                    <a:lnTo>
                      <a:pt x="97" y="47"/>
                    </a:lnTo>
                    <a:lnTo>
                      <a:pt x="127" y="53"/>
                    </a:lnTo>
                    <a:lnTo>
                      <a:pt x="119" y="61"/>
                    </a:lnTo>
                    <a:lnTo>
                      <a:pt x="113" y="69"/>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98"/>
              <p:cNvSpPr>
                <a:spLocks/>
              </p:cNvSpPr>
              <p:nvPr/>
            </p:nvSpPr>
            <p:spPr bwMode="auto">
              <a:xfrm>
                <a:off x="6453188" y="2187575"/>
                <a:ext cx="53975" cy="30163"/>
              </a:xfrm>
              <a:custGeom>
                <a:avLst/>
                <a:gdLst>
                  <a:gd name="T0" fmla="*/ 121 w 136"/>
                  <a:gd name="T1" fmla="*/ 75 h 75"/>
                  <a:gd name="T2" fmla="*/ 89 w 136"/>
                  <a:gd name="T3" fmla="*/ 66 h 75"/>
                  <a:gd name="T4" fmla="*/ 28 w 136"/>
                  <a:gd name="T5" fmla="*/ 34 h 75"/>
                  <a:gd name="T6" fmla="*/ 0 w 136"/>
                  <a:gd name="T7" fmla="*/ 13 h 75"/>
                  <a:gd name="T8" fmla="*/ 11 w 136"/>
                  <a:gd name="T9" fmla="*/ 0 h 75"/>
                  <a:gd name="T10" fmla="*/ 40 w 136"/>
                  <a:gd name="T11" fmla="*/ 22 h 75"/>
                  <a:gd name="T12" fmla="*/ 103 w 136"/>
                  <a:gd name="T13" fmla="*/ 52 h 75"/>
                  <a:gd name="T14" fmla="*/ 136 w 136"/>
                  <a:gd name="T15" fmla="*/ 61 h 75"/>
                  <a:gd name="T16" fmla="*/ 128 w 136"/>
                  <a:gd name="T17" fmla="*/ 69 h 75"/>
                  <a:gd name="T18" fmla="*/ 121 w 136"/>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
                    <a:moveTo>
                      <a:pt x="121" y="75"/>
                    </a:moveTo>
                    <a:lnTo>
                      <a:pt x="89" y="66"/>
                    </a:lnTo>
                    <a:lnTo>
                      <a:pt x="28" y="34"/>
                    </a:lnTo>
                    <a:lnTo>
                      <a:pt x="0" y="13"/>
                    </a:lnTo>
                    <a:lnTo>
                      <a:pt x="11" y="0"/>
                    </a:lnTo>
                    <a:lnTo>
                      <a:pt x="40" y="22"/>
                    </a:lnTo>
                    <a:lnTo>
                      <a:pt x="103" y="52"/>
                    </a:lnTo>
                    <a:lnTo>
                      <a:pt x="136" y="61"/>
                    </a:lnTo>
                    <a:lnTo>
                      <a:pt x="128" y="69"/>
                    </a:lnTo>
                    <a:lnTo>
                      <a:pt x="121" y="75"/>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99"/>
              <p:cNvSpPr>
                <a:spLocks/>
              </p:cNvSpPr>
              <p:nvPr/>
            </p:nvSpPr>
            <p:spPr bwMode="auto">
              <a:xfrm>
                <a:off x="6430963" y="2211388"/>
                <a:ext cx="53975" cy="30163"/>
              </a:xfrm>
              <a:custGeom>
                <a:avLst/>
                <a:gdLst>
                  <a:gd name="T0" fmla="*/ 125 w 138"/>
                  <a:gd name="T1" fmla="*/ 74 h 74"/>
                  <a:gd name="T2" fmla="*/ 91 w 138"/>
                  <a:gd name="T3" fmla="*/ 65 h 74"/>
                  <a:gd name="T4" fmla="*/ 29 w 138"/>
                  <a:gd name="T5" fmla="*/ 34 h 74"/>
                  <a:gd name="T6" fmla="*/ 0 w 138"/>
                  <a:gd name="T7" fmla="*/ 12 h 74"/>
                  <a:gd name="T8" fmla="*/ 12 w 138"/>
                  <a:gd name="T9" fmla="*/ 0 h 74"/>
                  <a:gd name="T10" fmla="*/ 41 w 138"/>
                  <a:gd name="T11" fmla="*/ 21 h 74"/>
                  <a:gd name="T12" fmla="*/ 105 w 138"/>
                  <a:gd name="T13" fmla="*/ 52 h 74"/>
                  <a:gd name="T14" fmla="*/ 138 w 138"/>
                  <a:gd name="T15" fmla="*/ 60 h 74"/>
                  <a:gd name="T16" fmla="*/ 131 w 138"/>
                  <a:gd name="T17" fmla="*/ 68 h 74"/>
                  <a:gd name="T18" fmla="*/ 125 w 13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74">
                    <a:moveTo>
                      <a:pt x="125" y="74"/>
                    </a:moveTo>
                    <a:lnTo>
                      <a:pt x="91" y="65"/>
                    </a:lnTo>
                    <a:lnTo>
                      <a:pt x="29" y="34"/>
                    </a:lnTo>
                    <a:lnTo>
                      <a:pt x="0" y="12"/>
                    </a:lnTo>
                    <a:lnTo>
                      <a:pt x="12" y="0"/>
                    </a:lnTo>
                    <a:lnTo>
                      <a:pt x="41" y="21"/>
                    </a:lnTo>
                    <a:lnTo>
                      <a:pt x="105" y="52"/>
                    </a:lnTo>
                    <a:lnTo>
                      <a:pt x="138" y="60"/>
                    </a:lnTo>
                    <a:lnTo>
                      <a:pt x="131" y="68"/>
                    </a:lnTo>
                    <a:lnTo>
                      <a:pt x="125" y="74"/>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00"/>
              <p:cNvSpPr>
                <a:spLocks/>
              </p:cNvSpPr>
              <p:nvPr/>
            </p:nvSpPr>
            <p:spPr bwMode="auto">
              <a:xfrm>
                <a:off x="6407150" y="2236788"/>
                <a:ext cx="55563" cy="28575"/>
              </a:xfrm>
              <a:custGeom>
                <a:avLst/>
                <a:gdLst>
                  <a:gd name="T0" fmla="*/ 126 w 140"/>
                  <a:gd name="T1" fmla="*/ 73 h 73"/>
                  <a:gd name="T2" fmla="*/ 92 w 140"/>
                  <a:gd name="T3" fmla="*/ 64 h 73"/>
                  <a:gd name="T4" fmla="*/ 29 w 140"/>
                  <a:gd name="T5" fmla="*/ 33 h 73"/>
                  <a:gd name="T6" fmla="*/ 0 w 140"/>
                  <a:gd name="T7" fmla="*/ 13 h 73"/>
                  <a:gd name="T8" fmla="*/ 12 w 140"/>
                  <a:gd name="T9" fmla="*/ 0 h 73"/>
                  <a:gd name="T10" fmla="*/ 42 w 140"/>
                  <a:gd name="T11" fmla="*/ 20 h 73"/>
                  <a:gd name="T12" fmla="*/ 106 w 140"/>
                  <a:gd name="T13" fmla="*/ 50 h 73"/>
                  <a:gd name="T14" fmla="*/ 140 w 140"/>
                  <a:gd name="T15" fmla="*/ 58 h 73"/>
                  <a:gd name="T16" fmla="*/ 134 w 140"/>
                  <a:gd name="T17" fmla="*/ 66 h 73"/>
                  <a:gd name="T18" fmla="*/ 126 w 140"/>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3">
                    <a:moveTo>
                      <a:pt x="126" y="73"/>
                    </a:moveTo>
                    <a:lnTo>
                      <a:pt x="92" y="64"/>
                    </a:lnTo>
                    <a:lnTo>
                      <a:pt x="29" y="33"/>
                    </a:lnTo>
                    <a:lnTo>
                      <a:pt x="0" y="13"/>
                    </a:lnTo>
                    <a:lnTo>
                      <a:pt x="12" y="0"/>
                    </a:lnTo>
                    <a:lnTo>
                      <a:pt x="42" y="20"/>
                    </a:lnTo>
                    <a:lnTo>
                      <a:pt x="106" y="50"/>
                    </a:lnTo>
                    <a:lnTo>
                      <a:pt x="140" y="58"/>
                    </a:lnTo>
                    <a:lnTo>
                      <a:pt x="134" y="66"/>
                    </a:lnTo>
                    <a:lnTo>
                      <a:pt x="126"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01"/>
              <p:cNvSpPr>
                <a:spLocks/>
              </p:cNvSpPr>
              <p:nvPr/>
            </p:nvSpPr>
            <p:spPr bwMode="auto">
              <a:xfrm>
                <a:off x="6384925" y="2260600"/>
                <a:ext cx="55563" cy="28575"/>
              </a:xfrm>
              <a:custGeom>
                <a:avLst/>
                <a:gdLst>
                  <a:gd name="T0" fmla="*/ 128 w 143"/>
                  <a:gd name="T1" fmla="*/ 73 h 73"/>
                  <a:gd name="T2" fmla="*/ 93 w 143"/>
                  <a:gd name="T3" fmla="*/ 65 h 73"/>
                  <a:gd name="T4" fmla="*/ 30 w 143"/>
                  <a:gd name="T5" fmla="*/ 34 h 73"/>
                  <a:gd name="T6" fmla="*/ 0 w 143"/>
                  <a:gd name="T7" fmla="*/ 13 h 73"/>
                  <a:gd name="T8" fmla="*/ 12 w 143"/>
                  <a:gd name="T9" fmla="*/ 0 h 73"/>
                  <a:gd name="T10" fmla="*/ 42 w 143"/>
                  <a:gd name="T11" fmla="*/ 21 h 73"/>
                  <a:gd name="T12" fmla="*/ 108 w 143"/>
                  <a:gd name="T13" fmla="*/ 51 h 73"/>
                  <a:gd name="T14" fmla="*/ 143 w 143"/>
                  <a:gd name="T15" fmla="*/ 58 h 73"/>
                  <a:gd name="T16" fmla="*/ 135 w 143"/>
                  <a:gd name="T17" fmla="*/ 65 h 73"/>
                  <a:gd name="T18" fmla="*/ 128 w 143"/>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73">
                    <a:moveTo>
                      <a:pt x="128" y="73"/>
                    </a:moveTo>
                    <a:lnTo>
                      <a:pt x="93" y="65"/>
                    </a:lnTo>
                    <a:lnTo>
                      <a:pt x="30" y="34"/>
                    </a:lnTo>
                    <a:lnTo>
                      <a:pt x="0" y="13"/>
                    </a:lnTo>
                    <a:lnTo>
                      <a:pt x="12" y="0"/>
                    </a:lnTo>
                    <a:lnTo>
                      <a:pt x="42" y="21"/>
                    </a:lnTo>
                    <a:lnTo>
                      <a:pt x="108" y="51"/>
                    </a:lnTo>
                    <a:lnTo>
                      <a:pt x="143" y="58"/>
                    </a:lnTo>
                    <a:lnTo>
                      <a:pt x="135" y="65"/>
                    </a:lnTo>
                    <a:lnTo>
                      <a:pt x="128"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02"/>
              <p:cNvSpPr>
                <a:spLocks/>
              </p:cNvSpPr>
              <p:nvPr/>
            </p:nvSpPr>
            <p:spPr bwMode="auto">
              <a:xfrm>
                <a:off x="7967663" y="5651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03"/>
              <p:cNvSpPr>
                <a:spLocks/>
              </p:cNvSpPr>
              <p:nvPr/>
            </p:nvSpPr>
            <p:spPr bwMode="auto">
              <a:xfrm>
                <a:off x="7410450" y="1116013"/>
                <a:ext cx="0" cy="1588"/>
              </a:xfrm>
              <a:custGeom>
                <a:avLst/>
                <a:gdLst>
                  <a:gd name="T0" fmla="*/ 2 h 2"/>
                  <a:gd name="T1" fmla="*/ 0 h 2"/>
                  <a:gd name="T2" fmla="*/ 1 h 2"/>
                  <a:gd name="T3" fmla="*/ 2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1"/>
                    </a:lnTo>
                    <a:lnTo>
                      <a:pt x="0" y="2"/>
                    </a:lnTo>
                    <a:lnTo>
                      <a:pt x="0" y="2"/>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Line 104"/>
              <p:cNvSpPr>
                <a:spLocks noChangeShapeType="1"/>
              </p:cNvSpPr>
              <p:nvPr/>
            </p:nvSpPr>
            <p:spPr bwMode="auto">
              <a:xfrm>
                <a:off x="7977188" y="5540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05"/>
              <p:cNvSpPr>
                <a:spLocks/>
              </p:cNvSpPr>
              <p:nvPr/>
            </p:nvSpPr>
            <p:spPr bwMode="auto">
              <a:xfrm>
                <a:off x="7410450" y="554038"/>
                <a:ext cx="566738" cy="563563"/>
              </a:xfrm>
              <a:custGeom>
                <a:avLst/>
                <a:gdLst>
                  <a:gd name="T0" fmla="*/ 0 w 1426"/>
                  <a:gd name="T1" fmla="*/ 1418 h 1418"/>
                  <a:gd name="T2" fmla="*/ 0 w 1426"/>
                  <a:gd name="T3" fmla="*/ 1417 h 1418"/>
                  <a:gd name="T4" fmla="*/ 0 w 1426"/>
                  <a:gd name="T5" fmla="*/ 1416 h 1418"/>
                  <a:gd name="T6" fmla="*/ 30 w 1426"/>
                  <a:gd name="T7" fmla="*/ 1264 h 1418"/>
                  <a:gd name="T8" fmla="*/ 1426 w 1426"/>
                  <a:gd name="T9" fmla="*/ 0 h 1418"/>
                  <a:gd name="T10" fmla="*/ 1426 w 1426"/>
                  <a:gd name="T11" fmla="*/ 0 h 1418"/>
                  <a:gd name="T12" fmla="*/ 0 w 1426"/>
                  <a:gd name="T13" fmla="*/ 1418 h 1418"/>
                </a:gdLst>
                <a:ahLst/>
                <a:cxnLst>
                  <a:cxn ang="0">
                    <a:pos x="T0" y="T1"/>
                  </a:cxn>
                  <a:cxn ang="0">
                    <a:pos x="T2" y="T3"/>
                  </a:cxn>
                  <a:cxn ang="0">
                    <a:pos x="T4" y="T5"/>
                  </a:cxn>
                  <a:cxn ang="0">
                    <a:pos x="T6" y="T7"/>
                  </a:cxn>
                  <a:cxn ang="0">
                    <a:pos x="T8" y="T9"/>
                  </a:cxn>
                  <a:cxn ang="0">
                    <a:pos x="T10" y="T11"/>
                  </a:cxn>
                  <a:cxn ang="0">
                    <a:pos x="T12" y="T13"/>
                  </a:cxn>
                </a:cxnLst>
                <a:rect l="0" t="0" r="r" b="b"/>
                <a:pathLst>
                  <a:path w="1426" h="1418">
                    <a:moveTo>
                      <a:pt x="0" y="1418"/>
                    </a:moveTo>
                    <a:lnTo>
                      <a:pt x="0" y="1417"/>
                    </a:lnTo>
                    <a:lnTo>
                      <a:pt x="0" y="1416"/>
                    </a:lnTo>
                    <a:lnTo>
                      <a:pt x="30" y="1264"/>
                    </a:lnTo>
                    <a:lnTo>
                      <a:pt x="1426" y="0"/>
                    </a:lnTo>
                    <a:lnTo>
                      <a:pt x="1426" y="0"/>
                    </a:lnTo>
                    <a:lnTo>
                      <a:pt x="0" y="1418"/>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76" name="Title 1"/>
          <p:cNvSpPr txBox="1">
            <a:spLocks/>
          </p:cNvSpPr>
          <p:nvPr/>
        </p:nvSpPr>
        <p:spPr>
          <a:xfrm>
            <a:off x="667796" y="216323"/>
            <a:ext cx="11063864"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OUR</a:t>
            </a:r>
            <a:r>
              <a:rPr lang="en-US" sz="4400" i="1" dirty="0">
                <a:ln w="0"/>
                <a:solidFill>
                  <a:srgbClr val="FFFF00"/>
                </a:solidFill>
                <a:latin typeface="Candara" panose="020E0502030303020204" pitchFamily="34" charset="0"/>
                <a:ea typeface="+mn-ea"/>
                <a:cs typeface="+mn-cs"/>
              </a:rPr>
              <a:t> </a:t>
            </a:r>
            <a:r>
              <a:rPr lang="en-US" sz="4400" b="1" i="1" dirty="0">
                <a:ln w="0"/>
                <a:solidFill>
                  <a:srgbClr val="0070C0"/>
                </a:solidFill>
                <a:latin typeface="Candara" panose="020E0502030303020204" pitchFamily="34" charset="0"/>
              </a:rPr>
              <a:t>MISSION</a:t>
            </a:r>
          </a:p>
        </p:txBody>
      </p:sp>
      <p:pic>
        <p:nvPicPr>
          <p:cNvPr id="77" name="Pictur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4638" y="344863"/>
            <a:ext cx="1007023" cy="611282"/>
          </a:xfrm>
          <a:prstGeom prst="rect">
            <a:avLst/>
          </a:prstGeom>
          <a:solidFill>
            <a:sysClr val="window" lastClr="FFFFFF"/>
          </a:solidFill>
          <a:ln>
            <a:solidFill>
              <a:sysClr val="window" lastClr="FFFFFF"/>
            </a:solidFill>
          </a:ln>
        </p:spPr>
      </p:pic>
      <p:cxnSp>
        <p:nvCxnSpPr>
          <p:cNvPr id="79" name="Straight Connector 78"/>
          <p:cNvCxnSpPr/>
          <p:nvPr/>
        </p:nvCxnSpPr>
        <p:spPr>
          <a:xfrm>
            <a:off x="678528" y="1104810"/>
            <a:ext cx="11142131" cy="0"/>
          </a:xfrm>
          <a:prstGeom prst="line">
            <a:avLst/>
          </a:prstGeom>
        </p:spPr>
        <p:style>
          <a:lnRef idx="3">
            <a:schemeClr val="accent3"/>
          </a:lnRef>
          <a:fillRef idx="0">
            <a:schemeClr val="accent3"/>
          </a:fillRef>
          <a:effectRef idx="2">
            <a:schemeClr val="accent3"/>
          </a:effectRef>
          <a:fontRef idx="minor">
            <a:schemeClr val="tx1"/>
          </a:fontRef>
        </p:style>
      </p:cxnSp>
      <p:sp>
        <p:nvSpPr>
          <p:cNvPr id="78" name="Rectangle 77"/>
          <p:cNvSpPr/>
          <p:nvPr/>
        </p:nvSpPr>
        <p:spPr>
          <a:xfrm>
            <a:off x="4512660" y="2599549"/>
            <a:ext cx="7111525" cy="1938992"/>
          </a:xfrm>
          <a:prstGeom prst="rect">
            <a:avLst/>
          </a:prstGeom>
        </p:spPr>
        <p:txBody>
          <a:bodyPr wrap="square">
            <a:spAutoFit/>
          </a:bodyPr>
          <a:lstStyle/>
          <a:p>
            <a:pPr algn="ctr">
              <a:lnSpc>
                <a:spcPct val="150000"/>
              </a:lnSpc>
            </a:pPr>
            <a:r>
              <a:rPr lang="en-IN" sz="2000" i="1" dirty="0">
                <a:solidFill>
                  <a:srgbClr val="0070C0"/>
                </a:solidFill>
                <a:ea typeface="Verdana" panose="020B0604030504040204" pitchFamily="34" charset="0"/>
                <a:cs typeface="Verdana" panose="020B0604030504040204" pitchFamily="34" charset="0"/>
              </a:rPr>
              <a:t>“ To provide project management services by creating safe environs and delivering quality projects in time and budgets ”.</a:t>
            </a:r>
          </a:p>
          <a:p>
            <a:pPr algn="ctr">
              <a:lnSpc>
                <a:spcPct val="150000"/>
              </a:lnSpc>
            </a:pPr>
            <a:endParaRPr lang="en-IN" sz="2000" b="1" i="1" dirty="0">
              <a:solidFill>
                <a:srgbClr val="0070C0"/>
              </a:solidFill>
              <a:ea typeface="Verdana" panose="020B0604030504040204" pitchFamily="34" charset="0"/>
              <a:cs typeface="Verdana" panose="020B0604030504040204" pitchFamily="34" charset="0"/>
            </a:endParaRPr>
          </a:p>
        </p:txBody>
      </p:sp>
      <p:sp>
        <p:nvSpPr>
          <p:cNvPr id="80" name="Rectangle 79"/>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0670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3304149" y="206700"/>
            <a:ext cx="5568464" cy="620713"/>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Shemford School, Gurugram</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(with complete Interior fit-outs)</a:t>
            </a:r>
          </a:p>
        </p:txBody>
      </p:sp>
      <p:pic>
        <p:nvPicPr>
          <p:cNvPr id="5" name="Picture 4" descr="CAM 1.jpg"/>
          <p:cNvPicPr>
            <a:picLocks noChangeAspect="1"/>
          </p:cNvPicPr>
          <p:nvPr/>
        </p:nvPicPr>
        <p:blipFill>
          <a:blip r:embed="rId2" cstate="print"/>
          <a:stretch>
            <a:fillRect/>
          </a:stretch>
        </p:blipFill>
        <p:spPr>
          <a:xfrm>
            <a:off x="358142" y="903233"/>
            <a:ext cx="5600699" cy="2735580"/>
          </a:xfrm>
          <a:prstGeom prst="rect">
            <a:avLst/>
          </a:prstGeom>
        </p:spPr>
      </p:pic>
      <p:pic>
        <p:nvPicPr>
          <p:cNvPr id="6" name="Picture 5" descr="CAM 3.jpg"/>
          <p:cNvPicPr>
            <a:picLocks noChangeAspect="1"/>
          </p:cNvPicPr>
          <p:nvPr/>
        </p:nvPicPr>
        <p:blipFill>
          <a:blip r:embed="rId3" cstate="print"/>
          <a:stretch>
            <a:fillRect/>
          </a:stretch>
        </p:blipFill>
        <p:spPr>
          <a:xfrm>
            <a:off x="6088381" y="1099736"/>
            <a:ext cx="5844540" cy="4850490"/>
          </a:xfrm>
          <a:prstGeom prst="rect">
            <a:avLst/>
          </a:prstGeom>
        </p:spPr>
      </p:pic>
      <p:pic>
        <p:nvPicPr>
          <p:cNvPr id="7" name="Picture 6" descr="CAM 2.jpg"/>
          <p:cNvPicPr>
            <a:picLocks noChangeAspect="1"/>
          </p:cNvPicPr>
          <p:nvPr/>
        </p:nvPicPr>
        <p:blipFill>
          <a:blip r:embed="rId4" cstate="print"/>
          <a:stretch>
            <a:fillRect/>
          </a:stretch>
        </p:blipFill>
        <p:spPr>
          <a:xfrm>
            <a:off x="358141" y="3710608"/>
            <a:ext cx="5600700" cy="28492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4639" y="344863"/>
            <a:ext cx="1007023" cy="611282"/>
          </a:xfrm>
          <a:prstGeom prst="rect">
            <a:avLst/>
          </a:prstGeom>
          <a:solidFill>
            <a:sysClr val="window" lastClr="FFFFFF"/>
          </a:solidFill>
          <a:ln>
            <a:solidFill>
              <a:sysClr val="window" lastClr="FFFFFF"/>
            </a:solidFill>
          </a:ln>
        </p:spPr>
      </p:pic>
      <p:sp>
        <p:nvSpPr>
          <p:cNvPr id="8" name="Rectangle 7"/>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1023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p:nvPr/>
        </p:nvSpPr>
        <p:spPr bwMode="auto">
          <a:xfrm>
            <a:off x="719861" y="354227"/>
            <a:ext cx="10686377" cy="617838"/>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dirty="0"/>
              <a:t> </a:t>
            </a:r>
          </a:p>
          <a:p>
            <a:pPr algn="ctr" eaLnBrk="0" hangingPunct="0">
              <a:spcBef>
                <a:spcPct val="20000"/>
              </a:spcBef>
              <a:buClr>
                <a:schemeClr val="hlink"/>
              </a:buClr>
              <a:defRPr/>
            </a:pPr>
            <a:endParaRPr lang="en-US" sz="2000" b="1" dirty="0">
              <a:solidFill>
                <a:srgbClr val="0070C0"/>
              </a:solidFill>
            </a:endParaRPr>
          </a:p>
          <a:p>
            <a:pPr algn="ctr" eaLnBrk="0" hangingPunct="0">
              <a:spcBef>
                <a:spcPct val="20000"/>
              </a:spcBef>
              <a:buClr>
                <a:schemeClr val="hlink"/>
              </a:buClr>
              <a:defRPr/>
            </a:pPr>
            <a:endParaRPr lang="en-US" sz="2000" b="1" i="1" dirty="0">
              <a:solidFill>
                <a:srgbClr val="0070C0"/>
              </a:solidFill>
              <a:latin typeface="Candara" panose="020E0502030303020204" pitchFamily="34" charset="0"/>
              <a:ea typeface="+mj-ea"/>
              <a:cs typeface="+mj-cs"/>
            </a:endParaRPr>
          </a:p>
        </p:txBody>
      </p:sp>
      <p:sp>
        <p:nvSpPr>
          <p:cNvPr id="8" name="Rectangle 7"/>
          <p:cNvSpPr/>
          <p:nvPr/>
        </p:nvSpPr>
        <p:spPr>
          <a:xfrm>
            <a:off x="1155833" y="387350"/>
            <a:ext cx="10027349" cy="677108"/>
          </a:xfrm>
          <a:prstGeom prst="rect">
            <a:avLst/>
          </a:prstGeom>
        </p:spPr>
        <p:txBody>
          <a:bodyPr wrap="square">
            <a:spAutoFit/>
          </a:bodyPr>
          <a:lstStyle/>
          <a:p>
            <a:pPr algn="ctr"/>
            <a:r>
              <a:rPr lang="en-US" sz="2000" b="1" dirty="0">
                <a:solidFill>
                  <a:srgbClr val="0070C0"/>
                </a:solidFill>
              </a:rPr>
              <a:t>Development of Permanent Campus, Phase 1, IIM Sambalpur</a:t>
            </a:r>
            <a:endParaRPr lang="en-US" b="1" dirty="0">
              <a:solidFill>
                <a:srgbClr val="0070C0"/>
              </a:solidFill>
            </a:endParaRPr>
          </a:p>
          <a:p>
            <a:r>
              <a:rPr lang="en-IN" b="1" dirty="0">
                <a:solidFill>
                  <a:srgbClr val="0070C0"/>
                </a:solidFill>
              </a:rPr>
              <a:t> </a:t>
            </a:r>
            <a:endParaRPr lang="en-US" b="1" dirty="0">
              <a:solidFill>
                <a:srgbClr val="0070C0"/>
              </a:solidFill>
            </a:endParaRPr>
          </a:p>
        </p:txBody>
      </p:sp>
      <p:pic>
        <p:nvPicPr>
          <p:cNvPr id="7" name="Picture 6" descr="c2.jpg"/>
          <p:cNvPicPr>
            <a:picLocks noChangeAspect="1"/>
          </p:cNvPicPr>
          <p:nvPr/>
        </p:nvPicPr>
        <p:blipFill>
          <a:blip r:embed="rId2"/>
          <a:stretch>
            <a:fillRect/>
          </a:stretch>
        </p:blipFill>
        <p:spPr>
          <a:xfrm>
            <a:off x="2921808" y="3956565"/>
            <a:ext cx="5419431" cy="2417119"/>
          </a:xfrm>
          <a:prstGeom prst="rect">
            <a:avLst/>
          </a:prstGeom>
        </p:spPr>
      </p:pic>
      <p:pic>
        <p:nvPicPr>
          <p:cNvPr id="11" name="Picture 10" descr="Library.jpg"/>
          <p:cNvPicPr>
            <a:picLocks noChangeAspect="1"/>
          </p:cNvPicPr>
          <p:nvPr/>
        </p:nvPicPr>
        <p:blipFill>
          <a:blip r:embed="rId3"/>
          <a:stretch>
            <a:fillRect/>
          </a:stretch>
        </p:blipFill>
        <p:spPr>
          <a:xfrm>
            <a:off x="478859" y="897927"/>
            <a:ext cx="5419431" cy="2759675"/>
          </a:xfrm>
          <a:prstGeom prst="rect">
            <a:avLst/>
          </a:prstGeom>
        </p:spPr>
      </p:pic>
      <p:pic>
        <p:nvPicPr>
          <p:cNvPr id="12" name="Picture 11" descr="Auditorium.jpg"/>
          <p:cNvPicPr>
            <a:picLocks noChangeAspect="1"/>
          </p:cNvPicPr>
          <p:nvPr/>
        </p:nvPicPr>
        <p:blipFill>
          <a:blip r:embed="rId4" cstate="print"/>
          <a:stretch>
            <a:fillRect/>
          </a:stretch>
        </p:blipFill>
        <p:spPr>
          <a:xfrm>
            <a:off x="6569993" y="914400"/>
            <a:ext cx="4950510" cy="272672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3675" y="270723"/>
            <a:ext cx="1007023" cy="611282"/>
          </a:xfrm>
          <a:prstGeom prst="rect">
            <a:avLst/>
          </a:prstGeom>
          <a:solidFill>
            <a:sysClr val="window" lastClr="FFFFFF"/>
          </a:solidFill>
          <a:ln>
            <a:solidFill>
              <a:sysClr val="window" lastClr="FFFFFF"/>
            </a:solidFill>
          </a:ln>
        </p:spPr>
      </p:pic>
      <p:sp>
        <p:nvSpPr>
          <p:cNvPr id="10" name="Rectangle 9"/>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3694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32" y="304800"/>
            <a:ext cx="5598150" cy="707886"/>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CBSE Headquarter Building Project, Sector 23, dwarka, New Delhi</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958" y="268794"/>
            <a:ext cx="1007023" cy="611282"/>
          </a:xfrm>
          <a:prstGeom prst="rect">
            <a:avLst/>
          </a:prstGeom>
          <a:solidFill>
            <a:sysClr val="window" lastClr="FFFFFF"/>
          </a:solidFill>
          <a:ln>
            <a:solidFill>
              <a:sysClr val="window" lastClr="FFFFFF"/>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52" y="1196310"/>
            <a:ext cx="5295917" cy="5141737"/>
          </a:xfrm>
          <a:prstGeom prst="rect">
            <a:avLst/>
          </a:prstGeom>
        </p:spPr>
      </p:pic>
      <p:sp>
        <p:nvSpPr>
          <p:cNvPr id="5" name="Rectangle 4"/>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DD61CC4-95CE-707D-D0D6-42FA3015B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24" y="1175239"/>
            <a:ext cx="5295918" cy="5141737"/>
          </a:xfrm>
          <a:prstGeom prst="rect">
            <a:avLst/>
          </a:prstGeom>
        </p:spPr>
      </p:pic>
      <p:sp>
        <p:nvSpPr>
          <p:cNvPr id="4" name="TextBox 3">
            <a:extLst>
              <a:ext uri="{FF2B5EF4-FFF2-40B4-BE49-F238E27FC236}">
                <a16:creationId xmlns:a16="http://schemas.microsoft.com/office/drawing/2014/main" id="{937D19E9-6951-9F7D-03AC-9A68161B061E}"/>
              </a:ext>
            </a:extLst>
          </p:cNvPr>
          <p:cNvSpPr txBox="1"/>
          <p:nvPr/>
        </p:nvSpPr>
        <p:spPr>
          <a:xfrm>
            <a:off x="6011524" y="304800"/>
            <a:ext cx="4860434" cy="707886"/>
          </a:xfrm>
          <a:prstGeom prst="rect">
            <a:avLst/>
          </a:prstGeom>
          <a:noFill/>
        </p:spPr>
        <p:txBody>
          <a:bodyPr wrap="square">
            <a:spAutoFit/>
          </a:bodyPr>
          <a:lstStyle/>
          <a:p>
            <a:pPr algn="ctr" eaLnBrk="0" fontAlgn="ctr"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Construction of additional Exhibition cum Conventional Hall at KTPO, Bangalore.</a:t>
            </a:r>
          </a:p>
        </p:txBody>
      </p:sp>
    </p:spTree>
    <p:extLst>
      <p:ext uri="{BB962C8B-B14F-4D97-AF65-F5344CB8AC3E}">
        <p14:creationId xmlns:p14="http://schemas.microsoft.com/office/powerpoint/2010/main" val="684074780"/>
      </p:ext>
    </p:extLst>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1.jpg"/>
          <p:cNvPicPr>
            <a:picLocks noChangeAspect="1"/>
          </p:cNvPicPr>
          <p:nvPr/>
        </p:nvPicPr>
        <p:blipFill>
          <a:blip r:embed="rId2"/>
          <a:stretch>
            <a:fillRect/>
          </a:stretch>
        </p:blipFill>
        <p:spPr>
          <a:xfrm>
            <a:off x="383902" y="799194"/>
            <a:ext cx="5857037" cy="476200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3778" y="246009"/>
            <a:ext cx="846782" cy="514012"/>
          </a:xfrm>
          <a:prstGeom prst="rect">
            <a:avLst/>
          </a:prstGeom>
          <a:solidFill>
            <a:sysClr val="window" lastClr="FFFFFF"/>
          </a:solidFill>
          <a:ln>
            <a:solidFill>
              <a:sysClr val="window" lastClr="FFFFFF"/>
            </a:solidFill>
          </a:ln>
        </p:spPr>
      </p:pic>
      <p:pic>
        <p:nvPicPr>
          <p:cNvPr id="6" name="Picture 5" descr="Story-4.jpg"/>
          <p:cNvPicPr>
            <a:picLocks noChangeAspect="1"/>
          </p:cNvPicPr>
          <p:nvPr/>
        </p:nvPicPr>
        <p:blipFill>
          <a:blip r:embed="rId4"/>
          <a:stretch>
            <a:fillRect/>
          </a:stretch>
        </p:blipFill>
        <p:spPr>
          <a:xfrm>
            <a:off x="6336475" y="799690"/>
            <a:ext cx="5071067" cy="4737511"/>
          </a:xfrm>
          <a:prstGeom prst="rect">
            <a:avLst/>
          </a:prstGeom>
        </p:spPr>
      </p:pic>
      <p:sp>
        <p:nvSpPr>
          <p:cNvPr id="8" name="Rectangle 7"/>
          <p:cNvSpPr/>
          <p:nvPr/>
        </p:nvSpPr>
        <p:spPr>
          <a:xfrm>
            <a:off x="340426" y="5611530"/>
            <a:ext cx="5644738" cy="646331"/>
          </a:xfrm>
          <a:prstGeom prst="rect">
            <a:avLst/>
          </a:prstGeom>
        </p:spPr>
        <p:txBody>
          <a:bodyPr wrap="square">
            <a:spAutoFit/>
          </a:bodyPr>
          <a:lstStyle/>
          <a:p>
            <a:r>
              <a:rPr lang="en-US" b="1" dirty="0">
                <a:solidFill>
                  <a:srgbClr val="0070C0"/>
                </a:solidFill>
              </a:rPr>
              <a:t>All India Institute of Ayurveda, Naturopathy &amp; Yoga (AIIA), Goa</a:t>
            </a:r>
            <a:endParaRPr lang="en-US" dirty="0"/>
          </a:p>
        </p:txBody>
      </p:sp>
      <p:sp>
        <p:nvSpPr>
          <p:cNvPr id="10" name="Rectangle 9"/>
          <p:cNvSpPr/>
          <p:nvPr/>
        </p:nvSpPr>
        <p:spPr>
          <a:xfrm>
            <a:off x="6412677" y="5594091"/>
            <a:ext cx="5153890" cy="646331"/>
          </a:xfrm>
          <a:prstGeom prst="rect">
            <a:avLst/>
          </a:prstGeom>
        </p:spPr>
        <p:txBody>
          <a:bodyPr wrap="square">
            <a:spAutoFit/>
          </a:bodyPr>
          <a:lstStyle/>
          <a:p>
            <a:r>
              <a:rPr lang="en-IN" b="1" dirty="0">
                <a:solidFill>
                  <a:srgbClr val="0070C0"/>
                </a:solidFill>
              </a:rPr>
              <a:t>Pt. Jawaharlal  Nehru Medical College &amp; Hospital (Phase-1), Chamba, Himachal Pradesh.</a:t>
            </a:r>
            <a:endParaRPr lang="en-US" b="1" dirty="0">
              <a:solidFill>
                <a:srgbClr val="0070C0"/>
              </a:solidFill>
            </a:endParaRPr>
          </a:p>
        </p:txBody>
      </p:sp>
      <p:sp>
        <p:nvSpPr>
          <p:cNvPr id="9" name="Rectangle 8"/>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3846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2646-38CE-DDFE-AFB5-068A235F4B07}"/>
            </a:ext>
          </a:extLst>
        </p:cNvPr>
        <p:cNvGrpSpPr/>
        <p:nvPr/>
      </p:nvGrpSpPr>
      <p:grpSpPr>
        <a:xfrm>
          <a:off x="0" y="0"/>
          <a:ext cx="0" cy="0"/>
          <a:chOff x="0" y="0"/>
          <a:chExt cx="0" cy="0"/>
        </a:xfrm>
      </p:grpSpPr>
      <p:pic>
        <p:nvPicPr>
          <p:cNvPr id="4" name="Picture 3" descr="SILIGURI PROJECT.jpg">
            <a:extLst>
              <a:ext uri="{FF2B5EF4-FFF2-40B4-BE49-F238E27FC236}">
                <a16:creationId xmlns:a16="http://schemas.microsoft.com/office/drawing/2014/main" id="{B7274F55-8959-333D-0978-C76A3A27A819}"/>
              </a:ext>
            </a:extLst>
          </p:cNvPr>
          <p:cNvPicPr>
            <a:picLocks noChangeAspect="1"/>
          </p:cNvPicPr>
          <p:nvPr/>
        </p:nvPicPr>
        <p:blipFill>
          <a:blip r:embed="rId2" cstate="print"/>
          <a:srcRect l="1438" t="2204" r="766" b="5230"/>
          <a:stretch>
            <a:fillRect/>
          </a:stretch>
        </p:blipFill>
        <p:spPr>
          <a:xfrm>
            <a:off x="6054991" y="328143"/>
            <a:ext cx="4765724" cy="2652204"/>
          </a:xfrm>
          <a:prstGeom prst="rect">
            <a:avLst/>
          </a:prstGeom>
          <a:blipFill>
            <a:blip r:embed="rId3" cstate="print"/>
            <a:stretch>
              <a:fillRect/>
            </a:stretch>
          </a:blipFill>
          <a:ln>
            <a:solidFill>
              <a:schemeClr val="tx1"/>
            </a:solidFill>
          </a:ln>
        </p:spPr>
      </p:pic>
      <p:sp>
        <p:nvSpPr>
          <p:cNvPr id="5" name="TextBox 4">
            <a:extLst>
              <a:ext uri="{FF2B5EF4-FFF2-40B4-BE49-F238E27FC236}">
                <a16:creationId xmlns:a16="http://schemas.microsoft.com/office/drawing/2014/main" id="{7F1DA21F-23A9-E587-1113-2B9DCD09BCFC}"/>
              </a:ext>
            </a:extLst>
          </p:cNvPr>
          <p:cNvSpPr txBox="1"/>
          <p:nvPr/>
        </p:nvSpPr>
        <p:spPr>
          <a:xfrm>
            <a:off x="5218235" y="2986787"/>
            <a:ext cx="6475544" cy="338554"/>
          </a:xfrm>
          <a:prstGeom prst="rect">
            <a:avLst/>
          </a:prstGeom>
          <a:noFill/>
        </p:spPr>
        <p:txBody>
          <a:bodyPr wrap="square">
            <a:spAutoFit/>
          </a:bodyPr>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Emerald Greens, Siliguri West Bengal</a:t>
            </a:r>
          </a:p>
        </p:txBody>
      </p:sp>
      <p:pic>
        <p:nvPicPr>
          <p:cNvPr id="6" name="Picture 5" descr="Lumbini_eBrochure_Page_06.jpg">
            <a:extLst>
              <a:ext uri="{FF2B5EF4-FFF2-40B4-BE49-F238E27FC236}">
                <a16:creationId xmlns:a16="http://schemas.microsoft.com/office/drawing/2014/main" id="{708E135E-43AF-7014-0FE3-666ECBD090E3}"/>
              </a:ext>
            </a:extLst>
          </p:cNvPr>
          <p:cNvPicPr>
            <a:picLocks noChangeAspect="1"/>
          </p:cNvPicPr>
          <p:nvPr/>
        </p:nvPicPr>
        <p:blipFill>
          <a:blip r:embed="rId4" cstate="print"/>
          <a:stretch>
            <a:fillRect/>
          </a:stretch>
        </p:blipFill>
        <p:spPr>
          <a:xfrm>
            <a:off x="711202" y="358945"/>
            <a:ext cx="4765724" cy="2609850"/>
          </a:xfrm>
          <a:prstGeom prst="rect">
            <a:avLst/>
          </a:prstGeom>
          <a:blipFill>
            <a:blip r:embed="rId3" cstate="print"/>
            <a:stretch>
              <a:fillRect/>
            </a:stretch>
          </a:blipFill>
          <a:ln>
            <a:solidFill>
              <a:schemeClr val="tx1"/>
            </a:solidFill>
          </a:ln>
        </p:spPr>
      </p:pic>
      <p:pic>
        <p:nvPicPr>
          <p:cNvPr id="8" name="Picture 7" descr="brochure-rudra-prestige_Page_09.jpg">
            <a:extLst>
              <a:ext uri="{FF2B5EF4-FFF2-40B4-BE49-F238E27FC236}">
                <a16:creationId xmlns:a16="http://schemas.microsoft.com/office/drawing/2014/main" id="{2D153D8A-79F8-5F5E-982E-1B563F1EDE3B}"/>
              </a:ext>
            </a:extLst>
          </p:cNvPr>
          <p:cNvPicPr>
            <a:picLocks noChangeAspect="1"/>
          </p:cNvPicPr>
          <p:nvPr/>
        </p:nvPicPr>
        <p:blipFill>
          <a:blip r:embed="rId5" cstate="print"/>
          <a:stretch>
            <a:fillRect/>
          </a:stretch>
        </p:blipFill>
        <p:spPr>
          <a:xfrm>
            <a:off x="6107533" y="3496999"/>
            <a:ext cx="4732435" cy="2558068"/>
          </a:xfrm>
          <a:prstGeom prst="rect">
            <a:avLst/>
          </a:prstGeom>
          <a:blipFill>
            <a:blip r:embed="rId3" cstate="print"/>
            <a:stretch>
              <a:fillRect/>
            </a:stretch>
          </a:blipFill>
          <a:ln>
            <a:solidFill>
              <a:schemeClr val="tx1"/>
            </a:solidFill>
          </a:ln>
        </p:spPr>
      </p:pic>
      <p:pic>
        <p:nvPicPr>
          <p:cNvPr id="9" name="Picture 8" descr="brochure-rudra-samriddh_Page_04.jpg">
            <a:extLst>
              <a:ext uri="{FF2B5EF4-FFF2-40B4-BE49-F238E27FC236}">
                <a16:creationId xmlns:a16="http://schemas.microsoft.com/office/drawing/2014/main" id="{0A44DDC1-4536-FB33-E38F-8689ED562CFC}"/>
              </a:ext>
            </a:extLst>
          </p:cNvPr>
          <p:cNvPicPr>
            <a:picLocks noChangeAspect="1"/>
          </p:cNvPicPr>
          <p:nvPr/>
        </p:nvPicPr>
        <p:blipFill>
          <a:blip r:embed="rId6" cstate="print"/>
          <a:stretch>
            <a:fillRect/>
          </a:stretch>
        </p:blipFill>
        <p:spPr>
          <a:xfrm>
            <a:off x="711200" y="3492032"/>
            <a:ext cx="4765726" cy="2558068"/>
          </a:xfrm>
          <a:prstGeom prst="rect">
            <a:avLst/>
          </a:prstGeom>
          <a:blipFill>
            <a:blip r:embed="rId3" cstate="print"/>
            <a:stretch>
              <a:fillRect/>
            </a:stretch>
          </a:blipFill>
          <a:ln>
            <a:solidFill>
              <a:schemeClr val="tx1"/>
            </a:solidFill>
          </a:ln>
        </p:spPr>
      </p:pic>
      <p:sp>
        <p:nvSpPr>
          <p:cNvPr id="10" name="TextBox 9">
            <a:extLst>
              <a:ext uri="{FF2B5EF4-FFF2-40B4-BE49-F238E27FC236}">
                <a16:creationId xmlns:a16="http://schemas.microsoft.com/office/drawing/2014/main" id="{032120B6-8102-9880-625D-5848F9DC6473}"/>
              </a:ext>
            </a:extLst>
          </p:cNvPr>
          <p:cNvSpPr txBox="1"/>
          <p:nvPr/>
        </p:nvSpPr>
        <p:spPr>
          <a:xfrm>
            <a:off x="6107532" y="6059681"/>
            <a:ext cx="4197855" cy="338554"/>
          </a:xfrm>
          <a:prstGeom prst="rect">
            <a:avLst/>
          </a:prstGeom>
          <a:noFill/>
        </p:spPr>
        <p:txBody>
          <a:bodyPr wrap="square">
            <a:spAutoFit/>
          </a:bodyPr>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Rudra Prestige, Varanasi</a:t>
            </a:r>
          </a:p>
        </p:txBody>
      </p:sp>
      <p:sp>
        <p:nvSpPr>
          <p:cNvPr id="11" name="TextBox 10">
            <a:extLst>
              <a:ext uri="{FF2B5EF4-FFF2-40B4-BE49-F238E27FC236}">
                <a16:creationId xmlns:a16="http://schemas.microsoft.com/office/drawing/2014/main" id="{9B63902D-A0AB-EEDB-6020-6FF4F33AA100}"/>
              </a:ext>
            </a:extLst>
          </p:cNvPr>
          <p:cNvSpPr txBox="1"/>
          <p:nvPr/>
        </p:nvSpPr>
        <p:spPr>
          <a:xfrm>
            <a:off x="795646" y="6039600"/>
            <a:ext cx="3993286" cy="338554"/>
          </a:xfrm>
          <a:prstGeom prst="rect">
            <a:avLst/>
          </a:prstGeom>
          <a:noFill/>
        </p:spPr>
        <p:txBody>
          <a:bodyPr wrap="square">
            <a:spAutoFit/>
          </a:bodyPr>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Rudra </a:t>
            </a:r>
            <a:r>
              <a:rPr lang="en-US" sz="1600" b="1" i="1" dirty="0" err="1">
                <a:solidFill>
                  <a:srgbClr val="0070C0"/>
                </a:solidFill>
                <a:latin typeface="Candara" panose="020E0502030303020204" pitchFamily="34" charset="0"/>
                <a:ea typeface="+mj-ea"/>
                <a:cs typeface="+mj-cs"/>
              </a:rPr>
              <a:t>Samridhi</a:t>
            </a:r>
            <a:r>
              <a:rPr lang="en-US" sz="1600" b="1" i="1" dirty="0">
                <a:solidFill>
                  <a:srgbClr val="0070C0"/>
                </a:solidFill>
                <a:latin typeface="Candara" panose="020E0502030303020204" pitchFamily="34" charset="0"/>
                <a:ea typeface="+mj-ea"/>
                <a:cs typeface="+mj-cs"/>
              </a:rPr>
              <a:t>, Varanasi</a:t>
            </a:r>
          </a:p>
        </p:txBody>
      </p:sp>
      <p:sp>
        <p:nvSpPr>
          <p:cNvPr id="13" name="TextBox 12">
            <a:extLst>
              <a:ext uri="{FF2B5EF4-FFF2-40B4-BE49-F238E27FC236}">
                <a16:creationId xmlns:a16="http://schemas.microsoft.com/office/drawing/2014/main" id="{98B564AA-2E8F-FFF3-D1BC-721852A0BC61}"/>
              </a:ext>
            </a:extLst>
          </p:cNvPr>
          <p:cNvSpPr txBox="1"/>
          <p:nvPr/>
        </p:nvSpPr>
        <p:spPr>
          <a:xfrm>
            <a:off x="711200" y="2957823"/>
            <a:ext cx="4053982" cy="338554"/>
          </a:xfrm>
          <a:prstGeom prst="rect">
            <a:avLst/>
          </a:prstGeom>
          <a:noFill/>
        </p:spPr>
        <p:txBody>
          <a:bodyPr wrap="square">
            <a:spAutoFit/>
          </a:bodyPr>
          <a:lstStyle/>
          <a:p>
            <a:pPr algn="ctr" eaLnBrk="0" hangingPunct="0">
              <a:spcBef>
                <a:spcPct val="20000"/>
              </a:spcBef>
              <a:buClr>
                <a:schemeClr val="hlink"/>
              </a:buClr>
              <a:defRPr/>
            </a:pPr>
            <a:r>
              <a:rPr lang="en-US" sz="1600" b="1" i="1" dirty="0">
                <a:solidFill>
                  <a:srgbClr val="0070C0"/>
                </a:solidFill>
                <a:latin typeface="Candara" panose="020E0502030303020204" pitchFamily="34" charset="0"/>
                <a:ea typeface="+mj-ea"/>
                <a:cs typeface="+mj-cs"/>
              </a:rPr>
              <a:t>Brisk Infra - Lumbini Terrace Homes, Gurgaon</a:t>
            </a:r>
          </a:p>
        </p:txBody>
      </p:sp>
      <p:sp>
        <p:nvSpPr>
          <p:cNvPr id="14" name="Rectangle 13">
            <a:extLst>
              <a:ext uri="{FF2B5EF4-FFF2-40B4-BE49-F238E27FC236}">
                <a16:creationId xmlns:a16="http://schemas.microsoft.com/office/drawing/2014/main" id="{27189664-2519-186D-C042-67B7F418FF43}"/>
              </a:ext>
            </a:extLst>
          </p:cNvPr>
          <p:cNvSpPr/>
          <p:nvPr/>
        </p:nvSpPr>
        <p:spPr>
          <a:xfrm>
            <a:off x="238897" y="1262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BDBEC736-9599-F3F2-F092-2EB138D87A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9968" y="329135"/>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3395828200"/>
      </p:ext>
    </p:extLst>
  </p:cSld>
  <p:clrMapOvr>
    <a:masterClrMapping/>
  </p:clrMapOvr>
  <p:transition spd="med">
    <p:comb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C81A5-64AF-1604-C661-DB23084CF6A6}"/>
            </a:ext>
          </a:extLst>
        </p:cNvPr>
        <p:cNvGrpSpPr/>
        <p:nvPr/>
      </p:nvGrpSpPr>
      <p:grpSpPr>
        <a:xfrm>
          <a:off x="0" y="0"/>
          <a:ext cx="0" cy="0"/>
          <a:chOff x="0" y="0"/>
          <a:chExt cx="0" cy="0"/>
        </a:xfrm>
      </p:grpSpPr>
      <p:pic>
        <p:nvPicPr>
          <p:cNvPr id="4" name="Picture 3" descr="AERIAL VIEW.jpg">
            <a:extLst>
              <a:ext uri="{FF2B5EF4-FFF2-40B4-BE49-F238E27FC236}">
                <a16:creationId xmlns:a16="http://schemas.microsoft.com/office/drawing/2014/main" id="{4381C301-7A60-4689-2320-23B8BA282FD2}"/>
              </a:ext>
            </a:extLst>
          </p:cNvPr>
          <p:cNvPicPr>
            <a:picLocks noChangeAspect="1"/>
          </p:cNvPicPr>
          <p:nvPr/>
        </p:nvPicPr>
        <p:blipFill>
          <a:blip r:embed="rId2" cstate="print"/>
          <a:stretch>
            <a:fillRect/>
          </a:stretch>
        </p:blipFill>
        <p:spPr>
          <a:xfrm>
            <a:off x="406401" y="340490"/>
            <a:ext cx="4331855" cy="2662988"/>
          </a:xfrm>
          <a:prstGeom prst="rect">
            <a:avLst/>
          </a:prstGeom>
          <a:blipFill>
            <a:blip r:embed="rId3" cstate="print"/>
            <a:stretch>
              <a:fillRect/>
            </a:stretch>
          </a:blipFill>
          <a:ln>
            <a:solidFill>
              <a:schemeClr val="tx1"/>
            </a:solidFill>
          </a:ln>
        </p:spPr>
      </p:pic>
      <p:pic>
        <p:nvPicPr>
          <p:cNvPr id="5" name="Picture 9" descr="C:\Users\abc\Desktop\RUDRA KICKOFF MEETING\angle s1.jpg">
            <a:extLst>
              <a:ext uri="{FF2B5EF4-FFF2-40B4-BE49-F238E27FC236}">
                <a16:creationId xmlns:a16="http://schemas.microsoft.com/office/drawing/2014/main" id="{1A08416A-2C91-1C8E-7CAC-1AE2332122C8}"/>
              </a:ext>
            </a:extLst>
          </p:cNvPr>
          <p:cNvPicPr>
            <a:picLocks noChangeAspect="1" noChangeArrowheads="1"/>
          </p:cNvPicPr>
          <p:nvPr/>
        </p:nvPicPr>
        <p:blipFill>
          <a:blip r:embed="rId4" cstate="print"/>
          <a:srcRect/>
          <a:stretch>
            <a:fillRect/>
          </a:stretch>
        </p:blipFill>
        <p:spPr bwMode="auto">
          <a:xfrm>
            <a:off x="5961416" y="350732"/>
            <a:ext cx="4401786" cy="2704169"/>
          </a:xfrm>
          <a:prstGeom prst="rect">
            <a:avLst/>
          </a:prstGeom>
          <a:blipFill>
            <a:blip r:embed="rId3" cstate="print"/>
            <a:stretch>
              <a:fillRect/>
            </a:stretch>
          </a:blipFill>
          <a:ln>
            <a:solidFill>
              <a:schemeClr val="tx1"/>
            </a:solidFill>
          </a:ln>
        </p:spPr>
      </p:pic>
      <p:sp>
        <p:nvSpPr>
          <p:cNvPr id="6" name="TextBox 5">
            <a:extLst>
              <a:ext uri="{FF2B5EF4-FFF2-40B4-BE49-F238E27FC236}">
                <a16:creationId xmlns:a16="http://schemas.microsoft.com/office/drawing/2014/main" id="{5CF87D52-983A-51B5-6D75-430F46E3F3BD}"/>
              </a:ext>
            </a:extLst>
          </p:cNvPr>
          <p:cNvSpPr txBox="1"/>
          <p:nvPr/>
        </p:nvSpPr>
        <p:spPr>
          <a:xfrm>
            <a:off x="5892801" y="2994034"/>
            <a:ext cx="4470401" cy="369332"/>
          </a:xfrm>
          <a:prstGeom prst="rect">
            <a:avLst/>
          </a:prstGeom>
          <a:noFill/>
        </p:spPr>
        <p:txBody>
          <a:bodyPr wrap="square">
            <a:spAutoFit/>
          </a:bodyPr>
          <a:lstStyle/>
          <a:p>
            <a:pPr algn="ctr" eaLnBrk="0" hangingPunct="0">
              <a:spcBef>
                <a:spcPct val="20000"/>
              </a:spcBef>
              <a:buClr>
                <a:schemeClr val="hlink"/>
              </a:buClr>
              <a:defRPr/>
            </a:pPr>
            <a:r>
              <a:rPr lang="en-US" b="1" i="1" dirty="0">
                <a:solidFill>
                  <a:srgbClr val="0070C0"/>
                </a:solidFill>
                <a:latin typeface="Candara" panose="020E0502030303020204" pitchFamily="34" charset="0"/>
                <a:ea typeface="+mj-ea"/>
                <a:cs typeface="+mj-cs"/>
              </a:rPr>
              <a:t>Rudra </a:t>
            </a:r>
            <a:r>
              <a:rPr lang="en-US" b="1" i="1" dirty="0" err="1">
                <a:solidFill>
                  <a:srgbClr val="0070C0"/>
                </a:solidFill>
                <a:latin typeface="Candara" panose="020E0502030303020204" pitchFamily="34" charset="0"/>
                <a:ea typeface="+mj-ea"/>
                <a:cs typeface="+mj-cs"/>
              </a:rPr>
              <a:t>Aishwaryam</a:t>
            </a:r>
            <a:r>
              <a:rPr lang="en-US" b="1" i="1" dirty="0">
                <a:solidFill>
                  <a:srgbClr val="0070C0"/>
                </a:solidFill>
                <a:latin typeface="Candara" panose="020E0502030303020204" pitchFamily="34" charset="0"/>
                <a:ea typeface="+mj-ea"/>
                <a:cs typeface="+mj-cs"/>
              </a:rPr>
              <a:t>, Varanasi</a:t>
            </a:r>
          </a:p>
        </p:txBody>
      </p:sp>
      <p:sp>
        <p:nvSpPr>
          <p:cNvPr id="7" name="TextBox 6">
            <a:extLst>
              <a:ext uri="{FF2B5EF4-FFF2-40B4-BE49-F238E27FC236}">
                <a16:creationId xmlns:a16="http://schemas.microsoft.com/office/drawing/2014/main" id="{DED8EC91-E8EF-5E26-5165-DD8037E19F13}"/>
              </a:ext>
            </a:extLst>
          </p:cNvPr>
          <p:cNvSpPr txBox="1"/>
          <p:nvPr/>
        </p:nvSpPr>
        <p:spPr>
          <a:xfrm>
            <a:off x="406400" y="2968276"/>
            <a:ext cx="4368800" cy="369332"/>
          </a:xfrm>
          <a:prstGeom prst="rect">
            <a:avLst/>
          </a:prstGeom>
          <a:noFill/>
        </p:spPr>
        <p:txBody>
          <a:bodyPr wrap="square">
            <a:spAutoFit/>
          </a:bodyPr>
          <a:lstStyle/>
          <a:p>
            <a:pPr algn="ctr" eaLnBrk="0" hangingPunct="0">
              <a:spcBef>
                <a:spcPct val="20000"/>
              </a:spcBef>
              <a:buClr>
                <a:schemeClr val="hlink"/>
              </a:buClr>
              <a:defRPr/>
            </a:pPr>
            <a:r>
              <a:rPr lang="en-US" b="1" i="1" dirty="0">
                <a:solidFill>
                  <a:srgbClr val="0070C0"/>
                </a:solidFill>
                <a:latin typeface="Candara" panose="020E0502030303020204" pitchFamily="34" charset="0"/>
                <a:ea typeface="+mj-ea"/>
                <a:cs typeface="+mj-cs"/>
              </a:rPr>
              <a:t>Rudra Buddha Enclave, Varanasi</a:t>
            </a:r>
          </a:p>
        </p:txBody>
      </p:sp>
      <p:pic>
        <p:nvPicPr>
          <p:cNvPr id="8" name="Picture 2" descr="http://blog.chddevelopers.com/wp-content/uploads/2013/07/Lifestyle-Premiere-Karnal.jpg">
            <a:extLst>
              <a:ext uri="{FF2B5EF4-FFF2-40B4-BE49-F238E27FC236}">
                <a16:creationId xmlns:a16="http://schemas.microsoft.com/office/drawing/2014/main" id="{AA6C2B04-110A-66D7-C914-29F65D5343C7}"/>
              </a:ext>
            </a:extLst>
          </p:cNvPr>
          <p:cNvPicPr>
            <a:picLocks noChangeAspect="1" noChangeArrowheads="1"/>
          </p:cNvPicPr>
          <p:nvPr/>
        </p:nvPicPr>
        <p:blipFill>
          <a:blip r:embed="rId5" cstate="print"/>
          <a:srcRect b="8159"/>
          <a:stretch>
            <a:fillRect/>
          </a:stretch>
        </p:blipFill>
        <p:spPr bwMode="auto">
          <a:xfrm>
            <a:off x="2286000" y="3613944"/>
            <a:ext cx="6400800" cy="2646267"/>
          </a:xfrm>
          <a:prstGeom prst="rect">
            <a:avLst/>
          </a:prstGeom>
          <a:blipFill>
            <a:blip r:embed="rId3" cstate="print"/>
            <a:stretch>
              <a:fillRect/>
            </a:stretch>
          </a:blipFill>
          <a:ln>
            <a:solidFill>
              <a:schemeClr val="tx1"/>
            </a:solidFill>
          </a:ln>
        </p:spPr>
      </p:pic>
      <p:sp>
        <p:nvSpPr>
          <p:cNvPr id="9" name="TextBox 8">
            <a:extLst>
              <a:ext uri="{FF2B5EF4-FFF2-40B4-BE49-F238E27FC236}">
                <a16:creationId xmlns:a16="http://schemas.microsoft.com/office/drawing/2014/main" id="{3A58A2DD-924D-1154-1724-0035A62F962C}"/>
              </a:ext>
            </a:extLst>
          </p:cNvPr>
          <p:cNvSpPr txBox="1"/>
          <p:nvPr/>
        </p:nvSpPr>
        <p:spPr>
          <a:xfrm>
            <a:off x="2286000" y="6297769"/>
            <a:ext cx="6400800" cy="369332"/>
          </a:xfrm>
          <a:prstGeom prst="rect">
            <a:avLst/>
          </a:prstGeom>
          <a:noFill/>
        </p:spPr>
        <p:txBody>
          <a:bodyPr wrap="square">
            <a:spAutoFit/>
          </a:bodyPr>
          <a:lstStyle/>
          <a:p>
            <a:pPr algn="ctr" eaLnBrk="0" hangingPunct="0">
              <a:spcBef>
                <a:spcPct val="20000"/>
              </a:spcBef>
              <a:buClr>
                <a:schemeClr val="hlink"/>
              </a:buClr>
              <a:defRPr/>
            </a:pPr>
            <a:r>
              <a:rPr lang="en-US" b="1" i="1" dirty="0">
                <a:solidFill>
                  <a:srgbClr val="0070C0"/>
                </a:solidFill>
                <a:latin typeface="Candara" panose="020E0502030303020204" pitchFamily="34" charset="0"/>
                <a:ea typeface="+mj-ea"/>
                <a:cs typeface="+mj-cs"/>
              </a:rPr>
              <a:t>CHD Lifestyle Premiere Housing, Karnal</a:t>
            </a:r>
          </a:p>
        </p:txBody>
      </p:sp>
      <p:sp>
        <p:nvSpPr>
          <p:cNvPr id="11" name="Rectangle 10">
            <a:extLst>
              <a:ext uri="{FF2B5EF4-FFF2-40B4-BE49-F238E27FC236}">
                <a16:creationId xmlns:a16="http://schemas.microsoft.com/office/drawing/2014/main" id="{AA9675E0-2DCF-5504-204E-2B57BA902751}"/>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03B964B-646D-0CBE-9772-D055188E42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2919" y="275108"/>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2186452475"/>
      </p:ext>
    </p:extLst>
  </p:cSld>
  <p:clrMapOvr>
    <a:masterClrMapping/>
  </p:clrMapOvr>
  <p:transition spd="med">
    <p:pull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E693-5753-AF0D-245B-DB79B43680A7}"/>
            </a:ext>
          </a:extLst>
        </p:cNvPr>
        <p:cNvGrpSpPr/>
        <p:nvPr/>
      </p:nvGrpSpPr>
      <p:grpSpPr>
        <a:xfrm>
          <a:off x="0" y="0"/>
          <a:ext cx="0" cy="0"/>
          <a:chOff x="0" y="0"/>
          <a:chExt cx="0" cy="0"/>
        </a:xfrm>
      </p:grpSpPr>
      <p:pic>
        <p:nvPicPr>
          <p:cNvPr id="4" name="Picture 3" descr="GARDEN SIDE 02-EMAIL.JPG">
            <a:extLst>
              <a:ext uri="{FF2B5EF4-FFF2-40B4-BE49-F238E27FC236}">
                <a16:creationId xmlns:a16="http://schemas.microsoft.com/office/drawing/2014/main" id="{EBF5156C-3B10-FE79-5475-471F747D9C5F}"/>
              </a:ext>
            </a:extLst>
          </p:cNvPr>
          <p:cNvPicPr>
            <a:picLocks noChangeAspect="1"/>
          </p:cNvPicPr>
          <p:nvPr/>
        </p:nvPicPr>
        <p:blipFill>
          <a:blip r:embed="rId2" cstate="print"/>
          <a:stretch>
            <a:fillRect/>
          </a:stretch>
        </p:blipFill>
        <p:spPr>
          <a:xfrm>
            <a:off x="6126050" y="739344"/>
            <a:ext cx="4470400" cy="2823298"/>
          </a:xfrm>
          <a:prstGeom prst="rect">
            <a:avLst/>
          </a:prstGeom>
          <a:blipFill>
            <a:blip r:embed="rId3" cstate="print"/>
            <a:stretch>
              <a:fillRect/>
            </a:stretch>
          </a:blipFill>
          <a:ln>
            <a:solidFill>
              <a:schemeClr val="tx1"/>
            </a:solidFill>
          </a:ln>
        </p:spPr>
      </p:pic>
      <p:sp>
        <p:nvSpPr>
          <p:cNvPr id="5" name="TextBox 4">
            <a:extLst>
              <a:ext uri="{FF2B5EF4-FFF2-40B4-BE49-F238E27FC236}">
                <a16:creationId xmlns:a16="http://schemas.microsoft.com/office/drawing/2014/main" id="{C35A0C9F-2674-32DD-8009-D8BE5F92F184}"/>
              </a:ext>
            </a:extLst>
          </p:cNvPr>
          <p:cNvSpPr txBox="1"/>
          <p:nvPr/>
        </p:nvSpPr>
        <p:spPr>
          <a:xfrm>
            <a:off x="771303" y="304800"/>
            <a:ext cx="9825151" cy="400110"/>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Green Valley Apartments, Bihar</a:t>
            </a:r>
          </a:p>
        </p:txBody>
      </p:sp>
      <p:pic>
        <p:nvPicPr>
          <p:cNvPr id="6" name="Picture 5" descr="group housing-001.JPG">
            <a:extLst>
              <a:ext uri="{FF2B5EF4-FFF2-40B4-BE49-F238E27FC236}">
                <a16:creationId xmlns:a16="http://schemas.microsoft.com/office/drawing/2014/main" id="{C71D49DF-E3C6-9999-5E4E-C67878D6A114}"/>
              </a:ext>
            </a:extLst>
          </p:cNvPr>
          <p:cNvPicPr>
            <a:picLocks noChangeAspect="1"/>
          </p:cNvPicPr>
          <p:nvPr/>
        </p:nvPicPr>
        <p:blipFill>
          <a:blip r:embed="rId4" cstate="print"/>
          <a:stretch>
            <a:fillRect/>
          </a:stretch>
        </p:blipFill>
        <p:spPr>
          <a:xfrm>
            <a:off x="771301" y="739344"/>
            <a:ext cx="4572000" cy="2819400"/>
          </a:xfrm>
          <a:prstGeom prst="rect">
            <a:avLst/>
          </a:prstGeom>
          <a:blipFill>
            <a:blip r:embed="rId3" cstate="print"/>
            <a:stretch>
              <a:fillRect/>
            </a:stretch>
          </a:blipFill>
          <a:ln>
            <a:solidFill>
              <a:schemeClr val="tx1"/>
            </a:solidFill>
          </a:ln>
        </p:spPr>
      </p:pic>
      <p:pic>
        <p:nvPicPr>
          <p:cNvPr id="7" name="Picture 6" descr="top_angle-002.JPG">
            <a:extLst>
              <a:ext uri="{FF2B5EF4-FFF2-40B4-BE49-F238E27FC236}">
                <a16:creationId xmlns:a16="http://schemas.microsoft.com/office/drawing/2014/main" id="{C1B0ACF0-0F49-B83E-F88D-75A1F561B7DD}"/>
              </a:ext>
            </a:extLst>
          </p:cNvPr>
          <p:cNvPicPr>
            <a:picLocks noChangeAspect="1"/>
          </p:cNvPicPr>
          <p:nvPr/>
        </p:nvPicPr>
        <p:blipFill>
          <a:blip r:embed="rId5" cstate="print"/>
          <a:stretch>
            <a:fillRect/>
          </a:stretch>
        </p:blipFill>
        <p:spPr>
          <a:xfrm>
            <a:off x="771303" y="3787349"/>
            <a:ext cx="4583634" cy="2832725"/>
          </a:xfrm>
          <a:prstGeom prst="rect">
            <a:avLst/>
          </a:prstGeom>
          <a:blipFill>
            <a:blip r:embed="rId3" cstate="print"/>
            <a:stretch>
              <a:fillRect/>
            </a:stretch>
          </a:blipFill>
          <a:ln>
            <a:solidFill>
              <a:schemeClr val="tx1"/>
            </a:solidFill>
          </a:ln>
        </p:spPr>
      </p:pic>
      <p:pic>
        <p:nvPicPr>
          <p:cNvPr id="8" name="Picture 7" descr="TOP WITH CLUB-004.JPG">
            <a:extLst>
              <a:ext uri="{FF2B5EF4-FFF2-40B4-BE49-F238E27FC236}">
                <a16:creationId xmlns:a16="http://schemas.microsoft.com/office/drawing/2014/main" id="{71575C25-137E-2D1A-2112-D3FCF1080F49}"/>
              </a:ext>
            </a:extLst>
          </p:cNvPr>
          <p:cNvPicPr>
            <a:picLocks noChangeAspect="1"/>
          </p:cNvPicPr>
          <p:nvPr/>
        </p:nvPicPr>
        <p:blipFill>
          <a:blip r:embed="rId6" cstate="print"/>
          <a:stretch>
            <a:fillRect/>
          </a:stretch>
        </p:blipFill>
        <p:spPr>
          <a:xfrm>
            <a:off x="6126055" y="3787349"/>
            <a:ext cx="4480983" cy="2812913"/>
          </a:xfrm>
          <a:prstGeom prst="rect">
            <a:avLst/>
          </a:prstGeom>
          <a:blipFill>
            <a:blip r:embed="rId3" cstate="print"/>
            <a:stretch>
              <a:fillRect/>
            </a:stretch>
          </a:blipFill>
          <a:ln>
            <a:solidFill>
              <a:schemeClr val="tx1"/>
            </a:solidFill>
          </a:ln>
        </p:spPr>
      </p:pic>
      <p:sp>
        <p:nvSpPr>
          <p:cNvPr id="10" name="Rectangle 9">
            <a:extLst>
              <a:ext uri="{FF2B5EF4-FFF2-40B4-BE49-F238E27FC236}">
                <a16:creationId xmlns:a16="http://schemas.microsoft.com/office/drawing/2014/main" id="{2C71ED8D-071F-926E-C804-F99AD6C12AE0}"/>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D12D2BE-AEF9-D8DE-6D16-72ADF88DC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9396" y="266645"/>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1244491443"/>
      </p:ext>
    </p:extLst>
  </p:cSld>
  <p:clrMapOvr>
    <a:masterClrMapping/>
  </p:clrMapOvr>
  <p:transition spd="med">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21565-6D19-B93F-62AF-3FB10E9B7A1B}"/>
            </a:ext>
          </a:extLst>
        </p:cNvPr>
        <p:cNvGrpSpPr/>
        <p:nvPr/>
      </p:nvGrpSpPr>
      <p:grpSpPr>
        <a:xfrm>
          <a:off x="0" y="0"/>
          <a:ext cx="0" cy="0"/>
          <a:chOff x="0" y="0"/>
          <a:chExt cx="0" cy="0"/>
        </a:xfrm>
      </p:grpSpPr>
      <p:pic>
        <p:nvPicPr>
          <p:cNvPr id="4" name="Picture 3" descr="Parsvnath-La-Tropicana, Gurgaon.jpg">
            <a:extLst>
              <a:ext uri="{FF2B5EF4-FFF2-40B4-BE49-F238E27FC236}">
                <a16:creationId xmlns:a16="http://schemas.microsoft.com/office/drawing/2014/main" id="{EE6066FA-1608-F05C-933E-92CA2708A279}"/>
              </a:ext>
            </a:extLst>
          </p:cNvPr>
          <p:cNvPicPr>
            <a:picLocks noChangeAspect="1"/>
          </p:cNvPicPr>
          <p:nvPr/>
        </p:nvPicPr>
        <p:blipFill>
          <a:blip r:embed="rId2" cstate="print"/>
          <a:stretch>
            <a:fillRect/>
          </a:stretch>
        </p:blipFill>
        <p:spPr>
          <a:xfrm>
            <a:off x="6487585" y="3565271"/>
            <a:ext cx="4111729" cy="2338716"/>
          </a:xfrm>
          <a:prstGeom prst="rect">
            <a:avLst/>
          </a:prstGeom>
          <a:blipFill>
            <a:blip r:embed="rId3" cstate="print"/>
            <a:stretch>
              <a:fillRect/>
            </a:stretch>
          </a:blipFill>
          <a:ln>
            <a:solidFill>
              <a:schemeClr val="tx1"/>
            </a:solidFill>
          </a:ln>
        </p:spPr>
      </p:pic>
      <p:sp>
        <p:nvSpPr>
          <p:cNvPr id="6" name="Title 1">
            <a:extLst>
              <a:ext uri="{FF2B5EF4-FFF2-40B4-BE49-F238E27FC236}">
                <a16:creationId xmlns:a16="http://schemas.microsoft.com/office/drawing/2014/main" id="{4A121786-DA8F-1DEE-B823-57A7A72DDA4A}"/>
              </a:ext>
            </a:extLst>
          </p:cNvPr>
          <p:cNvSpPr>
            <a:spLocks noGrp="1"/>
          </p:cNvSpPr>
          <p:nvPr>
            <p:ph type="title"/>
          </p:nvPr>
        </p:nvSpPr>
        <p:spPr>
          <a:xfrm>
            <a:off x="6482813" y="5886286"/>
            <a:ext cx="4116501" cy="692269"/>
          </a:xfrm>
        </p:spPr>
        <p:txBody>
          <a:bodyPr>
            <a:normAutofit/>
          </a:bodyPr>
          <a:lstStyle/>
          <a:p>
            <a:pPr algn="ctr">
              <a:spcBef>
                <a:spcPct val="20000"/>
              </a:spcBef>
              <a:buClr>
                <a:schemeClr val="hlink"/>
              </a:buClr>
              <a:defRPr/>
            </a:pPr>
            <a:r>
              <a:rPr lang="en-US" sz="1600" b="1" i="1" kern="1200" dirty="0">
                <a:solidFill>
                  <a:srgbClr val="0070C0"/>
                </a:solidFill>
                <a:latin typeface="Candara" panose="020E0502030303020204" pitchFamily="34" charset="0"/>
              </a:rPr>
              <a:t>La Tropicana, </a:t>
            </a:r>
            <a:br>
              <a:rPr lang="en-US" sz="1600" b="1" i="1" kern="1200" dirty="0">
                <a:solidFill>
                  <a:srgbClr val="0070C0"/>
                </a:solidFill>
                <a:latin typeface="Candara" panose="020E0502030303020204" pitchFamily="34" charset="0"/>
              </a:rPr>
            </a:br>
            <a:r>
              <a:rPr lang="en-US" sz="1600" b="1" i="1" kern="1200" dirty="0">
                <a:solidFill>
                  <a:srgbClr val="0070C0"/>
                </a:solidFill>
                <a:latin typeface="Candara" panose="020E0502030303020204" pitchFamily="34" charset="0"/>
              </a:rPr>
              <a:t>Delhi</a:t>
            </a:r>
          </a:p>
        </p:txBody>
      </p:sp>
      <p:pic>
        <p:nvPicPr>
          <p:cNvPr id="5" name="Content Placeholder 3" descr="Dwarika City Centre Shoping Mall Cum Multiplex, Muzaffarpur.jpg">
            <a:extLst>
              <a:ext uri="{FF2B5EF4-FFF2-40B4-BE49-F238E27FC236}">
                <a16:creationId xmlns:a16="http://schemas.microsoft.com/office/drawing/2014/main" id="{0CB3EC4D-31F5-598B-87B9-A9CEB6E89D45}"/>
              </a:ext>
            </a:extLst>
          </p:cNvPr>
          <p:cNvPicPr>
            <a:picLocks noGrp="1" noChangeAspect="1"/>
          </p:cNvPicPr>
          <p:nvPr>
            <p:ph idx="1"/>
          </p:nvPr>
        </p:nvPicPr>
        <p:blipFill>
          <a:blip r:embed="rId4" cstate="print"/>
          <a:stretch>
            <a:fillRect/>
          </a:stretch>
        </p:blipFill>
        <p:spPr>
          <a:xfrm>
            <a:off x="1117602" y="3626060"/>
            <a:ext cx="4330162" cy="2338718"/>
          </a:xfrm>
          <a:blipFill>
            <a:blip r:embed="rId3" cstate="print"/>
            <a:stretch>
              <a:fillRect/>
            </a:stretch>
          </a:blipFill>
          <a:ln>
            <a:solidFill>
              <a:schemeClr val="tx1"/>
            </a:solidFill>
          </a:ln>
        </p:spPr>
      </p:pic>
      <p:sp>
        <p:nvSpPr>
          <p:cNvPr id="7" name="Title 1">
            <a:extLst>
              <a:ext uri="{FF2B5EF4-FFF2-40B4-BE49-F238E27FC236}">
                <a16:creationId xmlns:a16="http://schemas.microsoft.com/office/drawing/2014/main" id="{0B040E4A-67DA-6160-2ED5-A47E2195D70D}"/>
              </a:ext>
            </a:extLst>
          </p:cNvPr>
          <p:cNvSpPr txBox="1"/>
          <p:nvPr/>
        </p:nvSpPr>
        <p:spPr bwMode="auto">
          <a:xfrm>
            <a:off x="1270661" y="5902415"/>
            <a:ext cx="4177103" cy="712143"/>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b="1" i="1" dirty="0">
                <a:solidFill>
                  <a:srgbClr val="0070C0"/>
                </a:solidFill>
                <a:latin typeface="Candara" panose="020E0502030303020204" pitchFamily="34" charset="0"/>
                <a:ea typeface="+mj-ea"/>
                <a:cs typeface="+mj-cs"/>
              </a:rPr>
              <a:t>Dwarika City Centre, </a:t>
            </a:r>
          </a:p>
          <a:p>
            <a:pPr algn="ctr" eaLnBrk="0" hangingPunct="0">
              <a:spcBef>
                <a:spcPct val="20000"/>
              </a:spcBef>
              <a:buClr>
                <a:schemeClr val="hlink"/>
              </a:buClr>
              <a:defRPr/>
            </a:pPr>
            <a:r>
              <a:rPr lang="en-US" b="1" i="1" dirty="0">
                <a:solidFill>
                  <a:srgbClr val="0070C0"/>
                </a:solidFill>
                <a:latin typeface="Candara" panose="020E0502030303020204" pitchFamily="34" charset="0"/>
                <a:ea typeface="+mj-ea"/>
                <a:cs typeface="+mj-cs"/>
              </a:rPr>
              <a:t>Muzaffarpur</a:t>
            </a:r>
          </a:p>
        </p:txBody>
      </p:sp>
      <p:pic>
        <p:nvPicPr>
          <p:cNvPr id="8" name="Picture 7" descr="aerialview.jpg">
            <a:extLst>
              <a:ext uri="{FF2B5EF4-FFF2-40B4-BE49-F238E27FC236}">
                <a16:creationId xmlns:a16="http://schemas.microsoft.com/office/drawing/2014/main" id="{A68FBCBE-649B-D11E-04A9-0A263A0C6C34}"/>
              </a:ext>
            </a:extLst>
          </p:cNvPr>
          <p:cNvPicPr>
            <a:picLocks noChangeAspect="1"/>
          </p:cNvPicPr>
          <p:nvPr/>
        </p:nvPicPr>
        <p:blipFill>
          <a:blip r:embed="rId5" cstate="print"/>
          <a:stretch>
            <a:fillRect/>
          </a:stretch>
        </p:blipFill>
        <p:spPr>
          <a:xfrm>
            <a:off x="1120727" y="382611"/>
            <a:ext cx="4327039" cy="2430451"/>
          </a:xfrm>
          <a:prstGeom prst="rect">
            <a:avLst/>
          </a:prstGeom>
          <a:blipFill>
            <a:blip r:embed="rId3" cstate="print"/>
            <a:stretch>
              <a:fillRect/>
            </a:stretch>
          </a:blipFill>
          <a:ln>
            <a:solidFill>
              <a:schemeClr val="tx1"/>
            </a:solidFill>
          </a:ln>
        </p:spPr>
      </p:pic>
      <p:pic>
        <p:nvPicPr>
          <p:cNvPr id="9" name="Picture 2" descr="D:\vedanta\DAICEC- Mumbai\View11_Final.jpg">
            <a:extLst>
              <a:ext uri="{FF2B5EF4-FFF2-40B4-BE49-F238E27FC236}">
                <a16:creationId xmlns:a16="http://schemas.microsoft.com/office/drawing/2014/main" id="{A90759D0-0ABF-1242-974E-A3945B29C424}"/>
              </a:ext>
            </a:extLst>
          </p:cNvPr>
          <p:cNvPicPr>
            <a:picLocks noChangeAspect="1" noChangeArrowheads="1"/>
          </p:cNvPicPr>
          <p:nvPr/>
        </p:nvPicPr>
        <p:blipFill>
          <a:blip r:embed="rId6" cstate="print"/>
          <a:srcRect/>
          <a:stretch>
            <a:fillRect/>
          </a:stretch>
        </p:blipFill>
        <p:spPr bwMode="auto">
          <a:xfrm>
            <a:off x="6291292" y="305601"/>
            <a:ext cx="4308022" cy="2455222"/>
          </a:xfrm>
          <a:prstGeom prst="rect">
            <a:avLst/>
          </a:prstGeom>
          <a:blipFill>
            <a:blip r:embed="rId3" cstate="print"/>
            <a:stretch>
              <a:fillRect/>
            </a:stretch>
          </a:blipFill>
          <a:ln>
            <a:solidFill>
              <a:schemeClr val="tx1"/>
            </a:solidFill>
          </a:ln>
        </p:spPr>
      </p:pic>
      <p:sp>
        <p:nvSpPr>
          <p:cNvPr id="10" name="TextBox 9">
            <a:extLst>
              <a:ext uri="{FF2B5EF4-FFF2-40B4-BE49-F238E27FC236}">
                <a16:creationId xmlns:a16="http://schemas.microsoft.com/office/drawing/2014/main" id="{E9184C34-9DC1-EAE6-C772-442CCEE74176}"/>
              </a:ext>
            </a:extLst>
          </p:cNvPr>
          <p:cNvSpPr txBox="1"/>
          <p:nvPr/>
        </p:nvSpPr>
        <p:spPr>
          <a:xfrm>
            <a:off x="1117602" y="2819290"/>
            <a:ext cx="4330162" cy="369332"/>
          </a:xfrm>
          <a:prstGeom prst="rect">
            <a:avLst/>
          </a:prstGeom>
          <a:noFill/>
        </p:spPr>
        <p:txBody>
          <a:bodyPr wrap="square">
            <a:spAutoFit/>
          </a:bodyPr>
          <a:lstStyle/>
          <a:p>
            <a:pPr algn="ctr" eaLnBrk="0" hangingPunct="0">
              <a:spcBef>
                <a:spcPct val="20000"/>
              </a:spcBef>
              <a:buClr>
                <a:schemeClr val="hlink"/>
              </a:buClr>
              <a:defRPr/>
            </a:pPr>
            <a:r>
              <a:rPr lang="en-US" b="1" i="1" dirty="0">
                <a:solidFill>
                  <a:srgbClr val="0070C0"/>
                </a:solidFill>
                <a:latin typeface="Candara" panose="020E0502030303020204" pitchFamily="34" charset="0"/>
                <a:ea typeface="+mj-ea"/>
                <a:cs typeface="+mj-cs"/>
              </a:rPr>
              <a:t>Chintels Paradiso, Gurgaon</a:t>
            </a:r>
          </a:p>
        </p:txBody>
      </p:sp>
      <p:sp>
        <p:nvSpPr>
          <p:cNvPr id="11" name="Rectangle 10">
            <a:extLst>
              <a:ext uri="{FF2B5EF4-FFF2-40B4-BE49-F238E27FC236}">
                <a16:creationId xmlns:a16="http://schemas.microsoft.com/office/drawing/2014/main" id="{95E4A2CD-2CB0-7229-BBC6-F8425D2457AE}"/>
              </a:ext>
            </a:extLst>
          </p:cNvPr>
          <p:cNvSpPr/>
          <p:nvPr/>
        </p:nvSpPr>
        <p:spPr>
          <a:xfrm>
            <a:off x="6459063" y="2732182"/>
            <a:ext cx="4116501" cy="646331"/>
          </a:xfrm>
          <a:prstGeom prst="rect">
            <a:avLst/>
          </a:prstGeom>
        </p:spPr>
        <p:txBody>
          <a:bodyPr wrap="square">
            <a:spAutoFit/>
          </a:bodyPr>
          <a:lstStyle/>
          <a:p>
            <a:pPr algn="ctr" eaLnBrk="0" hangingPunct="0">
              <a:buClr>
                <a:schemeClr val="hlink"/>
              </a:buClr>
              <a:defRPr/>
            </a:pPr>
            <a:r>
              <a:rPr lang="en-US" b="1" i="1" dirty="0">
                <a:solidFill>
                  <a:srgbClr val="0070C0"/>
                </a:solidFill>
                <a:latin typeface="Candara" panose="020E0502030303020204" pitchFamily="34" charset="0"/>
                <a:ea typeface="+mj-ea"/>
                <a:cs typeface="+mj-cs"/>
              </a:rPr>
              <a:t> International Convention Centre, Mumbai</a:t>
            </a:r>
          </a:p>
        </p:txBody>
      </p:sp>
      <p:sp>
        <p:nvSpPr>
          <p:cNvPr id="13" name="Rectangle 12">
            <a:extLst>
              <a:ext uri="{FF2B5EF4-FFF2-40B4-BE49-F238E27FC236}">
                <a16:creationId xmlns:a16="http://schemas.microsoft.com/office/drawing/2014/main" id="{F09C3A77-2902-C792-B5EF-295B71E7657A}"/>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A49614C8-3C63-61CD-CAFA-8C4C6BF490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1158" y="266646"/>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839035043"/>
      </p:ext>
    </p:extLst>
  </p:cSld>
  <p:clrMapOvr>
    <a:masterClrMapping/>
  </p:clrMapOvr>
  <p:transition spd="med">
    <p:whee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C6E5-98E2-93F2-33F2-098FD0A2E31D}"/>
            </a:ext>
          </a:extLst>
        </p:cNvPr>
        <p:cNvGrpSpPr/>
        <p:nvPr/>
      </p:nvGrpSpPr>
      <p:grpSpPr>
        <a:xfrm>
          <a:off x="0" y="0"/>
          <a:ext cx="0" cy="0"/>
          <a:chOff x="0" y="0"/>
          <a:chExt cx="0" cy="0"/>
        </a:xfrm>
      </p:grpSpPr>
      <p:pic>
        <p:nvPicPr>
          <p:cNvPr id="6" name="Picture 4" descr="http://www.chddevelopers.com/images/daanapaani-banner2.jpg">
            <a:extLst>
              <a:ext uri="{FF2B5EF4-FFF2-40B4-BE49-F238E27FC236}">
                <a16:creationId xmlns:a16="http://schemas.microsoft.com/office/drawing/2014/main" id="{65AC6017-57CD-DFC8-E8A8-C38D458DC661}"/>
              </a:ext>
            </a:extLst>
          </p:cNvPr>
          <p:cNvPicPr>
            <a:picLocks noChangeAspect="1" noChangeArrowheads="1"/>
          </p:cNvPicPr>
          <p:nvPr/>
        </p:nvPicPr>
        <p:blipFill>
          <a:blip r:embed="rId2" cstate="print"/>
          <a:srcRect/>
          <a:stretch>
            <a:fillRect/>
          </a:stretch>
        </p:blipFill>
        <p:spPr bwMode="auto">
          <a:xfrm>
            <a:off x="1242798" y="331505"/>
            <a:ext cx="3938802" cy="2460625"/>
          </a:xfrm>
          <a:prstGeom prst="rect">
            <a:avLst/>
          </a:prstGeom>
          <a:blipFill>
            <a:blip r:embed="rId3" cstate="print"/>
            <a:stretch>
              <a:fillRect/>
            </a:stretch>
          </a:blipFill>
          <a:ln>
            <a:solidFill>
              <a:schemeClr val="tx1"/>
            </a:solidFill>
          </a:ln>
        </p:spPr>
      </p:pic>
      <p:sp>
        <p:nvSpPr>
          <p:cNvPr id="7" name="TextBox 6">
            <a:extLst>
              <a:ext uri="{FF2B5EF4-FFF2-40B4-BE49-F238E27FC236}">
                <a16:creationId xmlns:a16="http://schemas.microsoft.com/office/drawing/2014/main" id="{B3D07EC2-BE14-185D-F3C4-5CBD537DCD37}"/>
              </a:ext>
            </a:extLst>
          </p:cNvPr>
          <p:cNvSpPr txBox="1"/>
          <p:nvPr/>
        </p:nvSpPr>
        <p:spPr>
          <a:xfrm>
            <a:off x="1219200" y="2792128"/>
            <a:ext cx="3962400" cy="769441"/>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CHD Danapani Food Court,</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 Karnal</a:t>
            </a:r>
          </a:p>
        </p:txBody>
      </p:sp>
      <p:sp>
        <p:nvSpPr>
          <p:cNvPr id="4" name="TextBox 3">
            <a:extLst>
              <a:ext uri="{FF2B5EF4-FFF2-40B4-BE49-F238E27FC236}">
                <a16:creationId xmlns:a16="http://schemas.microsoft.com/office/drawing/2014/main" id="{E8B36174-A861-6AE6-A4B6-6239DCEBA1DB}"/>
              </a:ext>
            </a:extLst>
          </p:cNvPr>
          <p:cNvSpPr txBox="1"/>
          <p:nvPr/>
        </p:nvSpPr>
        <p:spPr>
          <a:xfrm>
            <a:off x="6096002" y="2792129"/>
            <a:ext cx="3929412" cy="769441"/>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Grewal Farm House,</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 New Delhi</a:t>
            </a:r>
          </a:p>
        </p:txBody>
      </p:sp>
      <p:pic>
        <p:nvPicPr>
          <p:cNvPr id="5" name="Content Placeholder 7" descr="GHC00430.jpg">
            <a:extLst>
              <a:ext uri="{FF2B5EF4-FFF2-40B4-BE49-F238E27FC236}">
                <a16:creationId xmlns:a16="http://schemas.microsoft.com/office/drawing/2014/main" id="{A4FCE2E2-A058-264A-EC9F-7C6B4D8C4B03}"/>
              </a:ext>
            </a:extLst>
          </p:cNvPr>
          <p:cNvPicPr>
            <a:picLocks noChangeAspect="1"/>
          </p:cNvPicPr>
          <p:nvPr/>
        </p:nvPicPr>
        <p:blipFill>
          <a:blip r:embed="rId4" cstate="print"/>
          <a:stretch>
            <a:fillRect/>
          </a:stretch>
        </p:blipFill>
        <p:spPr>
          <a:xfrm>
            <a:off x="6010373" y="353726"/>
            <a:ext cx="3941842" cy="2455223"/>
          </a:xfrm>
          <a:prstGeom prst="rect">
            <a:avLst/>
          </a:prstGeom>
          <a:blipFill>
            <a:blip r:embed="rId3" cstate="print"/>
            <a:stretch>
              <a:fillRect/>
            </a:stretch>
          </a:blipFill>
          <a:ln>
            <a:solidFill>
              <a:schemeClr val="tx1"/>
            </a:solidFill>
          </a:ln>
        </p:spPr>
      </p:pic>
      <p:pic>
        <p:nvPicPr>
          <p:cNvPr id="8" name="Content Placeholder 4" descr="DLF-Capital-Greens.jpg">
            <a:extLst>
              <a:ext uri="{FF2B5EF4-FFF2-40B4-BE49-F238E27FC236}">
                <a16:creationId xmlns:a16="http://schemas.microsoft.com/office/drawing/2014/main" id="{CB50A5F1-0D13-DCF5-C70E-9B7D590E679C}"/>
              </a:ext>
            </a:extLst>
          </p:cNvPr>
          <p:cNvPicPr>
            <a:picLocks noGrp="1" noChangeAspect="1"/>
          </p:cNvPicPr>
          <p:nvPr>
            <p:ph idx="1"/>
          </p:nvPr>
        </p:nvPicPr>
        <p:blipFill>
          <a:blip r:embed="rId5" cstate="print"/>
          <a:stretch>
            <a:fillRect/>
          </a:stretch>
        </p:blipFill>
        <p:spPr>
          <a:xfrm>
            <a:off x="1219200" y="3554125"/>
            <a:ext cx="3962400" cy="2286000"/>
          </a:xfrm>
          <a:blipFill>
            <a:blip r:embed="rId3" cstate="print"/>
            <a:stretch>
              <a:fillRect/>
            </a:stretch>
          </a:blipFill>
          <a:ln>
            <a:solidFill>
              <a:schemeClr val="tx1"/>
            </a:solidFill>
          </a:ln>
        </p:spPr>
      </p:pic>
      <p:pic>
        <p:nvPicPr>
          <p:cNvPr id="9" name="Content Placeholder 9" descr="Unitech- Vista Project, Gurgaon.jpg">
            <a:extLst>
              <a:ext uri="{FF2B5EF4-FFF2-40B4-BE49-F238E27FC236}">
                <a16:creationId xmlns:a16="http://schemas.microsoft.com/office/drawing/2014/main" id="{ACE7B557-A45B-A689-C136-E53A9E583458}"/>
              </a:ext>
            </a:extLst>
          </p:cNvPr>
          <p:cNvPicPr>
            <a:picLocks noChangeAspect="1"/>
          </p:cNvPicPr>
          <p:nvPr/>
        </p:nvPicPr>
        <p:blipFill>
          <a:blip r:embed="rId6" cstate="print"/>
          <a:stretch>
            <a:fillRect/>
          </a:stretch>
        </p:blipFill>
        <p:spPr>
          <a:xfrm>
            <a:off x="6096002" y="3554125"/>
            <a:ext cx="3929412" cy="2286000"/>
          </a:xfrm>
          <a:prstGeom prst="rect">
            <a:avLst/>
          </a:prstGeom>
          <a:blipFill>
            <a:blip r:embed="rId3" cstate="print"/>
            <a:stretch>
              <a:fillRect/>
            </a:stretch>
          </a:blipFill>
          <a:ln>
            <a:solidFill>
              <a:schemeClr val="tx1"/>
            </a:solidFill>
          </a:ln>
        </p:spPr>
      </p:pic>
      <p:sp>
        <p:nvSpPr>
          <p:cNvPr id="10" name="TextBox 6">
            <a:extLst>
              <a:ext uri="{FF2B5EF4-FFF2-40B4-BE49-F238E27FC236}">
                <a16:creationId xmlns:a16="http://schemas.microsoft.com/office/drawing/2014/main" id="{5A711D3F-85D1-73C7-3600-DFAA044E9B91}"/>
              </a:ext>
            </a:extLst>
          </p:cNvPr>
          <p:cNvSpPr txBox="1">
            <a:spLocks noChangeArrowheads="1"/>
          </p:cNvSpPr>
          <p:nvPr/>
        </p:nvSpPr>
        <p:spPr bwMode="auto">
          <a:xfrm>
            <a:off x="1219200" y="5900949"/>
            <a:ext cx="3962400" cy="1077218"/>
          </a:xfrm>
          <a:prstGeom prst="rect">
            <a:avLst/>
          </a:prstGeom>
          <a:noFill/>
          <a:ln w="9525">
            <a:noFill/>
            <a:miter lim="800000"/>
          </a:ln>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DLF Capital Greens, </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Moti Nagar</a:t>
            </a:r>
          </a:p>
          <a:p>
            <a:pPr>
              <a:defRPr/>
            </a:pPr>
            <a:endParaRPr lang="en-US" sz="2000" i="1" dirty="0">
              <a:solidFill>
                <a:srgbClr val="0070C0"/>
              </a:solidFill>
              <a:latin typeface="Candara" panose="020E0502030303020204" pitchFamily="34" charset="0"/>
            </a:endParaRPr>
          </a:p>
        </p:txBody>
      </p:sp>
      <p:sp>
        <p:nvSpPr>
          <p:cNvPr id="11" name="TextBox 10">
            <a:extLst>
              <a:ext uri="{FF2B5EF4-FFF2-40B4-BE49-F238E27FC236}">
                <a16:creationId xmlns:a16="http://schemas.microsoft.com/office/drawing/2014/main" id="{0653D857-45DB-8F16-304B-4E84742389EF}"/>
              </a:ext>
            </a:extLst>
          </p:cNvPr>
          <p:cNvSpPr txBox="1"/>
          <p:nvPr/>
        </p:nvSpPr>
        <p:spPr>
          <a:xfrm>
            <a:off x="6096002" y="5900953"/>
            <a:ext cx="3929412" cy="769441"/>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Unitech Vista,</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  Gurgaon</a:t>
            </a:r>
          </a:p>
        </p:txBody>
      </p:sp>
      <p:sp>
        <p:nvSpPr>
          <p:cNvPr id="13" name="Rectangle 12">
            <a:extLst>
              <a:ext uri="{FF2B5EF4-FFF2-40B4-BE49-F238E27FC236}">
                <a16:creationId xmlns:a16="http://schemas.microsoft.com/office/drawing/2014/main" id="{DB834908-1713-E997-5DEC-C265C0F0203F}"/>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C8A20DB-B791-9591-2F56-3837BBFC82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2919" y="287199"/>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1853636394"/>
      </p:ext>
    </p:extLst>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45BB-18E0-330D-E518-CFFD933EFBAE}"/>
            </a:ext>
          </a:extLst>
        </p:cNvPr>
        <p:cNvGrpSpPr/>
        <p:nvPr/>
      </p:nvGrpSpPr>
      <p:grpSpPr>
        <a:xfrm>
          <a:off x="0" y="0"/>
          <a:ext cx="0" cy="0"/>
          <a:chOff x="0" y="0"/>
          <a:chExt cx="0" cy="0"/>
        </a:xfrm>
      </p:grpSpPr>
      <p:pic>
        <p:nvPicPr>
          <p:cNvPr id="5" name="Picture 4" descr="brochure-rudra-twintower_Page_04.jpg">
            <a:extLst>
              <a:ext uri="{FF2B5EF4-FFF2-40B4-BE49-F238E27FC236}">
                <a16:creationId xmlns:a16="http://schemas.microsoft.com/office/drawing/2014/main" id="{BABF2468-33E9-0E95-7057-EA86517BD04C}"/>
              </a:ext>
            </a:extLst>
          </p:cNvPr>
          <p:cNvPicPr>
            <a:picLocks noChangeAspect="1"/>
          </p:cNvPicPr>
          <p:nvPr/>
        </p:nvPicPr>
        <p:blipFill>
          <a:blip r:embed="rId2" cstate="print"/>
          <a:stretch>
            <a:fillRect/>
          </a:stretch>
        </p:blipFill>
        <p:spPr>
          <a:xfrm>
            <a:off x="636621" y="831274"/>
            <a:ext cx="5004159" cy="4400427"/>
          </a:xfrm>
          <a:prstGeom prst="rect">
            <a:avLst/>
          </a:prstGeom>
          <a:blipFill>
            <a:blip r:embed="rId3" cstate="print"/>
            <a:stretch>
              <a:fillRect/>
            </a:stretch>
          </a:blipFill>
          <a:ln>
            <a:solidFill>
              <a:schemeClr val="tx1"/>
            </a:solidFill>
          </a:ln>
        </p:spPr>
      </p:pic>
      <p:sp>
        <p:nvSpPr>
          <p:cNvPr id="6" name="TextBox 5">
            <a:extLst>
              <a:ext uri="{FF2B5EF4-FFF2-40B4-BE49-F238E27FC236}">
                <a16:creationId xmlns:a16="http://schemas.microsoft.com/office/drawing/2014/main" id="{7E8127D0-D333-7A96-54F4-67A555ABC58C}"/>
              </a:ext>
            </a:extLst>
          </p:cNvPr>
          <p:cNvSpPr txBox="1"/>
          <p:nvPr/>
        </p:nvSpPr>
        <p:spPr>
          <a:xfrm>
            <a:off x="1007643" y="5399308"/>
            <a:ext cx="3977792" cy="775862"/>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Rudra Twin Tower,</a:t>
            </a:r>
          </a:p>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 Lucknow</a:t>
            </a:r>
          </a:p>
        </p:txBody>
      </p:sp>
      <p:pic>
        <p:nvPicPr>
          <p:cNvPr id="10" name="Picture 9" descr="The-Parsvnath.jpg">
            <a:extLst>
              <a:ext uri="{FF2B5EF4-FFF2-40B4-BE49-F238E27FC236}">
                <a16:creationId xmlns:a16="http://schemas.microsoft.com/office/drawing/2014/main" id="{689C9D79-09F3-ACFB-BBB9-A6A47732830E}"/>
              </a:ext>
            </a:extLst>
          </p:cNvPr>
          <p:cNvPicPr>
            <a:picLocks noChangeAspect="1"/>
          </p:cNvPicPr>
          <p:nvPr/>
        </p:nvPicPr>
        <p:blipFill>
          <a:blip r:embed="rId4" cstate="print"/>
          <a:stretch>
            <a:fillRect/>
          </a:stretch>
        </p:blipFill>
        <p:spPr>
          <a:xfrm>
            <a:off x="5937662" y="855023"/>
            <a:ext cx="5057178" cy="4370120"/>
          </a:xfrm>
          <a:prstGeom prst="rect">
            <a:avLst/>
          </a:prstGeom>
          <a:blipFill>
            <a:blip r:embed="rId3" cstate="print"/>
            <a:stretch>
              <a:fillRect/>
            </a:stretch>
          </a:blipFill>
          <a:ln>
            <a:solidFill>
              <a:schemeClr val="tx1"/>
            </a:solidFill>
          </a:ln>
        </p:spPr>
      </p:pic>
      <p:sp>
        <p:nvSpPr>
          <p:cNvPr id="12" name="TextBox 11">
            <a:extLst>
              <a:ext uri="{FF2B5EF4-FFF2-40B4-BE49-F238E27FC236}">
                <a16:creationId xmlns:a16="http://schemas.microsoft.com/office/drawing/2014/main" id="{695EA18C-7E40-CAED-126B-3F0529019BA7}"/>
              </a:ext>
            </a:extLst>
          </p:cNvPr>
          <p:cNvSpPr txBox="1"/>
          <p:nvPr/>
        </p:nvSpPr>
        <p:spPr>
          <a:xfrm>
            <a:off x="6807265" y="5558110"/>
            <a:ext cx="3385404" cy="400110"/>
          </a:xfrm>
          <a:prstGeom prst="rect">
            <a:avLst/>
          </a:prstGeom>
          <a:noFill/>
        </p:spPr>
        <p:txBody>
          <a:bodyPr wrap="square">
            <a:spAutoFit/>
          </a:bodyPr>
          <a:lstStyle/>
          <a:p>
            <a:pP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The- Parsvnath, New Delhi</a:t>
            </a:r>
          </a:p>
        </p:txBody>
      </p:sp>
      <p:sp>
        <p:nvSpPr>
          <p:cNvPr id="9" name="Rectangle 8">
            <a:extLst>
              <a:ext uri="{FF2B5EF4-FFF2-40B4-BE49-F238E27FC236}">
                <a16:creationId xmlns:a16="http://schemas.microsoft.com/office/drawing/2014/main" id="{BAA54BA0-F5F1-5E41-B05F-915E8E5CE3E0}"/>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BC81BB8-E2B0-EFE4-8756-327AB9A08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5871" y="276271"/>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2190952659"/>
      </p:ext>
    </p:extLst>
  </p:cSld>
  <p:clrMapOvr>
    <a:masterClrMapping/>
  </p:clrMapOvr>
  <p:transition spd="med">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a:spLocks/>
          </p:cNvSpPr>
          <p:nvPr/>
        </p:nvSpPr>
        <p:spPr bwMode="auto">
          <a:xfrm>
            <a:off x="2144875" y="3582642"/>
            <a:ext cx="1407601" cy="3106562"/>
          </a:xfrm>
          <a:custGeom>
            <a:avLst/>
            <a:gdLst>
              <a:gd name="connsiteX0" fmla="*/ 653346 w 1423291"/>
              <a:gd name="connsiteY0" fmla="*/ 926 h 3023765"/>
              <a:gd name="connsiteX1" fmla="*/ 683584 w 1423291"/>
              <a:gd name="connsiteY1" fmla="*/ 9666 h 3023765"/>
              <a:gd name="connsiteX2" fmla="*/ 945657 w 1423291"/>
              <a:gd name="connsiteY2" fmla="*/ 798336 h 3023765"/>
              <a:gd name="connsiteX3" fmla="*/ 1255777 w 1423291"/>
              <a:gd name="connsiteY3" fmla="*/ 513308 h 3023765"/>
              <a:gd name="connsiteX4" fmla="*/ 1421757 w 1423291"/>
              <a:gd name="connsiteY4" fmla="*/ 469032 h 3023765"/>
              <a:gd name="connsiteX5" fmla="*/ 1089797 w 1423291"/>
              <a:gd name="connsiteY5" fmla="*/ 1451410 h 3023765"/>
              <a:gd name="connsiteX6" fmla="*/ 1115305 w 1423291"/>
              <a:gd name="connsiteY6" fmla="*/ 2944490 h 3023765"/>
              <a:gd name="connsiteX7" fmla="*/ 1126210 w 1423291"/>
              <a:gd name="connsiteY7" fmla="*/ 3023765 h 3023765"/>
              <a:gd name="connsiteX8" fmla="*/ 566894 w 1423291"/>
              <a:gd name="connsiteY8" fmla="*/ 3023765 h 3023765"/>
              <a:gd name="connsiteX9" fmla="*/ 567862 w 1423291"/>
              <a:gd name="connsiteY9" fmla="*/ 3011717 h 3023765"/>
              <a:gd name="connsiteX10" fmla="*/ 622433 w 1423291"/>
              <a:gd name="connsiteY10" fmla="*/ 1789017 h 3023765"/>
              <a:gd name="connsiteX11" fmla="*/ 146333 w 1423291"/>
              <a:gd name="connsiteY11" fmla="*/ 1069528 h 3023765"/>
              <a:gd name="connsiteX12" fmla="*/ 56792 w 1423291"/>
              <a:gd name="connsiteY12" fmla="*/ 817707 h 3023765"/>
              <a:gd name="connsiteX13" fmla="*/ 353808 w 1423291"/>
              <a:gd name="connsiteY13" fmla="*/ 1014183 h 3023765"/>
              <a:gd name="connsiteX14" fmla="*/ 41504 w 1423291"/>
              <a:gd name="connsiteY14" fmla="*/ 560351 h 3023765"/>
              <a:gd name="connsiteX15" fmla="*/ 48056 w 1423291"/>
              <a:gd name="connsiteY15" fmla="*/ 355574 h 3023765"/>
              <a:gd name="connsiteX16" fmla="*/ 432430 w 1423291"/>
              <a:gd name="connsiteY16" fmla="*/ 801103 h 3023765"/>
              <a:gd name="connsiteX17" fmla="*/ 200932 w 1423291"/>
              <a:gd name="connsiteY17" fmla="*/ 136960 h 3023765"/>
              <a:gd name="connsiteX18" fmla="*/ 395303 w 1423291"/>
              <a:gd name="connsiteY18" fmla="*/ 325134 h 3023765"/>
              <a:gd name="connsiteX19" fmla="*/ 657376 w 1423291"/>
              <a:gd name="connsiteY19" fmla="*/ 532679 h 3023765"/>
              <a:gd name="connsiteX20" fmla="*/ 653346 w 1423291"/>
              <a:gd name="connsiteY20" fmla="*/ 926 h 302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3291" h="3023765">
                <a:moveTo>
                  <a:pt x="653346" y="926"/>
                </a:moveTo>
                <a:cubicBezTo>
                  <a:pt x="661574" y="-1619"/>
                  <a:pt x="671572" y="1018"/>
                  <a:pt x="683584" y="9666"/>
                </a:cubicBezTo>
                <a:cubicBezTo>
                  <a:pt x="779677" y="76080"/>
                  <a:pt x="814620" y="762362"/>
                  <a:pt x="945657" y="798336"/>
                </a:cubicBezTo>
                <a:cubicBezTo>
                  <a:pt x="1078878" y="834310"/>
                  <a:pt x="1220834" y="612929"/>
                  <a:pt x="1255777" y="513308"/>
                </a:cubicBezTo>
                <a:cubicBezTo>
                  <a:pt x="1290720" y="410919"/>
                  <a:pt x="1402101" y="358341"/>
                  <a:pt x="1421757" y="469032"/>
                </a:cubicBezTo>
                <a:cubicBezTo>
                  <a:pt x="1443596" y="579722"/>
                  <a:pt x="1227386" y="729154"/>
                  <a:pt x="1089797" y="1451410"/>
                </a:cubicBezTo>
                <a:cubicBezTo>
                  <a:pt x="1005169" y="1901091"/>
                  <a:pt x="1061304" y="2533454"/>
                  <a:pt x="1115305" y="2944490"/>
                </a:cubicBezTo>
                <a:lnTo>
                  <a:pt x="1126210" y="3023765"/>
                </a:lnTo>
                <a:lnTo>
                  <a:pt x="566894" y="3023765"/>
                </a:lnTo>
                <a:lnTo>
                  <a:pt x="567862" y="3011717"/>
                </a:lnTo>
                <a:cubicBezTo>
                  <a:pt x="585392" y="2790258"/>
                  <a:pt x="631306" y="2164500"/>
                  <a:pt x="622433" y="1789017"/>
                </a:cubicBezTo>
                <a:cubicBezTo>
                  <a:pt x="611514" y="1326883"/>
                  <a:pt x="281738" y="1191288"/>
                  <a:pt x="146333" y="1069528"/>
                </a:cubicBezTo>
                <a:cubicBezTo>
                  <a:pt x="10929" y="947768"/>
                  <a:pt x="-19646" y="812172"/>
                  <a:pt x="56792" y="817707"/>
                </a:cubicBezTo>
                <a:cubicBezTo>
                  <a:pt x="131046" y="823241"/>
                  <a:pt x="338520" y="1058459"/>
                  <a:pt x="353808" y="1014183"/>
                </a:cubicBezTo>
                <a:cubicBezTo>
                  <a:pt x="369096" y="972674"/>
                  <a:pt x="120126" y="715318"/>
                  <a:pt x="41504" y="560351"/>
                </a:cubicBezTo>
                <a:cubicBezTo>
                  <a:pt x="-39302" y="408152"/>
                  <a:pt x="17481" y="369410"/>
                  <a:pt x="48056" y="355574"/>
                </a:cubicBezTo>
                <a:cubicBezTo>
                  <a:pt x="80815" y="341737"/>
                  <a:pt x="414958" y="828776"/>
                  <a:pt x="432430" y="801103"/>
                </a:cubicBezTo>
                <a:cubicBezTo>
                  <a:pt x="452086" y="770663"/>
                  <a:pt x="187828" y="184003"/>
                  <a:pt x="200932" y="136960"/>
                </a:cubicBezTo>
                <a:cubicBezTo>
                  <a:pt x="211852" y="89916"/>
                  <a:pt x="279554" y="-4171"/>
                  <a:pt x="395303" y="325134"/>
                </a:cubicBezTo>
                <a:cubicBezTo>
                  <a:pt x="511052" y="654438"/>
                  <a:pt x="694503" y="806638"/>
                  <a:pt x="657376" y="532679"/>
                </a:cubicBezTo>
                <a:cubicBezTo>
                  <a:pt x="624890" y="290543"/>
                  <a:pt x="595748" y="18746"/>
                  <a:pt x="653346" y="926"/>
                </a:cubicBez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3" name="Group 24"/>
          <p:cNvGrpSpPr/>
          <p:nvPr/>
        </p:nvGrpSpPr>
        <p:grpSpPr>
          <a:xfrm>
            <a:off x="486034" y="1705233"/>
            <a:ext cx="4859687" cy="3074138"/>
            <a:chOff x="2225700" y="1568462"/>
            <a:chExt cx="4817284" cy="2721039"/>
          </a:xfrm>
        </p:grpSpPr>
        <p:sp>
          <p:nvSpPr>
            <p:cNvPr id="26" name="Freeform 25"/>
            <p:cNvSpPr>
              <a:spLocks/>
            </p:cNvSpPr>
            <p:nvPr/>
          </p:nvSpPr>
          <p:spPr bwMode="auto">
            <a:xfrm rot="18501521">
              <a:off x="3951665" y="1661202"/>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rgbClr val="AECA00"/>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7" name="Freeform 26"/>
            <p:cNvSpPr>
              <a:spLocks/>
            </p:cNvSpPr>
            <p:nvPr/>
          </p:nvSpPr>
          <p:spPr bwMode="auto">
            <a:xfrm>
              <a:off x="5269191" y="1868756"/>
              <a:ext cx="1634552" cy="1390647"/>
            </a:xfrm>
            <a:custGeom>
              <a:avLst/>
              <a:gdLst>
                <a:gd name="connsiteX0" fmla="*/ 965201 w 1243013"/>
                <a:gd name="connsiteY0" fmla="*/ 0 h 1057533"/>
                <a:gd name="connsiteX1" fmla="*/ 1000522 w 1243013"/>
                <a:gd name="connsiteY1" fmla="*/ 794 h 1057533"/>
                <a:gd name="connsiteX2" fmla="*/ 1069976 w 1243013"/>
                <a:gd name="connsiteY2" fmla="*/ 5157 h 1057533"/>
                <a:gd name="connsiteX3" fmla="*/ 1139429 w 1243013"/>
                <a:gd name="connsiteY3" fmla="*/ 15472 h 1057533"/>
                <a:gd name="connsiteX4" fmla="*/ 1207691 w 1243013"/>
                <a:gd name="connsiteY4" fmla="*/ 30548 h 1057533"/>
                <a:gd name="connsiteX5" fmla="*/ 1240482 w 1243013"/>
                <a:gd name="connsiteY5" fmla="*/ 39417 h 1057533"/>
                <a:gd name="connsiteX6" fmla="*/ 1241823 w 1243013"/>
                <a:gd name="connsiteY6" fmla="*/ 38358 h 1057533"/>
                <a:gd name="connsiteX7" fmla="*/ 1243013 w 1243013"/>
                <a:gd name="connsiteY7" fmla="*/ 66525 h 1057533"/>
                <a:gd name="connsiteX8" fmla="*/ 1242894 w 1243013"/>
                <a:gd name="connsiteY8" fmla="*/ 83749 h 1057533"/>
                <a:gd name="connsiteX9" fmla="*/ 1242616 w 1243013"/>
                <a:gd name="connsiteY9" fmla="*/ 123653 h 1057533"/>
                <a:gd name="connsiteX10" fmla="*/ 1239044 w 1243013"/>
                <a:gd name="connsiteY10" fmla="*/ 180384 h 1057533"/>
                <a:gd name="connsiteX11" fmla="*/ 1232298 w 1243013"/>
                <a:gd name="connsiteY11" fmla="*/ 236718 h 1057533"/>
                <a:gd name="connsiteX12" fmla="*/ 1221979 w 1243013"/>
                <a:gd name="connsiteY12" fmla="*/ 292259 h 1057533"/>
                <a:gd name="connsiteX13" fmla="*/ 1208882 w 1243013"/>
                <a:gd name="connsiteY13" fmla="*/ 347800 h 1057533"/>
                <a:gd name="connsiteX14" fmla="*/ 1192213 w 1243013"/>
                <a:gd name="connsiteY14" fmla="*/ 402151 h 1057533"/>
                <a:gd name="connsiteX15" fmla="*/ 1172369 w 1243013"/>
                <a:gd name="connsiteY15" fmla="*/ 455708 h 1057533"/>
                <a:gd name="connsiteX16" fmla="*/ 1148954 w 1243013"/>
                <a:gd name="connsiteY16" fmla="*/ 507679 h 1057533"/>
                <a:gd name="connsiteX17" fmla="*/ 1122760 w 1243013"/>
                <a:gd name="connsiteY17" fmla="*/ 559252 h 1057533"/>
                <a:gd name="connsiteX18" fmla="*/ 1093391 w 1243013"/>
                <a:gd name="connsiteY18" fmla="*/ 608842 h 1057533"/>
                <a:gd name="connsiteX19" fmla="*/ 1061244 w 1243013"/>
                <a:gd name="connsiteY19" fmla="*/ 656845 h 1057533"/>
                <a:gd name="connsiteX20" fmla="*/ 1025526 w 1243013"/>
                <a:gd name="connsiteY20" fmla="*/ 703262 h 1057533"/>
                <a:gd name="connsiteX21" fmla="*/ 986632 w 1243013"/>
                <a:gd name="connsiteY21" fmla="*/ 747694 h 1057533"/>
                <a:gd name="connsiteX22" fmla="*/ 944960 w 1243013"/>
                <a:gd name="connsiteY22" fmla="*/ 790540 h 1057533"/>
                <a:gd name="connsiteX23" fmla="*/ 899716 w 1243013"/>
                <a:gd name="connsiteY23" fmla="*/ 830609 h 1057533"/>
                <a:gd name="connsiteX24" fmla="*/ 875904 w 1243013"/>
                <a:gd name="connsiteY24" fmla="*/ 849652 h 1057533"/>
                <a:gd name="connsiteX25" fmla="*/ 842566 w 1243013"/>
                <a:gd name="connsiteY25" fmla="*/ 875438 h 1057533"/>
                <a:gd name="connsiteX26" fmla="*/ 773113 w 1243013"/>
                <a:gd name="connsiteY26" fmla="*/ 921061 h 1057533"/>
                <a:gd name="connsiteX27" fmla="*/ 700882 w 1243013"/>
                <a:gd name="connsiteY27" fmla="*/ 960337 h 1057533"/>
                <a:gd name="connsiteX28" fmla="*/ 627063 w 1243013"/>
                <a:gd name="connsiteY28" fmla="*/ 992471 h 1057533"/>
                <a:gd name="connsiteX29" fmla="*/ 550863 w 1243013"/>
                <a:gd name="connsiteY29" fmla="*/ 1018258 h 1057533"/>
                <a:gd name="connsiteX30" fmla="*/ 473472 w 1243013"/>
                <a:gd name="connsiteY30" fmla="*/ 1037697 h 1057533"/>
                <a:gd name="connsiteX31" fmla="*/ 396082 w 1243013"/>
                <a:gd name="connsiteY31" fmla="*/ 1050789 h 1057533"/>
                <a:gd name="connsiteX32" fmla="*/ 317103 w 1243013"/>
                <a:gd name="connsiteY32" fmla="*/ 1056740 h 1057533"/>
                <a:gd name="connsiteX33" fmla="*/ 277813 w 1243013"/>
                <a:gd name="connsiteY33" fmla="*/ 1057533 h 1057533"/>
                <a:gd name="connsiteX34" fmla="*/ 242491 w 1243013"/>
                <a:gd name="connsiteY34" fmla="*/ 1056740 h 1057533"/>
                <a:gd name="connsiteX35" fmla="*/ 173038 w 1243013"/>
                <a:gd name="connsiteY35" fmla="*/ 1052376 h 1057533"/>
                <a:gd name="connsiteX36" fmla="*/ 103585 w 1243013"/>
                <a:gd name="connsiteY36" fmla="*/ 1042061 h 1057533"/>
                <a:gd name="connsiteX37" fmla="*/ 35322 w 1243013"/>
                <a:gd name="connsiteY37" fmla="*/ 1026986 h 1057533"/>
                <a:gd name="connsiteX38" fmla="*/ 2531 w 1243013"/>
                <a:gd name="connsiteY38" fmla="*/ 1018116 h 1057533"/>
                <a:gd name="connsiteX39" fmla="*/ 1191 w 1243013"/>
                <a:gd name="connsiteY39" fmla="*/ 1019175 h 1057533"/>
                <a:gd name="connsiteX40" fmla="*/ 0 w 1243013"/>
                <a:gd name="connsiteY40" fmla="*/ 991008 h 1057533"/>
                <a:gd name="connsiteX41" fmla="*/ 120 w 1243013"/>
                <a:gd name="connsiteY41" fmla="*/ 973785 h 1057533"/>
                <a:gd name="connsiteX42" fmla="*/ 397 w 1243013"/>
                <a:gd name="connsiteY42" fmla="*/ 933880 h 1057533"/>
                <a:gd name="connsiteX43" fmla="*/ 3969 w 1243013"/>
                <a:gd name="connsiteY43" fmla="*/ 877149 h 1057533"/>
                <a:gd name="connsiteX44" fmla="*/ 10716 w 1243013"/>
                <a:gd name="connsiteY44" fmla="*/ 820815 h 1057533"/>
                <a:gd name="connsiteX45" fmla="*/ 21035 w 1243013"/>
                <a:gd name="connsiteY45" fmla="*/ 765274 h 1057533"/>
                <a:gd name="connsiteX46" fmla="*/ 34132 w 1243013"/>
                <a:gd name="connsiteY46" fmla="*/ 709733 h 1057533"/>
                <a:gd name="connsiteX47" fmla="*/ 50800 w 1243013"/>
                <a:gd name="connsiteY47" fmla="*/ 655382 h 1057533"/>
                <a:gd name="connsiteX48" fmla="*/ 70644 w 1243013"/>
                <a:gd name="connsiteY48" fmla="*/ 601825 h 1057533"/>
                <a:gd name="connsiteX49" fmla="*/ 94060 w 1243013"/>
                <a:gd name="connsiteY49" fmla="*/ 549855 h 1057533"/>
                <a:gd name="connsiteX50" fmla="*/ 120253 w 1243013"/>
                <a:gd name="connsiteY50" fmla="*/ 498281 h 1057533"/>
                <a:gd name="connsiteX51" fmla="*/ 149622 w 1243013"/>
                <a:gd name="connsiteY51" fmla="*/ 448691 h 1057533"/>
                <a:gd name="connsiteX52" fmla="*/ 181769 w 1243013"/>
                <a:gd name="connsiteY52" fmla="*/ 400688 h 1057533"/>
                <a:gd name="connsiteX53" fmla="*/ 217488 w 1243013"/>
                <a:gd name="connsiteY53" fmla="*/ 354272 h 1057533"/>
                <a:gd name="connsiteX54" fmla="*/ 256382 w 1243013"/>
                <a:gd name="connsiteY54" fmla="*/ 309839 h 1057533"/>
                <a:gd name="connsiteX55" fmla="*/ 298053 w 1243013"/>
                <a:gd name="connsiteY55" fmla="*/ 266993 h 1057533"/>
                <a:gd name="connsiteX56" fmla="*/ 343297 w 1243013"/>
                <a:gd name="connsiteY56" fmla="*/ 226924 h 1057533"/>
                <a:gd name="connsiteX57" fmla="*/ 367110 w 1243013"/>
                <a:gd name="connsiteY57" fmla="*/ 207882 h 1057533"/>
                <a:gd name="connsiteX58" fmla="*/ 400447 w 1243013"/>
                <a:gd name="connsiteY58" fmla="*/ 182095 h 1057533"/>
                <a:gd name="connsiteX59" fmla="*/ 469900 w 1243013"/>
                <a:gd name="connsiteY59" fmla="*/ 136472 h 1057533"/>
                <a:gd name="connsiteX60" fmla="*/ 542132 w 1243013"/>
                <a:gd name="connsiteY60" fmla="*/ 97197 h 1057533"/>
                <a:gd name="connsiteX61" fmla="*/ 615950 w 1243013"/>
                <a:gd name="connsiteY61" fmla="*/ 65062 h 1057533"/>
                <a:gd name="connsiteX62" fmla="*/ 692150 w 1243013"/>
                <a:gd name="connsiteY62" fmla="*/ 39275 h 1057533"/>
                <a:gd name="connsiteX63" fmla="*/ 769541 w 1243013"/>
                <a:gd name="connsiteY63" fmla="*/ 19836 h 1057533"/>
                <a:gd name="connsiteX64" fmla="*/ 846932 w 1243013"/>
                <a:gd name="connsiteY64" fmla="*/ 6744 h 1057533"/>
                <a:gd name="connsiteX65" fmla="*/ 925910 w 1243013"/>
                <a:gd name="connsiteY65" fmla="*/ 794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965201" y="0"/>
                  </a:moveTo>
                  <a:lnTo>
                    <a:pt x="1000522" y="794"/>
                  </a:lnTo>
                  <a:lnTo>
                    <a:pt x="1069976" y="5157"/>
                  </a:lnTo>
                  <a:lnTo>
                    <a:pt x="1139429" y="15472"/>
                  </a:lnTo>
                  <a:lnTo>
                    <a:pt x="1207691" y="30548"/>
                  </a:lnTo>
                  <a:lnTo>
                    <a:pt x="1240482" y="39417"/>
                  </a:lnTo>
                  <a:lnTo>
                    <a:pt x="1241823" y="38358"/>
                  </a:lnTo>
                  <a:lnTo>
                    <a:pt x="1243013" y="66525"/>
                  </a:lnTo>
                  <a:lnTo>
                    <a:pt x="1242894" y="83749"/>
                  </a:lnTo>
                  <a:lnTo>
                    <a:pt x="1242616" y="123653"/>
                  </a:lnTo>
                  <a:lnTo>
                    <a:pt x="1239044" y="180384"/>
                  </a:lnTo>
                  <a:lnTo>
                    <a:pt x="1232298" y="236718"/>
                  </a:lnTo>
                  <a:lnTo>
                    <a:pt x="1221979" y="292259"/>
                  </a:lnTo>
                  <a:lnTo>
                    <a:pt x="1208882" y="347800"/>
                  </a:lnTo>
                  <a:lnTo>
                    <a:pt x="1192213" y="402151"/>
                  </a:lnTo>
                  <a:lnTo>
                    <a:pt x="1172369" y="455708"/>
                  </a:lnTo>
                  <a:lnTo>
                    <a:pt x="1148954" y="507679"/>
                  </a:lnTo>
                  <a:lnTo>
                    <a:pt x="1122760" y="559252"/>
                  </a:lnTo>
                  <a:lnTo>
                    <a:pt x="1093391" y="608842"/>
                  </a:lnTo>
                  <a:lnTo>
                    <a:pt x="1061244" y="656845"/>
                  </a:lnTo>
                  <a:lnTo>
                    <a:pt x="1025526" y="703262"/>
                  </a:lnTo>
                  <a:lnTo>
                    <a:pt x="986632" y="747694"/>
                  </a:lnTo>
                  <a:lnTo>
                    <a:pt x="944960" y="790540"/>
                  </a:lnTo>
                  <a:lnTo>
                    <a:pt x="899716" y="830609"/>
                  </a:lnTo>
                  <a:lnTo>
                    <a:pt x="875904" y="849652"/>
                  </a:lnTo>
                  <a:lnTo>
                    <a:pt x="842566" y="875438"/>
                  </a:lnTo>
                  <a:lnTo>
                    <a:pt x="773113" y="921061"/>
                  </a:lnTo>
                  <a:lnTo>
                    <a:pt x="700882" y="960337"/>
                  </a:lnTo>
                  <a:lnTo>
                    <a:pt x="627063" y="992471"/>
                  </a:lnTo>
                  <a:lnTo>
                    <a:pt x="550863" y="1018258"/>
                  </a:lnTo>
                  <a:lnTo>
                    <a:pt x="473472" y="1037697"/>
                  </a:lnTo>
                  <a:lnTo>
                    <a:pt x="396082" y="1050789"/>
                  </a:lnTo>
                  <a:lnTo>
                    <a:pt x="317103" y="1056740"/>
                  </a:lnTo>
                  <a:lnTo>
                    <a:pt x="277813" y="1057533"/>
                  </a:lnTo>
                  <a:lnTo>
                    <a:pt x="242491" y="1056740"/>
                  </a:lnTo>
                  <a:lnTo>
                    <a:pt x="173038" y="1052376"/>
                  </a:lnTo>
                  <a:lnTo>
                    <a:pt x="103585" y="1042061"/>
                  </a:lnTo>
                  <a:lnTo>
                    <a:pt x="35322" y="1026986"/>
                  </a:lnTo>
                  <a:lnTo>
                    <a:pt x="2531" y="1018116"/>
                  </a:lnTo>
                  <a:lnTo>
                    <a:pt x="1191" y="1019175"/>
                  </a:lnTo>
                  <a:lnTo>
                    <a:pt x="0" y="991008"/>
                  </a:lnTo>
                  <a:lnTo>
                    <a:pt x="120" y="973785"/>
                  </a:lnTo>
                  <a:lnTo>
                    <a:pt x="397" y="933880"/>
                  </a:lnTo>
                  <a:lnTo>
                    <a:pt x="3969" y="877149"/>
                  </a:lnTo>
                  <a:lnTo>
                    <a:pt x="10716" y="820815"/>
                  </a:lnTo>
                  <a:lnTo>
                    <a:pt x="21035" y="765274"/>
                  </a:lnTo>
                  <a:lnTo>
                    <a:pt x="34132" y="709733"/>
                  </a:lnTo>
                  <a:lnTo>
                    <a:pt x="50800" y="655382"/>
                  </a:lnTo>
                  <a:lnTo>
                    <a:pt x="70644" y="601825"/>
                  </a:lnTo>
                  <a:lnTo>
                    <a:pt x="94060" y="549855"/>
                  </a:lnTo>
                  <a:lnTo>
                    <a:pt x="120253" y="498281"/>
                  </a:lnTo>
                  <a:lnTo>
                    <a:pt x="149622" y="448691"/>
                  </a:lnTo>
                  <a:lnTo>
                    <a:pt x="181769" y="400688"/>
                  </a:lnTo>
                  <a:lnTo>
                    <a:pt x="217488" y="354272"/>
                  </a:lnTo>
                  <a:lnTo>
                    <a:pt x="256382" y="309839"/>
                  </a:lnTo>
                  <a:lnTo>
                    <a:pt x="298053" y="266993"/>
                  </a:lnTo>
                  <a:lnTo>
                    <a:pt x="343297" y="226924"/>
                  </a:lnTo>
                  <a:lnTo>
                    <a:pt x="367110" y="207882"/>
                  </a:lnTo>
                  <a:lnTo>
                    <a:pt x="400447" y="182095"/>
                  </a:lnTo>
                  <a:lnTo>
                    <a:pt x="469900" y="136472"/>
                  </a:lnTo>
                  <a:lnTo>
                    <a:pt x="542132" y="97197"/>
                  </a:lnTo>
                  <a:lnTo>
                    <a:pt x="615950" y="65062"/>
                  </a:lnTo>
                  <a:lnTo>
                    <a:pt x="692150" y="39275"/>
                  </a:lnTo>
                  <a:lnTo>
                    <a:pt x="769541" y="19836"/>
                  </a:lnTo>
                  <a:lnTo>
                    <a:pt x="846932" y="6744"/>
                  </a:lnTo>
                  <a:lnTo>
                    <a:pt x="925910" y="794"/>
                  </a:lnTo>
                  <a:close/>
                </a:path>
              </a:pathLst>
            </a:custGeom>
            <a:solidFill>
              <a:srgbClr val="E4363F"/>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 name="Freeform 28"/>
            <p:cNvSpPr>
              <a:spLocks/>
            </p:cNvSpPr>
            <p:nvPr/>
          </p:nvSpPr>
          <p:spPr bwMode="auto">
            <a:xfrm rot="2293793">
              <a:off x="5799970" y="3227229"/>
              <a:ext cx="1243014" cy="1057533"/>
            </a:xfrm>
            <a:custGeom>
              <a:avLst/>
              <a:gdLst>
                <a:gd name="connsiteX0" fmla="*/ 367110 w 1243014"/>
                <a:gd name="connsiteY0" fmla="*/ 207882 h 1057533"/>
                <a:gd name="connsiteX1" fmla="*/ 400447 w 1243014"/>
                <a:gd name="connsiteY1" fmla="*/ 182095 h 1057533"/>
                <a:gd name="connsiteX2" fmla="*/ 469900 w 1243014"/>
                <a:gd name="connsiteY2" fmla="*/ 136472 h 1057533"/>
                <a:gd name="connsiteX3" fmla="*/ 542131 w 1243014"/>
                <a:gd name="connsiteY3" fmla="*/ 97197 h 1057533"/>
                <a:gd name="connsiteX4" fmla="*/ 615950 w 1243014"/>
                <a:gd name="connsiteY4" fmla="*/ 65062 h 1057533"/>
                <a:gd name="connsiteX5" fmla="*/ 692150 w 1243014"/>
                <a:gd name="connsiteY5" fmla="*/ 39275 h 1057533"/>
                <a:gd name="connsiteX6" fmla="*/ 769541 w 1243014"/>
                <a:gd name="connsiteY6" fmla="*/ 19836 h 1057533"/>
                <a:gd name="connsiteX7" fmla="*/ 846931 w 1243014"/>
                <a:gd name="connsiteY7" fmla="*/ 6744 h 1057533"/>
                <a:gd name="connsiteX8" fmla="*/ 925910 w 1243014"/>
                <a:gd name="connsiteY8" fmla="*/ 793 h 1057533"/>
                <a:gd name="connsiteX9" fmla="*/ 965200 w 1243014"/>
                <a:gd name="connsiteY9" fmla="*/ 0 h 1057533"/>
                <a:gd name="connsiteX10" fmla="*/ 1000522 w 1243014"/>
                <a:gd name="connsiteY10" fmla="*/ 794 h 1057533"/>
                <a:gd name="connsiteX11" fmla="*/ 1069976 w 1243014"/>
                <a:gd name="connsiteY11" fmla="*/ 5157 h 1057533"/>
                <a:gd name="connsiteX12" fmla="*/ 1139429 w 1243014"/>
                <a:gd name="connsiteY12" fmla="*/ 15472 h 1057533"/>
                <a:gd name="connsiteX13" fmla="*/ 1207691 w 1243014"/>
                <a:gd name="connsiteY13" fmla="*/ 30548 h 1057533"/>
                <a:gd name="connsiteX14" fmla="*/ 1240482 w 1243014"/>
                <a:gd name="connsiteY14" fmla="*/ 39417 h 1057533"/>
                <a:gd name="connsiteX15" fmla="*/ 1241823 w 1243014"/>
                <a:gd name="connsiteY15" fmla="*/ 38358 h 1057533"/>
                <a:gd name="connsiteX16" fmla="*/ 1243014 w 1243014"/>
                <a:gd name="connsiteY16" fmla="*/ 66525 h 1057533"/>
                <a:gd name="connsiteX17" fmla="*/ 1242894 w 1243014"/>
                <a:gd name="connsiteY17" fmla="*/ 83796 h 1057533"/>
                <a:gd name="connsiteX18" fmla="*/ 1242617 w 1243014"/>
                <a:gd name="connsiteY18" fmla="*/ 123653 h 1057533"/>
                <a:gd name="connsiteX19" fmla="*/ 1239045 w 1243014"/>
                <a:gd name="connsiteY19" fmla="*/ 180384 h 1057533"/>
                <a:gd name="connsiteX20" fmla="*/ 1232298 w 1243014"/>
                <a:gd name="connsiteY20" fmla="*/ 236718 h 1057533"/>
                <a:gd name="connsiteX21" fmla="*/ 1221979 w 1243014"/>
                <a:gd name="connsiteY21" fmla="*/ 292259 h 1057533"/>
                <a:gd name="connsiteX22" fmla="*/ 1208883 w 1243014"/>
                <a:gd name="connsiteY22" fmla="*/ 347800 h 1057533"/>
                <a:gd name="connsiteX23" fmla="*/ 1192213 w 1243014"/>
                <a:gd name="connsiteY23" fmla="*/ 402151 h 1057533"/>
                <a:gd name="connsiteX24" fmla="*/ 1172370 w 1243014"/>
                <a:gd name="connsiteY24" fmla="*/ 455708 h 1057533"/>
                <a:gd name="connsiteX25" fmla="*/ 1148955 w 1243014"/>
                <a:gd name="connsiteY25" fmla="*/ 507678 h 1057533"/>
                <a:gd name="connsiteX26" fmla="*/ 1122761 w 1243014"/>
                <a:gd name="connsiteY26" fmla="*/ 559252 h 1057533"/>
                <a:gd name="connsiteX27" fmla="*/ 1093392 w 1243014"/>
                <a:gd name="connsiteY27" fmla="*/ 608842 h 1057533"/>
                <a:gd name="connsiteX28" fmla="*/ 1061245 w 1243014"/>
                <a:gd name="connsiteY28" fmla="*/ 656845 h 1057533"/>
                <a:gd name="connsiteX29" fmla="*/ 1025526 w 1243014"/>
                <a:gd name="connsiteY29" fmla="*/ 703261 h 1057533"/>
                <a:gd name="connsiteX30" fmla="*/ 986632 w 1243014"/>
                <a:gd name="connsiteY30" fmla="*/ 747694 h 1057533"/>
                <a:gd name="connsiteX31" fmla="*/ 944960 w 1243014"/>
                <a:gd name="connsiteY31" fmla="*/ 790540 h 1057533"/>
                <a:gd name="connsiteX32" fmla="*/ 899717 w 1243014"/>
                <a:gd name="connsiteY32" fmla="*/ 830609 h 1057533"/>
                <a:gd name="connsiteX33" fmla="*/ 875904 w 1243014"/>
                <a:gd name="connsiteY33" fmla="*/ 849651 h 1057533"/>
                <a:gd name="connsiteX34" fmla="*/ 842567 w 1243014"/>
                <a:gd name="connsiteY34" fmla="*/ 875438 h 1057533"/>
                <a:gd name="connsiteX35" fmla="*/ 773113 w 1243014"/>
                <a:gd name="connsiteY35" fmla="*/ 921061 h 1057533"/>
                <a:gd name="connsiteX36" fmla="*/ 700883 w 1243014"/>
                <a:gd name="connsiteY36" fmla="*/ 960336 h 1057533"/>
                <a:gd name="connsiteX37" fmla="*/ 627064 w 1243014"/>
                <a:gd name="connsiteY37" fmla="*/ 992471 h 1057533"/>
                <a:gd name="connsiteX38" fmla="*/ 550863 w 1243014"/>
                <a:gd name="connsiteY38" fmla="*/ 1018258 h 1057533"/>
                <a:gd name="connsiteX39" fmla="*/ 473473 w 1243014"/>
                <a:gd name="connsiteY39" fmla="*/ 1037697 h 1057533"/>
                <a:gd name="connsiteX40" fmla="*/ 396082 w 1243014"/>
                <a:gd name="connsiteY40" fmla="*/ 1050789 h 1057533"/>
                <a:gd name="connsiteX41" fmla="*/ 317104 w 1243014"/>
                <a:gd name="connsiteY41" fmla="*/ 1056740 h 1057533"/>
                <a:gd name="connsiteX42" fmla="*/ 277813 w 1243014"/>
                <a:gd name="connsiteY42" fmla="*/ 1057533 h 1057533"/>
                <a:gd name="connsiteX43" fmla="*/ 242491 w 1243014"/>
                <a:gd name="connsiteY43" fmla="*/ 1056740 h 1057533"/>
                <a:gd name="connsiteX44" fmla="*/ 173039 w 1243014"/>
                <a:gd name="connsiteY44" fmla="*/ 1052376 h 1057533"/>
                <a:gd name="connsiteX45" fmla="*/ 103585 w 1243014"/>
                <a:gd name="connsiteY45" fmla="*/ 1042061 h 1057533"/>
                <a:gd name="connsiteX46" fmla="*/ 35323 w 1243014"/>
                <a:gd name="connsiteY46" fmla="*/ 1026986 h 1057533"/>
                <a:gd name="connsiteX47" fmla="*/ 2531 w 1243014"/>
                <a:gd name="connsiteY47" fmla="*/ 1018116 h 1057533"/>
                <a:gd name="connsiteX48" fmla="*/ 1191 w 1243014"/>
                <a:gd name="connsiteY48" fmla="*/ 1019175 h 1057533"/>
                <a:gd name="connsiteX49" fmla="*/ 0 w 1243014"/>
                <a:gd name="connsiteY49" fmla="*/ 991008 h 1057533"/>
                <a:gd name="connsiteX50" fmla="*/ 120 w 1243014"/>
                <a:gd name="connsiteY50" fmla="*/ 973731 h 1057533"/>
                <a:gd name="connsiteX51" fmla="*/ 397 w 1243014"/>
                <a:gd name="connsiteY51" fmla="*/ 933880 h 1057533"/>
                <a:gd name="connsiteX52" fmla="*/ 3969 w 1243014"/>
                <a:gd name="connsiteY52" fmla="*/ 877149 h 1057533"/>
                <a:gd name="connsiteX53" fmla="*/ 10716 w 1243014"/>
                <a:gd name="connsiteY53" fmla="*/ 820815 h 1057533"/>
                <a:gd name="connsiteX54" fmla="*/ 21034 w 1243014"/>
                <a:gd name="connsiteY54" fmla="*/ 765274 h 1057533"/>
                <a:gd name="connsiteX55" fmla="*/ 34131 w 1243014"/>
                <a:gd name="connsiteY55" fmla="*/ 709733 h 1057533"/>
                <a:gd name="connsiteX56" fmla="*/ 50800 w 1243014"/>
                <a:gd name="connsiteY56" fmla="*/ 655382 h 1057533"/>
                <a:gd name="connsiteX57" fmla="*/ 70644 w 1243014"/>
                <a:gd name="connsiteY57" fmla="*/ 601825 h 1057533"/>
                <a:gd name="connsiteX58" fmla="*/ 94059 w 1243014"/>
                <a:gd name="connsiteY58" fmla="*/ 549855 h 1057533"/>
                <a:gd name="connsiteX59" fmla="*/ 120253 w 1243014"/>
                <a:gd name="connsiteY59" fmla="*/ 498281 h 1057533"/>
                <a:gd name="connsiteX60" fmla="*/ 149622 w 1243014"/>
                <a:gd name="connsiteY60" fmla="*/ 448691 h 1057533"/>
                <a:gd name="connsiteX61" fmla="*/ 181769 w 1243014"/>
                <a:gd name="connsiteY61" fmla="*/ 400688 h 1057533"/>
                <a:gd name="connsiteX62" fmla="*/ 217487 w 1243014"/>
                <a:gd name="connsiteY62" fmla="*/ 354272 h 1057533"/>
                <a:gd name="connsiteX63" fmla="*/ 256382 w 1243014"/>
                <a:gd name="connsiteY63" fmla="*/ 309839 h 1057533"/>
                <a:gd name="connsiteX64" fmla="*/ 298053 w 1243014"/>
                <a:gd name="connsiteY64" fmla="*/ 266993 h 1057533"/>
                <a:gd name="connsiteX65" fmla="*/ 343297 w 1243014"/>
                <a:gd name="connsiteY65" fmla="*/ 226924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3">
                  <a:moveTo>
                    <a:pt x="367110" y="207882"/>
                  </a:moveTo>
                  <a:lnTo>
                    <a:pt x="400447" y="182095"/>
                  </a:lnTo>
                  <a:lnTo>
                    <a:pt x="469900" y="136472"/>
                  </a:lnTo>
                  <a:lnTo>
                    <a:pt x="542131" y="97197"/>
                  </a:lnTo>
                  <a:lnTo>
                    <a:pt x="615950" y="65062"/>
                  </a:lnTo>
                  <a:lnTo>
                    <a:pt x="692150" y="39275"/>
                  </a:lnTo>
                  <a:lnTo>
                    <a:pt x="769541" y="19836"/>
                  </a:lnTo>
                  <a:lnTo>
                    <a:pt x="846931" y="6744"/>
                  </a:lnTo>
                  <a:lnTo>
                    <a:pt x="925910" y="793"/>
                  </a:lnTo>
                  <a:lnTo>
                    <a:pt x="965200" y="0"/>
                  </a:lnTo>
                  <a:lnTo>
                    <a:pt x="1000522" y="794"/>
                  </a:lnTo>
                  <a:lnTo>
                    <a:pt x="1069976" y="5157"/>
                  </a:lnTo>
                  <a:lnTo>
                    <a:pt x="1139429" y="15472"/>
                  </a:lnTo>
                  <a:lnTo>
                    <a:pt x="1207691" y="30548"/>
                  </a:lnTo>
                  <a:lnTo>
                    <a:pt x="1240482" y="39417"/>
                  </a:lnTo>
                  <a:lnTo>
                    <a:pt x="1241823" y="38358"/>
                  </a:lnTo>
                  <a:lnTo>
                    <a:pt x="1243014" y="66525"/>
                  </a:lnTo>
                  <a:lnTo>
                    <a:pt x="1242894" y="83796"/>
                  </a:lnTo>
                  <a:lnTo>
                    <a:pt x="1242617" y="123653"/>
                  </a:lnTo>
                  <a:lnTo>
                    <a:pt x="1239045" y="180384"/>
                  </a:lnTo>
                  <a:lnTo>
                    <a:pt x="1232298" y="236718"/>
                  </a:lnTo>
                  <a:lnTo>
                    <a:pt x="1221979" y="292259"/>
                  </a:lnTo>
                  <a:lnTo>
                    <a:pt x="1208883" y="347800"/>
                  </a:lnTo>
                  <a:lnTo>
                    <a:pt x="1192213" y="402151"/>
                  </a:lnTo>
                  <a:lnTo>
                    <a:pt x="1172370" y="455708"/>
                  </a:lnTo>
                  <a:lnTo>
                    <a:pt x="1148955" y="507678"/>
                  </a:lnTo>
                  <a:lnTo>
                    <a:pt x="1122761" y="559252"/>
                  </a:lnTo>
                  <a:lnTo>
                    <a:pt x="1093392" y="608842"/>
                  </a:lnTo>
                  <a:lnTo>
                    <a:pt x="1061245" y="656845"/>
                  </a:lnTo>
                  <a:lnTo>
                    <a:pt x="1025526" y="703261"/>
                  </a:lnTo>
                  <a:lnTo>
                    <a:pt x="986632" y="747694"/>
                  </a:lnTo>
                  <a:lnTo>
                    <a:pt x="944960" y="790540"/>
                  </a:lnTo>
                  <a:lnTo>
                    <a:pt x="899717" y="830609"/>
                  </a:lnTo>
                  <a:lnTo>
                    <a:pt x="875904" y="849651"/>
                  </a:lnTo>
                  <a:lnTo>
                    <a:pt x="842567" y="875438"/>
                  </a:lnTo>
                  <a:lnTo>
                    <a:pt x="773113" y="921061"/>
                  </a:lnTo>
                  <a:lnTo>
                    <a:pt x="700883" y="960336"/>
                  </a:lnTo>
                  <a:lnTo>
                    <a:pt x="627064" y="992471"/>
                  </a:lnTo>
                  <a:lnTo>
                    <a:pt x="550863" y="1018258"/>
                  </a:lnTo>
                  <a:lnTo>
                    <a:pt x="473473" y="1037697"/>
                  </a:lnTo>
                  <a:lnTo>
                    <a:pt x="396082" y="1050789"/>
                  </a:lnTo>
                  <a:lnTo>
                    <a:pt x="317104" y="1056740"/>
                  </a:lnTo>
                  <a:lnTo>
                    <a:pt x="277813" y="1057533"/>
                  </a:lnTo>
                  <a:lnTo>
                    <a:pt x="242491" y="1056740"/>
                  </a:lnTo>
                  <a:lnTo>
                    <a:pt x="173039" y="1052376"/>
                  </a:lnTo>
                  <a:lnTo>
                    <a:pt x="103585" y="1042061"/>
                  </a:lnTo>
                  <a:lnTo>
                    <a:pt x="35323" y="1026986"/>
                  </a:lnTo>
                  <a:lnTo>
                    <a:pt x="2531" y="1018116"/>
                  </a:lnTo>
                  <a:lnTo>
                    <a:pt x="1191" y="1019175"/>
                  </a:lnTo>
                  <a:lnTo>
                    <a:pt x="0" y="991008"/>
                  </a:lnTo>
                  <a:lnTo>
                    <a:pt x="120" y="973731"/>
                  </a:lnTo>
                  <a:lnTo>
                    <a:pt x="397" y="933880"/>
                  </a:lnTo>
                  <a:lnTo>
                    <a:pt x="3969" y="877149"/>
                  </a:lnTo>
                  <a:lnTo>
                    <a:pt x="10716" y="820815"/>
                  </a:lnTo>
                  <a:lnTo>
                    <a:pt x="21034" y="765274"/>
                  </a:lnTo>
                  <a:lnTo>
                    <a:pt x="34131" y="709733"/>
                  </a:lnTo>
                  <a:lnTo>
                    <a:pt x="50800" y="655382"/>
                  </a:lnTo>
                  <a:lnTo>
                    <a:pt x="70644" y="601825"/>
                  </a:lnTo>
                  <a:lnTo>
                    <a:pt x="94059" y="549855"/>
                  </a:lnTo>
                  <a:lnTo>
                    <a:pt x="120253" y="498281"/>
                  </a:lnTo>
                  <a:lnTo>
                    <a:pt x="149622" y="448691"/>
                  </a:lnTo>
                  <a:lnTo>
                    <a:pt x="181769" y="400688"/>
                  </a:lnTo>
                  <a:lnTo>
                    <a:pt x="217487" y="354272"/>
                  </a:lnTo>
                  <a:lnTo>
                    <a:pt x="256382" y="309839"/>
                  </a:lnTo>
                  <a:lnTo>
                    <a:pt x="298053" y="266993"/>
                  </a:lnTo>
                  <a:lnTo>
                    <a:pt x="343297" y="226924"/>
                  </a:lnTo>
                  <a:close/>
                </a:path>
              </a:pathLst>
            </a:custGeom>
            <a:solidFill>
              <a:srgbClr val="ED710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0" name="Freeform 29"/>
            <p:cNvSpPr>
              <a:spLocks/>
            </p:cNvSpPr>
            <p:nvPr/>
          </p:nvSpPr>
          <p:spPr bwMode="auto">
            <a:xfrm rot="10800000" flipH="1">
              <a:off x="2440254" y="1922834"/>
              <a:ext cx="1436892" cy="1336569"/>
            </a:xfrm>
            <a:custGeom>
              <a:avLst/>
              <a:gdLst>
                <a:gd name="connsiteX0" fmla="*/ 277835 w 1243113"/>
                <a:gd name="connsiteY0" fmla="*/ 1057533 h 1057533"/>
                <a:gd name="connsiteX1" fmla="*/ 317129 w 1243113"/>
                <a:gd name="connsiteY1" fmla="*/ 1056740 h 1057533"/>
                <a:gd name="connsiteX2" fmla="*/ 396113 w 1243113"/>
                <a:gd name="connsiteY2" fmla="*/ 1050789 h 1057533"/>
                <a:gd name="connsiteX3" fmla="*/ 473510 w 1243113"/>
                <a:gd name="connsiteY3" fmla="*/ 1037697 h 1057533"/>
                <a:gd name="connsiteX4" fmla="*/ 550907 w 1243113"/>
                <a:gd name="connsiteY4" fmla="*/ 1018258 h 1057533"/>
                <a:gd name="connsiteX5" fmla="*/ 627113 w 1243113"/>
                <a:gd name="connsiteY5" fmla="*/ 992471 h 1057533"/>
                <a:gd name="connsiteX6" fmla="*/ 700938 w 1243113"/>
                <a:gd name="connsiteY6" fmla="*/ 960337 h 1057533"/>
                <a:gd name="connsiteX7" fmla="*/ 773175 w 1243113"/>
                <a:gd name="connsiteY7" fmla="*/ 921061 h 1057533"/>
                <a:gd name="connsiteX8" fmla="*/ 842634 w 1243113"/>
                <a:gd name="connsiteY8" fmla="*/ 875438 h 1057533"/>
                <a:gd name="connsiteX9" fmla="*/ 875974 w 1243113"/>
                <a:gd name="connsiteY9" fmla="*/ 849652 h 1057533"/>
                <a:gd name="connsiteX10" fmla="*/ 899789 w 1243113"/>
                <a:gd name="connsiteY10" fmla="*/ 830609 h 1057533"/>
                <a:gd name="connsiteX11" fmla="*/ 945036 w 1243113"/>
                <a:gd name="connsiteY11" fmla="*/ 790540 h 1057533"/>
                <a:gd name="connsiteX12" fmla="*/ 986711 w 1243113"/>
                <a:gd name="connsiteY12" fmla="*/ 747694 h 1057533"/>
                <a:gd name="connsiteX13" fmla="*/ 1025608 w 1243113"/>
                <a:gd name="connsiteY13" fmla="*/ 703262 h 1057533"/>
                <a:gd name="connsiteX14" fmla="*/ 1061330 w 1243113"/>
                <a:gd name="connsiteY14" fmla="*/ 656845 h 1057533"/>
                <a:gd name="connsiteX15" fmla="*/ 1093479 w 1243113"/>
                <a:gd name="connsiteY15" fmla="*/ 608842 h 1057533"/>
                <a:gd name="connsiteX16" fmla="*/ 1122850 w 1243113"/>
                <a:gd name="connsiteY16" fmla="*/ 559252 h 1057533"/>
                <a:gd name="connsiteX17" fmla="*/ 1149046 w 1243113"/>
                <a:gd name="connsiteY17" fmla="*/ 507679 h 1057533"/>
                <a:gd name="connsiteX18" fmla="*/ 1172464 w 1243113"/>
                <a:gd name="connsiteY18" fmla="*/ 455708 h 1057533"/>
                <a:gd name="connsiteX19" fmla="*/ 1192309 w 1243113"/>
                <a:gd name="connsiteY19" fmla="*/ 402151 h 1057533"/>
                <a:gd name="connsiteX20" fmla="*/ 1208979 w 1243113"/>
                <a:gd name="connsiteY20" fmla="*/ 347800 h 1057533"/>
                <a:gd name="connsiteX21" fmla="*/ 1222077 w 1243113"/>
                <a:gd name="connsiteY21" fmla="*/ 292259 h 1057533"/>
                <a:gd name="connsiteX22" fmla="*/ 1232397 w 1243113"/>
                <a:gd name="connsiteY22" fmla="*/ 236718 h 1057533"/>
                <a:gd name="connsiteX23" fmla="*/ 1239144 w 1243113"/>
                <a:gd name="connsiteY23" fmla="*/ 180384 h 1057533"/>
                <a:gd name="connsiteX24" fmla="*/ 1242716 w 1243113"/>
                <a:gd name="connsiteY24" fmla="*/ 123653 h 1057533"/>
                <a:gd name="connsiteX25" fmla="*/ 1242994 w 1243113"/>
                <a:gd name="connsiteY25" fmla="*/ 83749 h 1057533"/>
                <a:gd name="connsiteX26" fmla="*/ 1243113 w 1243113"/>
                <a:gd name="connsiteY26" fmla="*/ 66525 h 1057533"/>
                <a:gd name="connsiteX27" fmla="*/ 1241923 w 1243113"/>
                <a:gd name="connsiteY27" fmla="*/ 38358 h 1057533"/>
                <a:gd name="connsiteX28" fmla="*/ 1240582 w 1243113"/>
                <a:gd name="connsiteY28" fmla="*/ 39417 h 1057533"/>
                <a:gd name="connsiteX29" fmla="*/ 1207788 w 1243113"/>
                <a:gd name="connsiteY29" fmla="*/ 30548 h 1057533"/>
                <a:gd name="connsiteX30" fmla="*/ 1139520 w 1243113"/>
                <a:gd name="connsiteY30" fmla="*/ 15472 h 1057533"/>
                <a:gd name="connsiteX31" fmla="*/ 1070062 w 1243113"/>
                <a:gd name="connsiteY31" fmla="*/ 5157 h 1057533"/>
                <a:gd name="connsiteX32" fmla="*/ 1000603 w 1243113"/>
                <a:gd name="connsiteY32" fmla="*/ 794 h 1057533"/>
                <a:gd name="connsiteX33" fmla="*/ 965278 w 1243113"/>
                <a:gd name="connsiteY33" fmla="*/ 0 h 1057533"/>
                <a:gd name="connsiteX34" fmla="*/ 925984 w 1243113"/>
                <a:gd name="connsiteY34" fmla="*/ 794 h 1057533"/>
                <a:gd name="connsiteX35" fmla="*/ 847000 w 1243113"/>
                <a:gd name="connsiteY35" fmla="*/ 6744 h 1057533"/>
                <a:gd name="connsiteX36" fmla="*/ 769603 w 1243113"/>
                <a:gd name="connsiteY36" fmla="*/ 19836 h 1057533"/>
                <a:gd name="connsiteX37" fmla="*/ 692206 w 1243113"/>
                <a:gd name="connsiteY37" fmla="*/ 39275 h 1057533"/>
                <a:gd name="connsiteX38" fmla="*/ 616000 w 1243113"/>
                <a:gd name="connsiteY38" fmla="*/ 65062 h 1057533"/>
                <a:gd name="connsiteX39" fmla="*/ 542175 w 1243113"/>
                <a:gd name="connsiteY39" fmla="*/ 97197 h 1057533"/>
                <a:gd name="connsiteX40" fmla="*/ 469938 w 1243113"/>
                <a:gd name="connsiteY40" fmla="*/ 136472 h 1057533"/>
                <a:gd name="connsiteX41" fmla="*/ 400479 w 1243113"/>
                <a:gd name="connsiteY41" fmla="*/ 182095 h 1057533"/>
                <a:gd name="connsiteX42" fmla="*/ 367139 w 1243113"/>
                <a:gd name="connsiteY42" fmla="*/ 207882 h 1057533"/>
                <a:gd name="connsiteX43" fmla="*/ 343325 w 1243113"/>
                <a:gd name="connsiteY43" fmla="*/ 226924 h 1057533"/>
                <a:gd name="connsiteX44" fmla="*/ 298077 w 1243113"/>
                <a:gd name="connsiteY44" fmla="*/ 266993 h 1057533"/>
                <a:gd name="connsiteX45" fmla="*/ 256402 w 1243113"/>
                <a:gd name="connsiteY45" fmla="*/ 309839 h 1057533"/>
                <a:gd name="connsiteX46" fmla="*/ 217505 w 1243113"/>
                <a:gd name="connsiteY46" fmla="*/ 354272 h 1057533"/>
                <a:gd name="connsiteX47" fmla="*/ 181784 w 1243113"/>
                <a:gd name="connsiteY47" fmla="*/ 400688 h 1057533"/>
                <a:gd name="connsiteX48" fmla="*/ 149634 w 1243113"/>
                <a:gd name="connsiteY48" fmla="*/ 448691 h 1057533"/>
                <a:gd name="connsiteX49" fmla="*/ 120263 w 1243113"/>
                <a:gd name="connsiteY49" fmla="*/ 498281 h 1057533"/>
                <a:gd name="connsiteX50" fmla="*/ 94067 w 1243113"/>
                <a:gd name="connsiteY50" fmla="*/ 549855 h 1057533"/>
                <a:gd name="connsiteX51" fmla="*/ 70650 w 1243113"/>
                <a:gd name="connsiteY51" fmla="*/ 601825 h 1057533"/>
                <a:gd name="connsiteX52" fmla="*/ 50804 w 1243113"/>
                <a:gd name="connsiteY52" fmla="*/ 655382 h 1057533"/>
                <a:gd name="connsiteX53" fmla="*/ 34134 w 1243113"/>
                <a:gd name="connsiteY53" fmla="*/ 709733 h 1057533"/>
                <a:gd name="connsiteX54" fmla="*/ 21036 w 1243113"/>
                <a:gd name="connsiteY54" fmla="*/ 765274 h 1057533"/>
                <a:gd name="connsiteX55" fmla="*/ 10717 w 1243113"/>
                <a:gd name="connsiteY55" fmla="*/ 820815 h 1057533"/>
                <a:gd name="connsiteX56" fmla="*/ 3969 w 1243113"/>
                <a:gd name="connsiteY56" fmla="*/ 877149 h 1057533"/>
                <a:gd name="connsiteX57" fmla="*/ 397 w 1243113"/>
                <a:gd name="connsiteY57" fmla="*/ 933880 h 1057533"/>
                <a:gd name="connsiteX58" fmla="*/ 120 w 1243113"/>
                <a:gd name="connsiteY58" fmla="*/ 973785 h 1057533"/>
                <a:gd name="connsiteX59" fmla="*/ 0 w 1243113"/>
                <a:gd name="connsiteY59" fmla="*/ 991008 h 1057533"/>
                <a:gd name="connsiteX60" fmla="*/ 1191 w 1243113"/>
                <a:gd name="connsiteY60" fmla="*/ 1019175 h 1057533"/>
                <a:gd name="connsiteX61" fmla="*/ 2532 w 1243113"/>
                <a:gd name="connsiteY61" fmla="*/ 1018116 h 1057533"/>
                <a:gd name="connsiteX62" fmla="*/ 35325 w 1243113"/>
                <a:gd name="connsiteY62" fmla="*/ 1026986 h 1057533"/>
                <a:gd name="connsiteX63" fmla="*/ 103593 w 1243113"/>
                <a:gd name="connsiteY63" fmla="*/ 1042061 h 1057533"/>
                <a:gd name="connsiteX64" fmla="*/ 173052 w 1243113"/>
                <a:gd name="connsiteY64" fmla="*/ 1052376 h 1057533"/>
                <a:gd name="connsiteX65" fmla="*/ 242510 w 1243113"/>
                <a:gd name="connsiteY65" fmla="*/ 1056740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113" h="1057533">
                  <a:moveTo>
                    <a:pt x="277835" y="1057533"/>
                  </a:moveTo>
                  <a:lnTo>
                    <a:pt x="317129" y="1056740"/>
                  </a:lnTo>
                  <a:lnTo>
                    <a:pt x="396113" y="1050789"/>
                  </a:lnTo>
                  <a:lnTo>
                    <a:pt x="473510" y="1037697"/>
                  </a:lnTo>
                  <a:lnTo>
                    <a:pt x="550907" y="1018258"/>
                  </a:lnTo>
                  <a:lnTo>
                    <a:pt x="627113" y="992471"/>
                  </a:lnTo>
                  <a:lnTo>
                    <a:pt x="700938" y="960337"/>
                  </a:lnTo>
                  <a:lnTo>
                    <a:pt x="773175" y="921061"/>
                  </a:lnTo>
                  <a:lnTo>
                    <a:pt x="842634" y="875438"/>
                  </a:lnTo>
                  <a:lnTo>
                    <a:pt x="875974" y="849652"/>
                  </a:lnTo>
                  <a:lnTo>
                    <a:pt x="899789" y="830609"/>
                  </a:lnTo>
                  <a:lnTo>
                    <a:pt x="945036" y="790540"/>
                  </a:lnTo>
                  <a:lnTo>
                    <a:pt x="986711" y="747694"/>
                  </a:lnTo>
                  <a:lnTo>
                    <a:pt x="1025608" y="703262"/>
                  </a:lnTo>
                  <a:lnTo>
                    <a:pt x="1061330" y="656845"/>
                  </a:lnTo>
                  <a:lnTo>
                    <a:pt x="1093479" y="608842"/>
                  </a:lnTo>
                  <a:lnTo>
                    <a:pt x="1122850" y="559252"/>
                  </a:lnTo>
                  <a:lnTo>
                    <a:pt x="1149046" y="507679"/>
                  </a:lnTo>
                  <a:lnTo>
                    <a:pt x="1172464" y="455708"/>
                  </a:lnTo>
                  <a:lnTo>
                    <a:pt x="1192309" y="402151"/>
                  </a:lnTo>
                  <a:lnTo>
                    <a:pt x="1208979" y="347800"/>
                  </a:lnTo>
                  <a:lnTo>
                    <a:pt x="1222077" y="292259"/>
                  </a:lnTo>
                  <a:lnTo>
                    <a:pt x="1232397" y="236718"/>
                  </a:lnTo>
                  <a:lnTo>
                    <a:pt x="1239144" y="180384"/>
                  </a:lnTo>
                  <a:lnTo>
                    <a:pt x="1242716" y="123653"/>
                  </a:lnTo>
                  <a:lnTo>
                    <a:pt x="1242994" y="83749"/>
                  </a:lnTo>
                  <a:lnTo>
                    <a:pt x="1243113" y="66525"/>
                  </a:lnTo>
                  <a:lnTo>
                    <a:pt x="1241923" y="38358"/>
                  </a:lnTo>
                  <a:lnTo>
                    <a:pt x="1240582" y="39417"/>
                  </a:lnTo>
                  <a:lnTo>
                    <a:pt x="1207788" y="30548"/>
                  </a:lnTo>
                  <a:lnTo>
                    <a:pt x="1139520" y="15472"/>
                  </a:lnTo>
                  <a:lnTo>
                    <a:pt x="1070062" y="5157"/>
                  </a:lnTo>
                  <a:lnTo>
                    <a:pt x="1000603" y="794"/>
                  </a:lnTo>
                  <a:lnTo>
                    <a:pt x="965278" y="0"/>
                  </a:lnTo>
                  <a:lnTo>
                    <a:pt x="925984" y="794"/>
                  </a:lnTo>
                  <a:lnTo>
                    <a:pt x="847000" y="6744"/>
                  </a:lnTo>
                  <a:lnTo>
                    <a:pt x="769603" y="19836"/>
                  </a:lnTo>
                  <a:lnTo>
                    <a:pt x="692206" y="39275"/>
                  </a:lnTo>
                  <a:lnTo>
                    <a:pt x="616000" y="65062"/>
                  </a:lnTo>
                  <a:lnTo>
                    <a:pt x="542175" y="97197"/>
                  </a:lnTo>
                  <a:lnTo>
                    <a:pt x="469938" y="136472"/>
                  </a:lnTo>
                  <a:lnTo>
                    <a:pt x="400479" y="182095"/>
                  </a:lnTo>
                  <a:lnTo>
                    <a:pt x="367139" y="207882"/>
                  </a:lnTo>
                  <a:lnTo>
                    <a:pt x="343325" y="226924"/>
                  </a:lnTo>
                  <a:lnTo>
                    <a:pt x="298077" y="266993"/>
                  </a:lnTo>
                  <a:lnTo>
                    <a:pt x="256402" y="309839"/>
                  </a:lnTo>
                  <a:lnTo>
                    <a:pt x="217505" y="354272"/>
                  </a:lnTo>
                  <a:lnTo>
                    <a:pt x="181784" y="400688"/>
                  </a:lnTo>
                  <a:lnTo>
                    <a:pt x="149634" y="448691"/>
                  </a:lnTo>
                  <a:lnTo>
                    <a:pt x="120263" y="498281"/>
                  </a:lnTo>
                  <a:lnTo>
                    <a:pt x="94067" y="549855"/>
                  </a:lnTo>
                  <a:lnTo>
                    <a:pt x="70650" y="601825"/>
                  </a:lnTo>
                  <a:lnTo>
                    <a:pt x="50804" y="655382"/>
                  </a:lnTo>
                  <a:lnTo>
                    <a:pt x="34134" y="709733"/>
                  </a:lnTo>
                  <a:lnTo>
                    <a:pt x="21036" y="765274"/>
                  </a:lnTo>
                  <a:lnTo>
                    <a:pt x="10717" y="820815"/>
                  </a:lnTo>
                  <a:lnTo>
                    <a:pt x="3969" y="877149"/>
                  </a:lnTo>
                  <a:lnTo>
                    <a:pt x="397" y="933880"/>
                  </a:lnTo>
                  <a:lnTo>
                    <a:pt x="120" y="973785"/>
                  </a:lnTo>
                  <a:lnTo>
                    <a:pt x="0" y="991008"/>
                  </a:lnTo>
                  <a:lnTo>
                    <a:pt x="1191" y="1019175"/>
                  </a:lnTo>
                  <a:lnTo>
                    <a:pt x="2532" y="1018116"/>
                  </a:lnTo>
                  <a:lnTo>
                    <a:pt x="35325" y="1026986"/>
                  </a:lnTo>
                  <a:lnTo>
                    <a:pt x="103593" y="1042061"/>
                  </a:lnTo>
                  <a:lnTo>
                    <a:pt x="173052" y="1052376"/>
                  </a:lnTo>
                  <a:lnTo>
                    <a:pt x="242510" y="1056740"/>
                  </a:lnTo>
                  <a:close/>
                </a:path>
              </a:pathLst>
            </a:custGeom>
            <a:solidFill>
              <a:srgbClr val="E4363F"/>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2" name="Freeform 31"/>
            <p:cNvSpPr>
              <a:spLocks/>
            </p:cNvSpPr>
            <p:nvPr/>
          </p:nvSpPr>
          <p:spPr bwMode="auto">
            <a:xfrm rot="8506207" flipH="1">
              <a:off x="2225700" y="3227228"/>
              <a:ext cx="1243115" cy="1057533"/>
            </a:xfrm>
            <a:custGeom>
              <a:avLst/>
              <a:gdLst>
                <a:gd name="connsiteX0" fmla="*/ 875975 w 1243114"/>
                <a:gd name="connsiteY0" fmla="*/ 849651 h 1057533"/>
                <a:gd name="connsiteX1" fmla="*/ 899789 w 1243114"/>
                <a:gd name="connsiteY1" fmla="*/ 830609 h 1057533"/>
                <a:gd name="connsiteX2" fmla="*/ 945037 w 1243114"/>
                <a:gd name="connsiteY2" fmla="*/ 790540 h 1057533"/>
                <a:gd name="connsiteX3" fmla="*/ 986712 w 1243114"/>
                <a:gd name="connsiteY3" fmla="*/ 747694 h 1057533"/>
                <a:gd name="connsiteX4" fmla="*/ 1025609 w 1243114"/>
                <a:gd name="connsiteY4" fmla="*/ 703262 h 1057533"/>
                <a:gd name="connsiteX5" fmla="*/ 1061330 w 1243114"/>
                <a:gd name="connsiteY5" fmla="*/ 656845 h 1057533"/>
                <a:gd name="connsiteX6" fmla="*/ 1093480 w 1243114"/>
                <a:gd name="connsiteY6" fmla="*/ 608842 h 1057533"/>
                <a:gd name="connsiteX7" fmla="*/ 1122851 w 1243114"/>
                <a:gd name="connsiteY7" fmla="*/ 559252 h 1057533"/>
                <a:gd name="connsiteX8" fmla="*/ 1149047 w 1243114"/>
                <a:gd name="connsiteY8" fmla="*/ 507679 h 1057533"/>
                <a:gd name="connsiteX9" fmla="*/ 1172464 w 1243114"/>
                <a:gd name="connsiteY9" fmla="*/ 455708 h 1057533"/>
                <a:gd name="connsiteX10" fmla="*/ 1192310 w 1243114"/>
                <a:gd name="connsiteY10" fmla="*/ 402151 h 1057533"/>
                <a:gd name="connsiteX11" fmla="*/ 1208980 w 1243114"/>
                <a:gd name="connsiteY11" fmla="*/ 347800 h 1057533"/>
                <a:gd name="connsiteX12" fmla="*/ 1222078 w 1243114"/>
                <a:gd name="connsiteY12" fmla="*/ 292259 h 1057533"/>
                <a:gd name="connsiteX13" fmla="*/ 1232397 w 1243114"/>
                <a:gd name="connsiteY13" fmla="*/ 236718 h 1057533"/>
                <a:gd name="connsiteX14" fmla="*/ 1239145 w 1243114"/>
                <a:gd name="connsiteY14" fmla="*/ 180384 h 1057533"/>
                <a:gd name="connsiteX15" fmla="*/ 1242717 w 1243114"/>
                <a:gd name="connsiteY15" fmla="*/ 123653 h 1057533"/>
                <a:gd name="connsiteX16" fmla="*/ 1242994 w 1243114"/>
                <a:gd name="connsiteY16" fmla="*/ 83778 h 1057533"/>
                <a:gd name="connsiteX17" fmla="*/ 1243114 w 1243114"/>
                <a:gd name="connsiteY17" fmla="*/ 66525 h 1057533"/>
                <a:gd name="connsiteX18" fmla="*/ 1241923 w 1243114"/>
                <a:gd name="connsiteY18" fmla="*/ 38358 h 1057533"/>
                <a:gd name="connsiteX19" fmla="*/ 1240582 w 1243114"/>
                <a:gd name="connsiteY19" fmla="*/ 39417 h 1057533"/>
                <a:gd name="connsiteX20" fmla="*/ 1207788 w 1243114"/>
                <a:gd name="connsiteY20" fmla="*/ 30547 h 1057533"/>
                <a:gd name="connsiteX21" fmla="*/ 1139520 w 1243114"/>
                <a:gd name="connsiteY21" fmla="*/ 15472 h 1057533"/>
                <a:gd name="connsiteX22" fmla="*/ 1070062 w 1243114"/>
                <a:gd name="connsiteY22" fmla="*/ 5157 h 1057533"/>
                <a:gd name="connsiteX23" fmla="*/ 1000603 w 1243114"/>
                <a:gd name="connsiteY23" fmla="*/ 793 h 1057533"/>
                <a:gd name="connsiteX24" fmla="*/ 965278 w 1243114"/>
                <a:gd name="connsiteY24" fmla="*/ 0 h 1057533"/>
                <a:gd name="connsiteX25" fmla="*/ 925984 w 1243114"/>
                <a:gd name="connsiteY25" fmla="*/ 793 h 1057533"/>
                <a:gd name="connsiteX26" fmla="*/ 847000 w 1243114"/>
                <a:gd name="connsiteY26" fmla="*/ 6744 h 1057533"/>
                <a:gd name="connsiteX27" fmla="*/ 769603 w 1243114"/>
                <a:gd name="connsiteY27" fmla="*/ 19836 h 1057533"/>
                <a:gd name="connsiteX28" fmla="*/ 692206 w 1243114"/>
                <a:gd name="connsiteY28" fmla="*/ 39275 h 1057533"/>
                <a:gd name="connsiteX29" fmla="*/ 616000 w 1243114"/>
                <a:gd name="connsiteY29" fmla="*/ 65062 h 1057533"/>
                <a:gd name="connsiteX30" fmla="*/ 542175 w 1243114"/>
                <a:gd name="connsiteY30" fmla="*/ 97197 h 1057533"/>
                <a:gd name="connsiteX31" fmla="*/ 469938 w 1243114"/>
                <a:gd name="connsiteY31" fmla="*/ 136472 h 1057533"/>
                <a:gd name="connsiteX32" fmla="*/ 400479 w 1243114"/>
                <a:gd name="connsiteY32" fmla="*/ 182095 h 1057533"/>
                <a:gd name="connsiteX33" fmla="*/ 367139 w 1243114"/>
                <a:gd name="connsiteY33" fmla="*/ 207882 h 1057533"/>
                <a:gd name="connsiteX34" fmla="*/ 343325 w 1243114"/>
                <a:gd name="connsiteY34" fmla="*/ 226924 h 1057533"/>
                <a:gd name="connsiteX35" fmla="*/ 298077 w 1243114"/>
                <a:gd name="connsiteY35" fmla="*/ 266993 h 1057533"/>
                <a:gd name="connsiteX36" fmla="*/ 256402 w 1243114"/>
                <a:gd name="connsiteY36" fmla="*/ 309839 h 1057533"/>
                <a:gd name="connsiteX37" fmla="*/ 217505 w 1243114"/>
                <a:gd name="connsiteY37" fmla="*/ 354271 h 1057533"/>
                <a:gd name="connsiteX38" fmla="*/ 181784 w 1243114"/>
                <a:gd name="connsiteY38" fmla="*/ 400688 h 1057533"/>
                <a:gd name="connsiteX39" fmla="*/ 149634 w 1243114"/>
                <a:gd name="connsiteY39" fmla="*/ 448691 h 1057533"/>
                <a:gd name="connsiteX40" fmla="*/ 120263 w 1243114"/>
                <a:gd name="connsiteY40" fmla="*/ 498281 h 1057533"/>
                <a:gd name="connsiteX41" fmla="*/ 94067 w 1243114"/>
                <a:gd name="connsiteY41" fmla="*/ 549855 h 1057533"/>
                <a:gd name="connsiteX42" fmla="*/ 70650 w 1243114"/>
                <a:gd name="connsiteY42" fmla="*/ 601825 h 1057533"/>
                <a:gd name="connsiteX43" fmla="*/ 50804 w 1243114"/>
                <a:gd name="connsiteY43" fmla="*/ 655382 h 1057533"/>
                <a:gd name="connsiteX44" fmla="*/ 34134 w 1243114"/>
                <a:gd name="connsiteY44" fmla="*/ 709733 h 1057533"/>
                <a:gd name="connsiteX45" fmla="*/ 21036 w 1243114"/>
                <a:gd name="connsiteY45" fmla="*/ 765274 h 1057533"/>
                <a:gd name="connsiteX46" fmla="*/ 10717 w 1243114"/>
                <a:gd name="connsiteY46" fmla="*/ 820815 h 1057533"/>
                <a:gd name="connsiteX47" fmla="*/ 3969 w 1243114"/>
                <a:gd name="connsiteY47" fmla="*/ 877149 h 1057533"/>
                <a:gd name="connsiteX48" fmla="*/ 397 w 1243114"/>
                <a:gd name="connsiteY48" fmla="*/ 933880 h 1057533"/>
                <a:gd name="connsiteX49" fmla="*/ 120 w 1243114"/>
                <a:gd name="connsiteY49" fmla="*/ 973755 h 1057533"/>
                <a:gd name="connsiteX50" fmla="*/ 0 w 1243114"/>
                <a:gd name="connsiteY50" fmla="*/ 991008 h 1057533"/>
                <a:gd name="connsiteX51" fmla="*/ 1191 w 1243114"/>
                <a:gd name="connsiteY51" fmla="*/ 1019175 h 1057533"/>
                <a:gd name="connsiteX52" fmla="*/ 2532 w 1243114"/>
                <a:gd name="connsiteY52" fmla="*/ 1018116 h 1057533"/>
                <a:gd name="connsiteX53" fmla="*/ 35326 w 1243114"/>
                <a:gd name="connsiteY53" fmla="*/ 1026986 h 1057533"/>
                <a:gd name="connsiteX54" fmla="*/ 103594 w 1243114"/>
                <a:gd name="connsiteY54" fmla="*/ 1042061 h 1057533"/>
                <a:gd name="connsiteX55" fmla="*/ 173052 w 1243114"/>
                <a:gd name="connsiteY55" fmla="*/ 1052376 h 1057533"/>
                <a:gd name="connsiteX56" fmla="*/ 242511 w 1243114"/>
                <a:gd name="connsiteY56" fmla="*/ 1056740 h 1057533"/>
                <a:gd name="connsiteX57" fmla="*/ 277836 w 1243114"/>
                <a:gd name="connsiteY57" fmla="*/ 1057533 h 1057533"/>
                <a:gd name="connsiteX58" fmla="*/ 317130 w 1243114"/>
                <a:gd name="connsiteY58" fmla="*/ 1056740 h 1057533"/>
                <a:gd name="connsiteX59" fmla="*/ 396114 w 1243114"/>
                <a:gd name="connsiteY59" fmla="*/ 1050789 h 1057533"/>
                <a:gd name="connsiteX60" fmla="*/ 473511 w 1243114"/>
                <a:gd name="connsiteY60" fmla="*/ 1037697 h 1057533"/>
                <a:gd name="connsiteX61" fmla="*/ 550908 w 1243114"/>
                <a:gd name="connsiteY61" fmla="*/ 1018258 h 1057533"/>
                <a:gd name="connsiteX62" fmla="*/ 627114 w 1243114"/>
                <a:gd name="connsiteY62" fmla="*/ 992471 h 1057533"/>
                <a:gd name="connsiteX63" fmla="*/ 700939 w 1243114"/>
                <a:gd name="connsiteY63" fmla="*/ 960337 h 1057533"/>
                <a:gd name="connsiteX64" fmla="*/ 773176 w 1243114"/>
                <a:gd name="connsiteY64" fmla="*/ 921061 h 1057533"/>
                <a:gd name="connsiteX65" fmla="*/ 842635 w 1243114"/>
                <a:gd name="connsiteY65" fmla="*/ 875438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114" h="1057533">
                  <a:moveTo>
                    <a:pt x="875975" y="849651"/>
                  </a:moveTo>
                  <a:lnTo>
                    <a:pt x="899789" y="830609"/>
                  </a:lnTo>
                  <a:lnTo>
                    <a:pt x="945037" y="790540"/>
                  </a:lnTo>
                  <a:lnTo>
                    <a:pt x="986712" y="747694"/>
                  </a:lnTo>
                  <a:lnTo>
                    <a:pt x="1025609" y="703262"/>
                  </a:lnTo>
                  <a:lnTo>
                    <a:pt x="1061330" y="656845"/>
                  </a:lnTo>
                  <a:lnTo>
                    <a:pt x="1093480" y="608842"/>
                  </a:lnTo>
                  <a:lnTo>
                    <a:pt x="1122851" y="559252"/>
                  </a:lnTo>
                  <a:lnTo>
                    <a:pt x="1149047" y="507679"/>
                  </a:lnTo>
                  <a:lnTo>
                    <a:pt x="1172464" y="455708"/>
                  </a:lnTo>
                  <a:lnTo>
                    <a:pt x="1192310" y="402151"/>
                  </a:lnTo>
                  <a:lnTo>
                    <a:pt x="1208980" y="347800"/>
                  </a:lnTo>
                  <a:lnTo>
                    <a:pt x="1222078" y="292259"/>
                  </a:lnTo>
                  <a:lnTo>
                    <a:pt x="1232397" y="236718"/>
                  </a:lnTo>
                  <a:lnTo>
                    <a:pt x="1239145" y="180384"/>
                  </a:lnTo>
                  <a:lnTo>
                    <a:pt x="1242717" y="123653"/>
                  </a:lnTo>
                  <a:lnTo>
                    <a:pt x="1242994" y="83778"/>
                  </a:lnTo>
                  <a:lnTo>
                    <a:pt x="1243114" y="66525"/>
                  </a:lnTo>
                  <a:lnTo>
                    <a:pt x="1241923" y="38358"/>
                  </a:lnTo>
                  <a:lnTo>
                    <a:pt x="1240582" y="39417"/>
                  </a:lnTo>
                  <a:lnTo>
                    <a:pt x="1207788" y="30547"/>
                  </a:lnTo>
                  <a:lnTo>
                    <a:pt x="1139520" y="15472"/>
                  </a:lnTo>
                  <a:lnTo>
                    <a:pt x="1070062" y="5157"/>
                  </a:lnTo>
                  <a:lnTo>
                    <a:pt x="1000603" y="793"/>
                  </a:lnTo>
                  <a:lnTo>
                    <a:pt x="965278" y="0"/>
                  </a:lnTo>
                  <a:lnTo>
                    <a:pt x="925984" y="793"/>
                  </a:lnTo>
                  <a:lnTo>
                    <a:pt x="847000" y="6744"/>
                  </a:lnTo>
                  <a:lnTo>
                    <a:pt x="769603" y="19836"/>
                  </a:lnTo>
                  <a:lnTo>
                    <a:pt x="692206" y="39275"/>
                  </a:lnTo>
                  <a:lnTo>
                    <a:pt x="616000" y="65062"/>
                  </a:lnTo>
                  <a:lnTo>
                    <a:pt x="542175" y="97197"/>
                  </a:lnTo>
                  <a:lnTo>
                    <a:pt x="469938" y="136472"/>
                  </a:lnTo>
                  <a:lnTo>
                    <a:pt x="400479" y="182095"/>
                  </a:lnTo>
                  <a:lnTo>
                    <a:pt x="367139" y="207882"/>
                  </a:lnTo>
                  <a:lnTo>
                    <a:pt x="343325" y="226924"/>
                  </a:lnTo>
                  <a:lnTo>
                    <a:pt x="298077" y="266993"/>
                  </a:lnTo>
                  <a:lnTo>
                    <a:pt x="256402" y="309839"/>
                  </a:lnTo>
                  <a:lnTo>
                    <a:pt x="217505" y="354271"/>
                  </a:lnTo>
                  <a:lnTo>
                    <a:pt x="181784" y="400688"/>
                  </a:lnTo>
                  <a:lnTo>
                    <a:pt x="149634" y="448691"/>
                  </a:lnTo>
                  <a:lnTo>
                    <a:pt x="120263" y="498281"/>
                  </a:lnTo>
                  <a:lnTo>
                    <a:pt x="94067" y="549855"/>
                  </a:lnTo>
                  <a:lnTo>
                    <a:pt x="70650" y="601825"/>
                  </a:lnTo>
                  <a:lnTo>
                    <a:pt x="50804" y="655382"/>
                  </a:lnTo>
                  <a:lnTo>
                    <a:pt x="34134" y="709733"/>
                  </a:lnTo>
                  <a:lnTo>
                    <a:pt x="21036" y="765274"/>
                  </a:lnTo>
                  <a:lnTo>
                    <a:pt x="10717" y="820815"/>
                  </a:lnTo>
                  <a:lnTo>
                    <a:pt x="3969" y="877149"/>
                  </a:lnTo>
                  <a:lnTo>
                    <a:pt x="397" y="933880"/>
                  </a:lnTo>
                  <a:lnTo>
                    <a:pt x="120" y="973755"/>
                  </a:lnTo>
                  <a:lnTo>
                    <a:pt x="0" y="991008"/>
                  </a:lnTo>
                  <a:lnTo>
                    <a:pt x="1191" y="1019175"/>
                  </a:lnTo>
                  <a:lnTo>
                    <a:pt x="2532" y="1018116"/>
                  </a:lnTo>
                  <a:lnTo>
                    <a:pt x="35326" y="1026986"/>
                  </a:lnTo>
                  <a:lnTo>
                    <a:pt x="103594" y="1042061"/>
                  </a:lnTo>
                  <a:lnTo>
                    <a:pt x="173052" y="1052376"/>
                  </a:lnTo>
                  <a:lnTo>
                    <a:pt x="242511" y="1056740"/>
                  </a:lnTo>
                  <a:lnTo>
                    <a:pt x="277836" y="1057533"/>
                  </a:lnTo>
                  <a:lnTo>
                    <a:pt x="317130" y="1056740"/>
                  </a:lnTo>
                  <a:lnTo>
                    <a:pt x="396114" y="1050789"/>
                  </a:lnTo>
                  <a:lnTo>
                    <a:pt x="473511" y="1037697"/>
                  </a:lnTo>
                  <a:lnTo>
                    <a:pt x="550908" y="1018258"/>
                  </a:lnTo>
                  <a:lnTo>
                    <a:pt x="627114" y="992471"/>
                  </a:lnTo>
                  <a:lnTo>
                    <a:pt x="700939" y="960337"/>
                  </a:lnTo>
                  <a:lnTo>
                    <a:pt x="773176" y="921061"/>
                  </a:lnTo>
                  <a:lnTo>
                    <a:pt x="842635" y="875438"/>
                  </a:lnTo>
                  <a:close/>
                </a:path>
              </a:pathLst>
            </a:custGeom>
            <a:solidFill>
              <a:srgbClr val="ED710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Freeform 32"/>
            <p:cNvSpPr>
              <a:spLocks/>
            </p:cNvSpPr>
            <p:nvPr/>
          </p:nvSpPr>
          <p:spPr bwMode="auto">
            <a:xfrm rot="7701521">
              <a:off x="3966704" y="1692283"/>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ysClr val="windowText" lastClr="000000">
                <a:alpha val="25000"/>
              </a:sys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 name="Freeform 33"/>
            <p:cNvSpPr>
              <a:spLocks/>
            </p:cNvSpPr>
            <p:nvPr/>
          </p:nvSpPr>
          <p:spPr bwMode="auto">
            <a:xfrm rot="10800000">
              <a:off x="5269190" y="1919196"/>
              <a:ext cx="1634552" cy="1340207"/>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ysClr val="windowText" lastClr="000000">
                <a:alpha val="25000"/>
              </a:sys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 name="Freeform 35"/>
            <p:cNvSpPr>
              <a:spLocks/>
            </p:cNvSpPr>
            <p:nvPr/>
          </p:nvSpPr>
          <p:spPr bwMode="auto">
            <a:xfrm rot="13093793">
              <a:off x="5827204" y="3244257"/>
              <a:ext cx="1187900" cy="1045244"/>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ysClr val="windowText" lastClr="000000">
                <a:alpha val="25000"/>
              </a:sys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 name="Freeform 36"/>
            <p:cNvSpPr>
              <a:spLocks/>
            </p:cNvSpPr>
            <p:nvPr/>
          </p:nvSpPr>
          <p:spPr bwMode="auto">
            <a:xfrm rot="10800000" flipH="1">
              <a:off x="2440254" y="1971313"/>
              <a:ext cx="1436892" cy="1288090"/>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ysClr val="windowText" lastClr="000000">
                <a:alpha val="25000"/>
              </a:sys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 name="Freeform 37"/>
            <p:cNvSpPr>
              <a:spLocks/>
            </p:cNvSpPr>
            <p:nvPr/>
          </p:nvSpPr>
          <p:spPr bwMode="auto">
            <a:xfrm rot="8506207" flipH="1">
              <a:off x="2237568" y="3261474"/>
              <a:ext cx="1243114"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ysClr val="windowText" lastClr="000000">
                <a:alpha val="25000"/>
              </a:sys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2" name="TextBox 1"/>
          <p:cNvSpPr txBox="1"/>
          <p:nvPr/>
        </p:nvSpPr>
        <p:spPr>
          <a:xfrm>
            <a:off x="189503" y="3980788"/>
            <a:ext cx="1490554" cy="470605"/>
          </a:xfrm>
          <a:prstGeom prst="rect">
            <a:avLst/>
          </a:prstGeom>
          <a:noFill/>
        </p:spPr>
        <p:txBody>
          <a:bodyPr wrap="square" rtlCol="0">
            <a:spAutoFit/>
          </a:bodyPr>
          <a:lstStyle/>
          <a:p>
            <a:pPr algn="ctr"/>
            <a:r>
              <a:rPr lang="en-IN" sz="2400" b="1" dirty="0">
                <a:solidFill>
                  <a:schemeClr val="bg1"/>
                </a:solidFill>
              </a:rPr>
              <a:t>Respect</a:t>
            </a:r>
          </a:p>
        </p:txBody>
      </p:sp>
      <p:sp>
        <p:nvSpPr>
          <p:cNvPr id="40" name="TextBox 39"/>
          <p:cNvSpPr txBox="1"/>
          <p:nvPr/>
        </p:nvSpPr>
        <p:spPr>
          <a:xfrm rot="2524813">
            <a:off x="391833" y="2787531"/>
            <a:ext cx="2010158" cy="407858"/>
          </a:xfrm>
          <a:prstGeom prst="rect">
            <a:avLst/>
          </a:prstGeom>
          <a:noFill/>
        </p:spPr>
        <p:txBody>
          <a:bodyPr wrap="square" rtlCol="0">
            <a:spAutoFit/>
          </a:bodyPr>
          <a:lstStyle/>
          <a:p>
            <a:pPr algn="ctr"/>
            <a:r>
              <a:rPr lang="en-IN" sz="2000" b="1" dirty="0">
                <a:solidFill>
                  <a:schemeClr val="bg1"/>
                </a:solidFill>
              </a:rPr>
              <a:t>Transparency</a:t>
            </a:r>
          </a:p>
        </p:txBody>
      </p:sp>
      <p:sp>
        <p:nvSpPr>
          <p:cNvPr id="41" name="TextBox 40"/>
          <p:cNvSpPr txBox="1"/>
          <p:nvPr/>
        </p:nvSpPr>
        <p:spPr>
          <a:xfrm rot="16200000">
            <a:off x="1929296" y="2334868"/>
            <a:ext cx="1646209" cy="400110"/>
          </a:xfrm>
          <a:prstGeom prst="rect">
            <a:avLst/>
          </a:prstGeom>
          <a:noFill/>
        </p:spPr>
        <p:txBody>
          <a:bodyPr wrap="square" rtlCol="0">
            <a:spAutoFit/>
          </a:bodyPr>
          <a:lstStyle/>
          <a:p>
            <a:pPr algn="ctr"/>
            <a:r>
              <a:rPr lang="en-IN" sz="2000" b="1" dirty="0">
                <a:solidFill>
                  <a:schemeClr val="bg1"/>
                </a:solidFill>
              </a:rPr>
              <a:t>Innovation</a:t>
            </a:r>
          </a:p>
        </p:txBody>
      </p:sp>
      <p:sp>
        <p:nvSpPr>
          <p:cNvPr id="42" name="TextBox 41"/>
          <p:cNvSpPr txBox="1"/>
          <p:nvPr/>
        </p:nvSpPr>
        <p:spPr>
          <a:xfrm rot="19064116">
            <a:off x="3604089" y="2548593"/>
            <a:ext cx="1584668" cy="721594"/>
          </a:xfrm>
          <a:prstGeom prst="rect">
            <a:avLst/>
          </a:prstGeom>
          <a:noFill/>
        </p:spPr>
        <p:txBody>
          <a:bodyPr wrap="square" rtlCol="0">
            <a:spAutoFit/>
          </a:bodyPr>
          <a:lstStyle/>
          <a:p>
            <a:pPr algn="ctr"/>
            <a:r>
              <a:rPr lang="en-IN" sz="2000" b="1" dirty="0">
                <a:solidFill>
                  <a:schemeClr val="bg1"/>
                </a:solidFill>
              </a:rPr>
              <a:t>Business Ethics</a:t>
            </a:r>
          </a:p>
        </p:txBody>
      </p:sp>
      <p:sp>
        <p:nvSpPr>
          <p:cNvPr id="43" name="TextBox 42"/>
          <p:cNvSpPr txBox="1"/>
          <p:nvPr/>
        </p:nvSpPr>
        <p:spPr>
          <a:xfrm>
            <a:off x="4069101" y="3982541"/>
            <a:ext cx="1584669" cy="470605"/>
          </a:xfrm>
          <a:prstGeom prst="rect">
            <a:avLst/>
          </a:prstGeom>
          <a:noFill/>
        </p:spPr>
        <p:txBody>
          <a:bodyPr wrap="square" rtlCol="0">
            <a:spAutoFit/>
          </a:bodyPr>
          <a:lstStyle/>
          <a:p>
            <a:r>
              <a:rPr lang="en-IN" sz="2400" b="1" dirty="0">
                <a:solidFill>
                  <a:schemeClr val="bg1"/>
                </a:solidFill>
              </a:rPr>
              <a:t>Integrity</a:t>
            </a:r>
          </a:p>
        </p:txBody>
      </p:sp>
      <p:sp>
        <p:nvSpPr>
          <p:cNvPr id="35" name="Title 1"/>
          <p:cNvSpPr txBox="1">
            <a:spLocks/>
          </p:cNvSpPr>
          <p:nvPr/>
        </p:nvSpPr>
        <p:spPr>
          <a:xfrm>
            <a:off x="717749" y="216323"/>
            <a:ext cx="5125792"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CORE</a:t>
            </a:r>
            <a:r>
              <a:rPr lang="en-US" sz="4400" i="1" dirty="0">
                <a:ln w="0"/>
                <a:solidFill>
                  <a:srgbClr val="FFFF00"/>
                </a:solidFill>
                <a:latin typeface="Candara" panose="020E0502030303020204" pitchFamily="34" charset="0"/>
                <a:ea typeface="+mn-ea"/>
                <a:cs typeface="+mn-cs"/>
              </a:rPr>
              <a:t> </a:t>
            </a:r>
            <a:r>
              <a:rPr lang="en-US" sz="4400" b="1" i="1" dirty="0">
                <a:ln w="0"/>
                <a:solidFill>
                  <a:srgbClr val="0070C0"/>
                </a:solidFill>
                <a:latin typeface="Candara" panose="020E0502030303020204" pitchFamily="34" charset="0"/>
              </a:rPr>
              <a:t>VALUES</a:t>
            </a: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5355" y="344863"/>
            <a:ext cx="1007023" cy="611282"/>
          </a:xfrm>
          <a:prstGeom prst="rect">
            <a:avLst/>
          </a:prstGeom>
          <a:solidFill>
            <a:sysClr val="window" lastClr="FFFFFF"/>
          </a:solidFill>
          <a:ln>
            <a:solidFill>
              <a:sysClr val="window" lastClr="FFFFFF"/>
            </a:solidFill>
          </a:ln>
        </p:spPr>
      </p:pic>
      <p:cxnSp>
        <p:nvCxnSpPr>
          <p:cNvPr id="23" name="Straight Connector 22"/>
          <p:cNvCxnSpPr/>
          <p:nvPr/>
        </p:nvCxnSpPr>
        <p:spPr>
          <a:xfrm>
            <a:off x="678528" y="1104810"/>
            <a:ext cx="11142131" cy="0"/>
          </a:xfrm>
          <a:prstGeom prst="line">
            <a:avLst/>
          </a:prstGeom>
        </p:spPr>
        <p:style>
          <a:lnRef idx="3">
            <a:schemeClr val="accent3"/>
          </a:lnRef>
          <a:fillRef idx="0">
            <a:schemeClr val="accent3"/>
          </a:fillRef>
          <a:effectRef idx="2">
            <a:schemeClr val="accent3"/>
          </a:effectRef>
          <a:fontRef idx="minor">
            <a:schemeClr val="tx1"/>
          </a:fontRef>
        </p:style>
      </p:cxnSp>
      <p:sp>
        <p:nvSpPr>
          <p:cNvPr id="28" name="Rectangle 27"/>
          <p:cNvSpPr/>
          <p:nvPr/>
        </p:nvSpPr>
        <p:spPr>
          <a:xfrm>
            <a:off x="5715033" y="1255919"/>
            <a:ext cx="5534619" cy="4832092"/>
          </a:xfrm>
          <a:prstGeom prst="rect">
            <a:avLst/>
          </a:prstGeom>
        </p:spPr>
        <p:txBody>
          <a:bodyPr wrap="square">
            <a:spAutoFit/>
          </a:bodyPr>
          <a:lstStyle/>
          <a:p>
            <a:pPr algn="ctr">
              <a:lnSpc>
                <a:spcPct val="150000"/>
              </a:lnSpc>
            </a:pPr>
            <a:r>
              <a:rPr lang="en-IN" sz="2000" i="1" dirty="0">
                <a:ea typeface="Verdana" panose="020B0604030504040204" pitchFamily="34" charset="0"/>
                <a:cs typeface="Verdana" panose="020B0604030504040204" pitchFamily="34" charset="0"/>
              </a:rPr>
              <a:t> </a:t>
            </a:r>
          </a:p>
          <a:p>
            <a:pPr algn="ctr">
              <a:lnSpc>
                <a:spcPct val="200000"/>
              </a:lnSpc>
            </a:pPr>
            <a:r>
              <a:rPr lang="en-IN" sz="2800" b="1" i="1" dirty="0">
                <a:solidFill>
                  <a:srgbClr val="00B0F0"/>
                </a:solidFill>
                <a:ea typeface="Verdana" panose="020B0604030504040204" pitchFamily="34" charset="0"/>
                <a:cs typeface="Verdana" panose="020B0604030504040204" pitchFamily="34" charset="0"/>
              </a:rPr>
              <a:t>We</a:t>
            </a:r>
            <a:r>
              <a:rPr lang="en-IN" sz="2000" i="1" dirty="0">
                <a:ea typeface="Verdana" panose="020B0604030504040204" pitchFamily="34" charset="0"/>
                <a:cs typeface="Verdana" panose="020B0604030504040204" pitchFamily="34" charset="0"/>
              </a:rPr>
              <a:t> </a:t>
            </a:r>
            <a:r>
              <a:rPr lang="en-IN" sz="2000" i="1" dirty="0">
                <a:solidFill>
                  <a:srgbClr val="0070C0"/>
                </a:solidFill>
                <a:ea typeface="Verdana" panose="020B0604030504040204" pitchFamily="34" charset="0"/>
                <a:cs typeface="Verdana" panose="020B0604030504040204" pitchFamily="34" charset="0"/>
              </a:rPr>
              <a:t>innovate from our experience</a:t>
            </a:r>
            <a:r>
              <a:rPr lang="en-IN" sz="2000" i="1" dirty="0">
                <a:solidFill>
                  <a:srgbClr val="FFFF00"/>
                </a:solidFill>
                <a:ea typeface="Verdana" panose="020B0604030504040204" pitchFamily="34" charset="0"/>
                <a:cs typeface="Verdana" panose="020B0604030504040204" pitchFamily="34" charset="0"/>
              </a:rPr>
              <a:t>.</a:t>
            </a:r>
          </a:p>
          <a:p>
            <a:pPr algn="ctr">
              <a:lnSpc>
                <a:spcPct val="200000"/>
              </a:lnSpc>
            </a:pPr>
            <a:r>
              <a:rPr lang="en-IN" sz="2800" b="1" i="1" dirty="0">
                <a:solidFill>
                  <a:srgbClr val="00B0F0"/>
                </a:solidFill>
                <a:ea typeface="Verdana" panose="020B0604030504040204" pitchFamily="34" charset="0"/>
                <a:cs typeface="Verdana" panose="020B0604030504040204" pitchFamily="34" charset="0"/>
              </a:rPr>
              <a:t>We</a:t>
            </a:r>
            <a:r>
              <a:rPr lang="en-IN" sz="2000" i="1" dirty="0">
                <a:ea typeface="Verdana" panose="020B0604030504040204" pitchFamily="34" charset="0"/>
                <a:cs typeface="Verdana" panose="020B0604030504040204" pitchFamily="34" charset="0"/>
              </a:rPr>
              <a:t> </a:t>
            </a:r>
            <a:r>
              <a:rPr lang="en-IN" sz="2000" i="1" dirty="0">
                <a:solidFill>
                  <a:srgbClr val="0070C0"/>
                </a:solidFill>
                <a:ea typeface="Verdana" panose="020B0604030504040204" pitchFamily="34" charset="0"/>
                <a:cs typeface="Verdana" panose="020B0604030504040204" pitchFamily="34" charset="0"/>
              </a:rPr>
              <a:t>treat all stakeholders with respect.</a:t>
            </a:r>
          </a:p>
          <a:p>
            <a:pPr algn="ctr">
              <a:lnSpc>
                <a:spcPct val="200000"/>
              </a:lnSpc>
            </a:pPr>
            <a:r>
              <a:rPr lang="en-IN" sz="2000" i="1" dirty="0">
                <a:solidFill>
                  <a:srgbClr val="0070C0"/>
                </a:solidFill>
                <a:ea typeface="Verdana" panose="020B0604030504040204" pitchFamily="34" charset="0"/>
                <a:cs typeface="Verdana" panose="020B0604030504040204" pitchFamily="34" charset="0"/>
              </a:rPr>
              <a:t>“ </a:t>
            </a:r>
            <a:r>
              <a:rPr lang="en-IN" sz="2800" b="1" i="1" dirty="0">
                <a:solidFill>
                  <a:srgbClr val="00B0F0"/>
                </a:solidFill>
                <a:ea typeface="Verdana" panose="020B0604030504040204" pitchFamily="34" charset="0"/>
                <a:cs typeface="Verdana" panose="020B0604030504040204" pitchFamily="34" charset="0"/>
              </a:rPr>
              <a:t>We</a:t>
            </a:r>
            <a:r>
              <a:rPr lang="en-IN" sz="2000" i="1" dirty="0">
                <a:ea typeface="Verdana" panose="020B0604030504040204" pitchFamily="34" charset="0"/>
                <a:cs typeface="Verdana" panose="020B0604030504040204" pitchFamily="34" charset="0"/>
              </a:rPr>
              <a:t> </a:t>
            </a:r>
            <a:r>
              <a:rPr lang="en-IN" sz="2000" i="1" dirty="0">
                <a:solidFill>
                  <a:srgbClr val="0070C0"/>
                </a:solidFill>
                <a:ea typeface="Verdana" panose="020B0604030504040204" pitchFamily="34" charset="0"/>
                <a:cs typeface="Verdana" panose="020B0604030504040204" pitchFamily="34" charset="0"/>
              </a:rPr>
              <a:t>integrate honesty, integrity and business ethics into all aspects of our business functioning ”.</a:t>
            </a:r>
          </a:p>
          <a:p>
            <a:pPr algn="ctr">
              <a:lnSpc>
                <a:spcPct val="150000"/>
              </a:lnSpc>
            </a:pPr>
            <a:endParaRPr lang="en-IN" sz="2000" i="1" dirty="0">
              <a:ea typeface="Verdana" panose="020B0604030504040204" pitchFamily="34" charset="0"/>
              <a:cs typeface="Verdana" panose="020B0604030504040204" pitchFamily="34" charset="0"/>
            </a:endParaRPr>
          </a:p>
        </p:txBody>
      </p:sp>
      <p:sp>
        <p:nvSpPr>
          <p:cNvPr id="25" name="Rectangle 24"/>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0184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843F4-D519-1977-4BE3-60210B1FFAA0}"/>
            </a:ext>
          </a:extLst>
        </p:cNvPr>
        <p:cNvGrpSpPr/>
        <p:nvPr/>
      </p:nvGrpSpPr>
      <p:grpSpPr>
        <a:xfrm>
          <a:off x="0" y="0"/>
          <a:ext cx="0" cy="0"/>
          <a:chOff x="0" y="0"/>
          <a:chExt cx="0" cy="0"/>
        </a:xfrm>
      </p:grpSpPr>
      <p:pic>
        <p:nvPicPr>
          <p:cNvPr id="4" name="Picture 2" descr="http://www.sabkagharr.com/BuildingImage/Photo%20Earth.JPG">
            <a:extLst>
              <a:ext uri="{FF2B5EF4-FFF2-40B4-BE49-F238E27FC236}">
                <a16:creationId xmlns:a16="http://schemas.microsoft.com/office/drawing/2014/main" id="{D33D7E06-8ABA-6BC3-3AFD-02DFB4CA1DDC}"/>
              </a:ext>
            </a:extLst>
          </p:cNvPr>
          <p:cNvPicPr>
            <a:picLocks noChangeAspect="1" noChangeArrowheads="1"/>
          </p:cNvPicPr>
          <p:nvPr/>
        </p:nvPicPr>
        <p:blipFill>
          <a:blip r:embed="rId2" cstate="print"/>
          <a:srcRect b="33851"/>
          <a:stretch>
            <a:fillRect/>
          </a:stretch>
        </p:blipFill>
        <p:spPr bwMode="auto">
          <a:xfrm>
            <a:off x="775401" y="630662"/>
            <a:ext cx="4952316" cy="2824201"/>
          </a:xfrm>
          <a:prstGeom prst="rect">
            <a:avLst/>
          </a:prstGeom>
        </p:spPr>
      </p:pic>
      <p:sp>
        <p:nvSpPr>
          <p:cNvPr id="6" name="TextBox 5">
            <a:extLst>
              <a:ext uri="{FF2B5EF4-FFF2-40B4-BE49-F238E27FC236}">
                <a16:creationId xmlns:a16="http://schemas.microsoft.com/office/drawing/2014/main" id="{DE9035F1-3A69-E1B1-2D9D-32D8C5ACD32D}"/>
              </a:ext>
            </a:extLst>
          </p:cNvPr>
          <p:cNvSpPr txBox="1"/>
          <p:nvPr/>
        </p:nvSpPr>
        <p:spPr>
          <a:xfrm>
            <a:off x="1006672" y="197656"/>
            <a:ext cx="4167465" cy="400110"/>
          </a:xfrm>
          <a:prstGeom prst="rect">
            <a:avLst/>
          </a:prstGeom>
          <a:noFill/>
        </p:spPr>
        <p:txBody>
          <a:bodyPr wrap="square">
            <a:spAutoFit/>
          </a:bodyPr>
          <a:lstStyle/>
          <a:p>
            <a:pP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Earth Sapphire Court, Greater Noida</a:t>
            </a:r>
          </a:p>
        </p:txBody>
      </p:sp>
      <p:pic>
        <p:nvPicPr>
          <p:cNvPr id="8" name="Picture 7">
            <a:extLst>
              <a:ext uri="{FF2B5EF4-FFF2-40B4-BE49-F238E27FC236}">
                <a16:creationId xmlns:a16="http://schemas.microsoft.com/office/drawing/2014/main" id="{77ECB6C1-1FA3-6151-C1E4-CC45DD7D8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709" y="363797"/>
            <a:ext cx="1007023" cy="611282"/>
          </a:xfrm>
          <a:prstGeom prst="rect">
            <a:avLst/>
          </a:prstGeom>
          <a:solidFill>
            <a:sysClr val="window" lastClr="FFFFFF"/>
          </a:solidFill>
          <a:ln>
            <a:solidFill>
              <a:sysClr val="window" lastClr="FFFFFF"/>
            </a:solidFill>
          </a:ln>
        </p:spPr>
      </p:pic>
      <p:sp>
        <p:nvSpPr>
          <p:cNvPr id="5" name="Rectangle 4">
            <a:extLst>
              <a:ext uri="{FF2B5EF4-FFF2-40B4-BE49-F238E27FC236}">
                <a16:creationId xmlns:a16="http://schemas.microsoft.com/office/drawing/2014/main" id="{EFE0F6E0-40B0-1917-BF1D-3A118EC93E24}"/>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http://www.kushmha.com/ProjectBanner/175.JPG">
            <a:extLst>
              <a:ext uri="{FF2B5EF4-FFF2-40B4-BE49-F238E27FC236}">
                <a16:creationId xmlns:a16="http://schemas.microsoft.com/office/drawing/2014/main" id="{3B298A76-6FF9-6EE8-0F9A-B6825157D23E}"/>
              </a:ext>
            </a:extLst>
          </p:cNvPr>
          <p:cNvPicPr>
            <a:picLocks noChangeAspect="1" noChangeArrowheads="1"/>
          </p:cNvPicPr>
          <p:nvPr/>
        </p:nvPicPr>
        <p:blipFill>
          <a:blip r:embed="rId4" cstate="print"/>
          <a:srcRect l="11101" t="6857" r="31453" b="4241"/>
          <a:stretch>
            <a:fillRect/>
          </a:stretch>
        </p:blipFill>
        <p:spPr bwMode="auto">
          <a:xfrm>
            <a:off x="6096000" y="975079"/>
            <a:ext cx="4361276" cy="5046204"/>
          </a:xfrm>
          <a:prstGeom prst="rect">
            <a:avLst/>
          </a:prstGeom>
        </p:spPr>
      </p:pic>
      <p:sp>
        <p:nvSpPr>
          <p:cNvPr id="12" name="TextBox 11">
            <a:extLst>
              <a:ext uri="{FF2B5EF4-FFF2-40B4-BE49-F238E27FC236}">
                <a16:creationId xmlns:a16="http://schemas.microsoft.com/office/drawing/2014/main" id="{17C59045-28C6-3407-3C68-5DD82E7EFF40}"/>
              </a:ext>
            </a:extLst>
          </p:cNvPr>
          <p:cNvSpPr txBox="1"/>
          <p:nvPr/>
        </p:nvSpPr>
        <p:spPr>
          <a:xfrm>
            <a:off x="6264221" y="443436"/>
            <a:ext cx="3635979" cy="400110"/>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Earth Iconic, Gurugram</a:t>
            </a:r>
          </a:p>
        </p:txBody>
      </p:sp>
      <p:pic>
        <p:nvPicPr>
          <p:cNvPr id="3" name="Picture 2" descr="The Claridges, Surajkund Faridabad.jpg">
            <a:extLst>
              <a:ext uri="{FF2B5EF4-FFF2-40B4-BE49-F238E27FC236}">
                <a16:creationId xmlns:a16="http://schemas.microsoft.com/office/drawing/2014/main" id="{5C7F36CD-45FB-870A-4C71-5CB2285F7DB9}"/>
              </a:ext>
            </a:extLst>
          </p:cNvPr>
          <p:cNvPicPr>
            <a:picLocks noChangeAspect="1"/>
          </p:cNvPicPr>
          <p:nvPr/>
        </p:nvPicPr>
        <p:blipFill>
          <a:blip r:embed="rId5" cstate="print"/>
          <a:srcRect t="10127"/>
          <a:stretch>
            <a:fillRect/>
          </a:stretch>
        </p:blipFill>
        <p:spPr>
          <a:xfrm>
            <a:off x="775400" y="3920766"/>
            <a:ext cx="4952315" cy="2605259"/>
          </a:xfrm>
          <a:prstGeom prst="rect">
            <a:avLst/>
          </a:prstGeom>
        </p:spPr>
      </p:pic>
      <p:sp>
        <p:nvSpPr>
          <p:cNvPr id="7" name="Title 3">
            <a:extLst>
              <a:ext uri="{FF2B5EF4-FFF2-40B4-BE49-F238E27FC236}">
                <a16:creationId xmlns:a16="http://schemas.microsoft.com/office/drawing/2014/main" id="{B20B5084-0C99-5BC7-60E4-66E37E0A0D40}"/>
              </a:ext>
            </a:extLst>
          </p:cNvPr>
          <p:cNvSpPr>
            <a:spLocks noGrp="1"/>
          </p:cNvSpPr>
          <p:nvPr>
            <p:ph type="title"/>
          </p:nvPr>
        </p:nvSpPr>
        <p:spPr>
          <a:xfrm>
            <a:off x="601205" y="3498181"/>
            <a:ext cx="4978400" cy="400110"/>
          </a:xfrm>
        </p:spPr>
        <p:txBody>
          <a:bodyPr wrap="square" rtlCol="0">
            <a:spAutoFit/>
          </a:bodyPr>
          <a:lstStyle/>
          <a:p>
            <a:pPr algn="ctr">
              <a:spcBef>
                <a:spcPct val="20000"/>
              </a:spcBef>
              <a:buClr>
                <a:schemeClr val="hlink"/>
              </a:buClr>
              <a:defRPr/>
            </a:pPr>
            <a:r>
              <a:rPr lang="en-US" sz="2000" b="1" i="1" dirty="0">
                <a:solidFill>
                  <a:srgbClr val="0070C0"/>
                </a:solidFill>
                <a:latin typeface="Candara" panose="020E0502030303020204" pitchFamily="34" charset="0"/>
              </a:rPr>
              <a:t>The Claridges</a:t>
            </a:r>
            <a:r>
              <a:rPr lang="en-US" sz="1600" b="1" i="1" dirty="0">
                <a:solidFill>
                  <a:srgbClr val="0070C0"/>
                </a:solidFill>
                <a:latin typeface="Candara" panose="020E0502030303020204" pitchFamily="34" charset="0"/>
              </a:rPr>
              <a:t>, </a:t>
            </a:r>
            <a:r>
              <a:rPr lang="en-US" sz="2000" b="1" i="1" dirty="0">
                <a:solidFill>
                  <a:srgbClr val="0070C0"/>
                </a:solidFill>
                <a:latin typeface="Candara" panose="020E0502030303020204" pitchFamily="34" charset="0"/>
              </a:rPr>
              <a:t>Faridabad</a:t>
            </a:r>
          </a:p>
        </p:txBody>
      </p:sp>
    </p:spTree>
    <p:extLst>
      <p:ext uri="{BB962C8B-B14F-4D97-AF65-F5344CB8AC3E}">
        <p14:creationId xmlns:p14="http://schemas.microsoft.com/office/powerpoint/2010/main" val="3505951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21D07-4D6B-B6A5-52E0-2FD2FB58BFE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8454386-3AB3-67CF-904D-961CE5BAE0E2}"/>
              </a:ext>
            </a:extLst>
          </p:cNvPr>
          <p:cNvSpPr txBox="1"/>
          <p:nvPr/>
        </p:nvSpPr>
        <p:spPr>
          <a:xfrm>
            <a:off x="-5733" y="304800"/>
            <a:ext cx="12197733" cy="400110"/>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Redevelopment of GPRA Colony, Netaji Nagar, New Delhi</a:t>
            </a:r>
          </a:p>
        </p:txBody>
      </p:sp>
      <p:pic>
        <p:nvPicPr>
          <p:cNvPr id="12" name="Picture 11">
            <a:extLst>
              <a:ext uri="{FF2B5EF4-FFF2-40B4-BE49-F238E27FC236}">
                <a16:creationId xmlns:a16="http://schemas.microsoft.com/office/drawing/2014/main" id="{D9BD05B1-6FF7-E985-FF73-3D37BCC974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958" y="268794"/>
            <a:ext cx="1007023" cy="611282"/>
          </a:xfrm>
          <a:prstGeom prst="rect">
            <a:avLst/>
          </a:prstGeom>
          <a:solidFill>
            <a:sysClr val="window" lastClr="FFFFFF"/>
          </a:solidFill>
          <a:ln>
            <a:solidFill>
              <a:sysClr val="window" lastClr="FFFFFF"/>
            </a:solidFill>
          </a:ln>
        </p:spPr>
      </p:pic>
      <p:pic>
        <p:nvPicPr>
          <p:cNvPr id="3" name="Picture 2">
            <a:extLst>
              <a:ext uri="{FF2B5EF4-FFF2-40B4-BE49-F238E27FC236}">
                <a16:creationId xmlns:a16="http://schemas.microsoft.com/office/drawing/2014/main" id="{178607DB-0986-0AD0-E98E-C14E517D0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55" y="990415"/>
            <a:ext cx="5430378" cy="2735036"/>
          </a:xfrm>
          <a:prstGeom prst="rect">
            <a:avLst/>
          </a:prstGeom>
        </p:spPr>
      </p:pic>
      <p:sp>
        <p:nvSpPr>
          <p:cNvPr id="5" name="Rectangle 4">
            <a:extLst>
              <a:ext uri="{FF2B5EF4-FFF2-40B4-BE49-F238E27FC236}">
                <a16:creationId xmlns:a16="http://schemas.microsoft.com/office/drawing/2014/main" id="{69FD97A4-CDCB-2EE7-8595-2F243F950705}"/>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32D3BC1-0A0E-E7E7-2039-64A1BA3FD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511" y="3823557"/>
            <a:ext cx="5482567" cy="2765649"/>
          </a:xfrm>
          <a:prstGeom prst="rect">
            <a:avLst/>
          </a:prstGeom>
        </p:spPr>
      </p:pic>
      <p:pic>
        <p:nvPicPr>
          <p:cNvPr id="4" name="Picture 3">
            <a:extLst>
              <a:ext uri="{FF2B5EF4-FFF2-40B4-BE49-F238E27FC236}">
                <a16:creationId xmlns:a16="http://schemas.microsoft.com/office/drawing/2014/main" id="{E788F49C-1997-ABBB-D873-D281F2AAC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511" y="984111"/>
            <a:ext cx="5430378" cy="2765649"/>
          </a:xfrm>
          <a:prstGeom prst="rect">
            <a:avLst/>
          </a:prstGeom>
        </p:spPr>
      </p:pic>
      <p:pic>
        <p:nvPicPr>
          <p:cNvPr id="7" name="Picture 6">
            <a:extLst>
              <a:ext uri="{FF2B5EF4-FFF2-40B4-BE49-F238E27FC236}">
                <a16:creationId xmlns:a16="http://schemas.microsoft.com/office/drawing/2014/main" id="{D112D81F-E4AB-E61A-7898-0036FB1C8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755" y="3869529"/>
            <a:ext cx="5482567" cy="2735036"/>
          </a:xfrm>
          <a:prstGeom prst="rect">
            <a:avLst/>
          </a:prstGeom>
        </p:spPr>
      </p:pic>
    </p:spTree>
    <p:extLst>
      <p:ext uri="{BB962C8B-B14F-4D97-AF65-F5344CB8AC3E}">
        <p14:creationId xmlns:p14="http://schemas.microsoft.com/office/powerpoint/2010/main" val="3386377250"/>
      </p:ext>
    </p:extLst>
  </p:cSld>
  <p:clrMapOvr>
    <a:masterClrMapping/>
  </p:clrMapOvr>
  <p:transitio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54469-4BAD-9DF9-ABE9-D384C3C0A55A}"/>
            </a:ext>
          </a:extLst>
        </p:cNvPr>
        <p:cNvGrpSpPr/>
        <p:nvPr/>
      </p:nvGrpSpPr>
      <p:grpSpPr>
        <a:xfrm>
          <a:off x="0" y="0"/>
          <a:ext cx="0" cy="0"/>
          <a:chOff x="0" y="0"/>
          <a:chExt cx="0" cy="0"/>
        </a:xfrm>
      </p:grpSpPr>
      <p:pic>
        <p:nvPicPr>
          <p:cNvPr id="1027" name="Picture 3" descr="I:\Deep\CURRENT PROJECT\DESIGNCO MORADABAD\14 - Tender Documents &amp; Work Orders\Office\Office BOQ &amp; DRwgs\JPEG\FINAL 3D VIEWS_Page_12.jpg">
            <a:extLst>
              <a:ext uri="{FF2B5EF4-FFF2-40B4-BE49-F238E27FC236}">
                <a16:creationId xmlns:a16="http://schemas.microsoft.com/office/drawing/2014/main" id="{7771B203-279A-959C-0507-97D326667EA6}"/>
              </a:ext>
            </a:extLst>
          </p:cNvPr>
          <p:cNvPicPr>
            <a:picLocks noChangeAspect="1" noChangeArrowheads="1"/>
          </p:cNvPicPr>
          <p:nvPr/>
        </p:nvPicPr>
        <p:blipFill>
          <a:blip r:embed="rId2" cstate="print"/>
          <a:srcRect/>
          <a:stretch>
            <a:fillRect/>
          </a:stretch>
        </p:blipFill>
        <p:spPr bwMode="auto">
          <a:xfrm>
            <a:off x="6321286" y="3684104"/>
            <a:ext cx="5261114" cy="2792896"/>
          </a:xfrm>
          <a:prstGeom prst="rect">
            <a:avLst/>
          </a:prstGeom>
        </p:spPr>
      </p:pic>
      <p:pic>
        <p:nvPicPr>
          <p:cNvPr id="1028" name="Picture 4" descr="I:\Deep\CURRENT PROJECT\DESIGNCO MORADABAD\14 - Tender Documents &amp; Work Orders\Office\Office BOQ &amp; DRwgs\JPEG\FINAL 3D VIEWS_Page_04.jpg">
            <a:extLst>
              <a:ext uri="{FF2B5EF4-FFF2-40B4-BE49-F238E27FC236}">
                <a16:creationId xmlns:a16="http://schemas.microsoft.com/office/drawing/2014/main" id="{B1B8A7D9-E0D6-227F-DC7B-007AB9A72813}"/>
              </a:ext>
            </a:extLst>
          </p:cNvPr>
          <p:cNvPicPr>
            <a:picLocks noChangeAspect="1" noChangeArrowheads="1"/>
          </p:cNvPicPr>
          <p:nvPr/>
        </p:nvPicPr>
        <p:blipFill>
          <a:blip r:embed="rId3" cstate="print"/>
          <a:srcRect/>
          <a:stretch>
            <a:fillRect/>
          </a:stretch>
        </p:blipFill>
        <p:spPr bwMode="auto">
          <a:xfrm>
            <a:off x="711199" y="917580"/>
            <a:ext cx="5438633" cy="2663820"/>
          </a:xfrm>
          <a:prstGeom prst="rect">
            <a:avLst/>
          </a:prstGeom>
        </p:spPr>
      </p:pic>
      <p:pic>
        <p:nvPicPr>
          <p:cNvPr id="1029" name="Picture 5" descr="I:\Deep\CURRENT PROJECT\DESIGNCO MORADABAD\14 - Tender Documents &amp; Work Orders\Office\Office BOQ &amp; DRwgs\JPEG\FINAL 3D VIEWS_Page_08.jpg">
            <a:extLst>
              <a:ext uri="{FF2B5EF4-FFF2-40B4-BE49-F238E27FC236}">
                <a16:creationId xmlns:a16="http://schemas.microsoft.com/office/drawing/2014/main" id="{F0BF1B57-06C1-DDC0-8423-32DDED2EDEBE}"/>
              </a:ext>
            </a:extLst>
          </p:cNvPr>
          <p:cNvPicPr>
            <a:picLocks noChangeAspect="1" noChangeArrowheads="1"/>
          </p:cNvPicPr>
          <p:nvPr/>
        </p:nvPicPr>
        <p:blipFill>
          <a:blip r:embed="rId4" cstate="print"/>
          <a:srcRect/>
          <a:stretch>
            <a:fillRect/>
          </a:stretch>
        </p:blipFill>
        <p:spPr bwMode="auto">
          <a:xfrm>
            <a:off x="711200" y="3684104"/>
            <a:ext cx="5438632" cy="2792896"/>
          </a:xfrm>
          <a:prstGeom prst="rect">
            <a:avLst/>
          </a:prstGeom>
        </p:spPr>
      </p:pic>
      <p:pic>
        <p:nvPicPr>
          <p:cNvPr id="1030" name="Picture 6" descr="I:\Deep\CURRENT PROJECT\DESIGNCO MORADABAD\14 - Tender Documents &amp; Work Orders\Office\Office BOQ &amp; DRwgs\JPEG\FINAL 3D VIEWS_Page_10.jpg">
            <a:extLst>
              <a:ext uri="{FF2B5EF4-FFF2-40B4-BE49-F238E27FC236}">
                <a16:creationId xmlns:a16="http://schemas.microsoft.com/office/drawing/2014/main" id="{A7C8D6A5-29A4-0891-02E2-E5750F0E9F98}"/>
              </a:ext>
            </a:extLst>
          </p:cNvPr>
          <p:cNvPicPr>
            <a:picLocks noChangeAspect="1" noChangeArrowheads="1"/>
          </p:cNvPicPr>
          <p:nvPr/>
        </p:nvPicPr>
        <p:blipFill>
          <a:blip r:embed="rId5" cstate="print"/>
          <a:srcRect/>
          <a:stretch>
            <a:fillRect/>
          </a:stretch>
        </p:blipFill>
        <p:spPr bwMode="auto">
          <a:xfrm>
            <a:off x="6321286" y="917581"/>
            <a:ext cx="5261113" cy="2654084"/>
          </a:xfrm>
          <a:prstGeom prst="rect">
            <a:avLst/>
          </a:prstGeom>
        </p:spPr>
      </p:pic>
      <p:sp>
        <p:nvSpPr>
          <p:cNvPr id="11" name="Title 1">
            <a:extLst>
              <a:ext uri="{FF2B5EF4-FFF2-40B4-BE49-F238E27FC236}">
                <a16:creationId xmlns:a16="http://schemas.microsoft.com/office/drawing/2014/main" id="{296F143E-D2E9-D18C-2153-2CD92A263377}"/>
              </a:ext>
            </a:extLst>
          </p:cNvPr>
          <p:cNvSpPr txBox="1"/>
          <p:nvPr/>
        </p:nvSpPr>
        <p:spPr bwMode="auto">
          <a:xfrm>
            <a:off x="2540003" y="381005"/>
            <a:ext cx="7619999" cy="536575"/>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Designco Office, Moradabad </a:t>
            </a:r>
            <a:br>
              <a:rPr lang="en-US" sz="2000" b="1" i="1" dirty="0">
                <a:solidFill>
                  <a:srgbClr val="0070C0"/>
                </a:solidFill>
                <a:latin typeface="Candara" panose="020E0502030303020204" pitchFamily="34" charset="0"/>
                <a:ea typeface="+mj-ea"/>
                <a:cs typeface="+mj-cs"/>
              </a:rPr>
            </a:br>
            <a:endParaRPr lang="en-US" sz="2000" b="1" i="1" dirty="0">
              <a:solidFill>
                <a:srgbClr val="0070C0"/>
              </a:solidFill>
              <a:latin typeface="Candara" panose="020E0502030303020204" pitchFamily="34" charset="0"/>
              <a:ea typeface="+mj-ea"/>
              <a:cs typeface="+mj-cs"/>
            </a:endParaRPr>
          </a:p>
        </p:txBody>
      </p:sp>
      <p:pic>
        <p:nvPicPr>
          <p:cNvPr id="12" name="Picture 11">
            <a:extLst>
              <a:ext uri="{FF2B5EF4-FFF2-40B4-BE49-F238E27FC236}">
                <a16:creationId xmlns:a16="http://schemas.microsoft.com/office/drawing/2014/main" id="{51C019A4-725C-EFB2-6955-5F70831704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4212" y="254245"/>
            <a:ext cx="1007023" cy="611282"/>
          </a:xfrm>
          <a:prstGeom prst="rect">
            <a:avLst/>
          </a:prstGeom>
          <a:solidFill>
            <a:sysClr val="window" lastClr="FFFFFF"/>
          </a:solidFill>
          <a:ln>
            <a:solidFill>
              <a:sysClr val="window" lastClr="FFFFFF"/>
            </a:solidFill>
          </a:ln>
        </p:spPr>
      </p:pic>
      <p:sp>
        <p:nvSpPr>
          <p:cNvPr id="13" name="Rectangle 12">
            <a:extLst>
              <a:ext uri="{FF2B5EF4-FFF2-40B4-BE49-F238E27FC236}">
                <a16:creationId xmlns:a16="http://schemas.microsoft.com/office/drawing/2014/main" id="{C829B4D3-13EA-0443-D481-34BEB7D45065}"/>
              </a:ext>
            </a:extLst>
          </p:cNvPr>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2049773"/>
      </p:ext>
    </p:extLst>
  </p:cSld>
  <p:clrMapOvr>
    <a:masterClrMapping/>
  </p:clrMapOvr>
  <p:transition spd="med">
    <p:checke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661" y="269258"/>
            <a:ext cx="1010581" cy="613442"/>
          </a:xfrm>
          <a:prstGeom prst="rect">
            <a:avLst/>
          </a:prstGeom>
          <a:solidFill>
            <a:sysClr val="window" lastClr="FFFFFF"/>
          </a:solidFill>
          <a:ln>
            <a:solidFill>
              <a:sysClr val="window" lastClr="FFFFFF"/>
            </a:solidFill>
          </a:ln>
        </p:spPr>
      </p:pic>
      <p:sp>
        <p:nvSpPr>
          <p:cNvPr id="11" name="Rectangle 10"/>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3333494-4A4D-85EE-BAA0-D45A4870F6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960" b="6250"/>
          <a:stretch/>
        </p:blipFill>
        <p:spPr>
          <a:xfrm>
            <a:off x="493487" y="612991"/>
            <a:ext cx="4966408" cy="2935973"/>
          </a:xfrm>
          <a:prstGeom prst="rect">
            <a:avLst/>
          </a:prstGeom>
          <a:ln w="3175">
            <a:solidFill>
              <a:srgbClr val="002060"/>
            </a:solidFill>
          </a:ln>
        </p:spPr>
      </p:pic>
      <p:pic>
        <p:nvPicPr>
          <p:cNvPr id="3" name="Picture 2">
            <a:extLst>
              <a:ext uri="{FF2B5EF4-FFF2-40B4-BE49-F238E27FC236}">
                <a16:creationId xmlns:a16="http://schemas.microsoft.com/office/drawing/2014/main" id="{FFD80E53-88B2-3401-2BC8-08B3D214F5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01" b="6890"/>
          <a:stretch/>
        </p:blipFill>
        <p:spPr>
          <a:xfrm>
            <a:off x="493486" y="3677633"/>
            <a:ext cx="4966409" cy="2882824"/>
          </a:xfrm>
          <a:prstGeom prst="rect">
            <a:avLst/>
          </a:prstGeom>
          <a:ln w="3175">
            <a:solidFill>
              <a:srgbClr val="002060"/>
            </a:solidFill>
          </a:ln>
        </p:spPr>
      </p:pic>
      <p:pic>
        <p:nvPicPr>
          <p:cNvPr id="4" name="Picture 3">
            <a:extLst>
              <a:ext uri="{FF2B5EF4-FFF2-40B4-BE49-F238E27FC236}">
                <a16:creationId xmlns:a16="http://schemas.microsoft.com/office/drawing/2014/main" id="{AFDE1C25-FC56-6A32-5D6D-AB005D249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202" b="12203"/>
          <a:stretch/>
        </p:blipFill>
        <p:spPr>
          <a:xfrm>
            <a:off x="5635663" y="612992"/>
            <a:ext cx="5220998" cy="2988356"/>
          </a:xfrm>
          <a:prstGeom prst="rect">
            <a:avLst/>
          </a:prstGeom>
          <a:ln w="3175">
            <a:solidFill>
              <a:srgbClr val="002060"/>
            </a:solidFill>
          </a:ln>
        </p:spPr>
      </p:pic>
      <p:sp>
        <p:nvSpPr>
          <p:cNvPr id="6" name="TextBox 5">
            <a:extLst>
              <a:ext uri="{FF2B5EF4-FFF2-40B4-BE49-F238E27FC236}">
                <a16:creationId xmlns:a16="http://schemas.microsoft.com/office/drawing/2014/main" id="{201E3D4E-0CF6-0637-AD9B-C2712413C0E6}"/>
              </a:ext>
            </a:extLst>
          </p:cNvPr>
          <p:cNvSpPr txBox="1"/>
          <p:nvPr/>
        </p:nvSpPr>
        <p:spPr>
          <a:xfrm>
            <a:off x="2905713" y="190061"/>
            <a:ext cx="6096000" cy="369332"/>
          </a:xfrm>
          <a:prstGeom prst="rect">
            <a:avLst/>
          </a:prstGeom>
          <a:noFill/>
        </p:spPr>
        <p:txBody>
          <a:bodyPr wrap="square">
            <a:spAutoFit/>
          </a:bodyPr>
          <a:lstStyle/>
          <a:p>
            <a:pPr algn="ctr"/>
            <a:r>
              <a:rPr lang="en-US" sz="1800" b="1" i="1" dirty="0">
                <a:solidFill>
                  <a:srgbClr val="0070C0"/>
                </a:solidFill>
                <a:latin typeface="Candara" pitchFamily="34" charset="0"/>
                <a:ea typeface="+mj-ea"/>
                <a:cs typeface="+mj-cs"/>
              </a:rPr>
              <a:t>Corporate Office,  Muthoot Group </a:t>
            </a:r>
            <a:endParaRPr lang="en-IN" dirty="0"/>
          </a:p>
        </p:txBody>
      </p:sp>
      <p:pic>
        <p:nvPicPr>
          <p:cNvPr id="5" name="Content Placeholder 3">
            <a:extLst>
              <a:ext uri="{FF2B5EF4-FFF2-40B4-BE49-F238E27FC236}">
                <a16:creationId xmlns:a16="http://schemas.microsoft.com/office/drawing/2014/main" id="{DC4803CC-886E-337E-8EC1-E546D0DE68BB}"/>
              </a:ext>
            </a:extLst>
          </p:cNvPr>
          <p:cNvPicPr>
            <a:picLocks noChangeAspect="1"/>
          </p:cNvPicPr>
          <p:nvPr/>
        </p:nvPicPr>
        <p:blipFill rotWithShape="1">
          <a:blip r:embed="rId7">
            <a:extLst>
              <a:ext uri="{28A0092B-C50C-407E-A947-70E740481C1C}">
                <a14:useLocalDpi xmlns:a14="http://schemas.microsoft.com/office/drawing/2010/main" val="0"/>
              </a:ext>
            </a:extLst>
          </a:blip>
          <a:srcRect l="2336" r="15775" b="34802"/>
          <a:stretch/>
        </p:blipFill>
        <p:spPr>
          <a:xfrm>
            <a:off x="5635662" y="3677633"/>
            <a:ext cx="5220998" cy="2835504"/>
          </a:xfrm>
          <a:prstGeom prst="rect">
            <a:avLst/>
          </a:prstGeom>
        </p:spPr>
      </p:pic>
    </p:spTree>
    <p:extLst>
      <p:ext uri="{BB962C8B-B14F-4D97-AF65-F5344CB8AC3E}">
        <p14:creationId xmlns:p14="http://schemas.microsoft.com/office/powerpoint/2010/main" val="3662269306"/>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33" y="304800"/>
            <a:ext cx="12197733" cy="400110"/>
          </a:xfrm>
          <a:prstGeom prst="rect">
            <a:avLst/>
          </a:prstGeom>
          <a:noFill/>
        </p:spPr>
        <p:txBody>
          <a:bodyPr wrap="square">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Quality Audit - Max Bupa Outlets in 10 Locations </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56" y="348657"/>
            <a:ext cx="1007023" cy="611282"/>
          </a:xfrm>
          <a:prstGeom prst="rect">
            <a:avLst/>
          </a:prstGeom>
          <a:solidFill>
            <a:sysClr val="window" lastClr="FFFFFF"/>
          </a:solidFill>
          <a:ln>
            <a:solidFill>
              <a:sysClr val="window" lastClr="FFFFFF"/>
            </a:solidFill>
          </a:ln>
        </p:spPr>
      </p:pic>
      <p:pic>
        <p:nvPicPr>
          <p:cNvPr id="10" name="Picture 9" descr="WhatsApp Image 2021-04-01 at 12.00.16 PM.jpeg"/>
          <p:cNvPicPr>
            <a:picLocks noChangeAspect="1"/>
          </p:cNvPicPr>
          <p:nvPr/>
        </p:nvPicPr>
        <p:blipFill>
          <a:blip r:embed="rId3"/>
          <a:stretch>
            <a:fillRect/>
          </a:stretch>
        </p:blipFill>
        <p:spPr>
          <a:xfrm>
            <a:off x="682389" y="795647"/>
            <a:ext cx="5060671" cy="2889249"/>
          </a:xfrm>
          <a:prstGeom prst="rect">
            <a:avLst/>
          </a:prstGeom>
        </p:spPr>
      </p:pic>
      <p:pic>
        <p:nvPicPr>
          <p:cNvPr id="5" name="Picture 4" descr="WhatsApp Image 2021-03-26 at 10.03.15 (1).jpeg"/>
          <p:cNvPicPr>
            <a:picLocks noChangeAspect="1"/>
          </p:cNvPicPr>
          <p:nvPr/>
        </p:nvPicPr>
        <p:blipFill>
          <a:blip r:embed="rId4"/>
          <a:stretch>
            <a:fillRect/>
          </a:stretch>
        </p:blipFill>
        <p:spPr>
          <a:xfrm>
            <a:off x="682389" y="3738302"/>
            <a:ext cx="5060671" cy="2889249"/>
          </a:xfrm>
          <a:prstGeom prst="rect">
            <a:avLst/>
          </a:prstGeom>
        </p:spPr>
      </p:pic>
      <p:pic>
        <p:nvPicPr>
          <p:cNvPr id="7" name="Picture 6" descr="WhatsApp Image 2021-03-26 at 10.03.15 (2).jpeg"/>
          <p:cNvPicPr>
            <a:picLocks noChangeAspect="1"/>
          </p:cNvPicPr>
          <p:nvPr/>
        </p:nvPicPr>
        <p:blipFill>
          <a:blip r:embed="rId5"/>
          <a:stretch>
            <a:fillRect/>
          </a:stretch>
        </p:blipFill>
        <p:spPr>
          <a:xfrm>
            <a:off x="5894348" y="1214967"/>
            <a:ext cx="5820027" cy="4428065"/>
          </a:xfrm>
          <a:prstGeom prst="rect">
            <a:avLst/>
          </a:prstGeom>
        </p:spPr>
      </p:pic>
      <p:sp>
        <p:nvSpPr>
          <p:cNvPr id="8" name="Rectangle 7"/>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8702093"/>
      </p:ext>
    </p:extLst>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1303" y="304800"/>
            <a:ext cx="9825151" cy="400110"/>
          </a:xfrm>
          <a:prstGeom prst="rect">
            <a:avLst/>
          </a:prstGeom>
          <a:noFill/>
        </p:spPr>
        <p:txBody>
          <a:bodyPr wrap="square" lIns="91431" tIns="45715" rIns="91431" bIns="45715">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DLF Camellias, Gurgaon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2" y="748657"/>
            <a:ext cx="4701845" cy="28538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931" y="748657"/>
            <a:ext cx="4973340" cy="285380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931" y="3733800"/>
            <a:ext cx="4965523" cy="286188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02" y="3744976"/>
            <a:ext cx="4701845" cy="28507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2447" y="280086"/>
            <a:ext cx="1007023" cy="659582"/>
          </a:xfrm>
          <a:prstGeom prst="rect">
            <a:avLst/>
          </a:prstGeom>
          <a:solidFill>
            <a:sysClr val="window" lastClr="FFFFFF"/>
          </a:solidFill>
          <a:ln>
            <a:solidFill>
              <a:sysClr val="window" lastClr="FFFFFF"/>
            </a:solidFill>
          </a:ln>
        </p:spPr>
      </p:pic>
      <p:sp>
        <p:nvSpPr>
          <p:cNvPr id="8" name="Rectangle 7"/>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2106661"/>
      </p:ext>
    </p:extLst>
  </p:cSld>
  <p:clrMapOvr>
    <a:masterClrMapping/>
  </p:clrMapOvr>
  <p:transition spd="med">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7545" y="312450"/>
            <a:ext cx="4515019" cy="400110"/>
          </a:xfrm>
          <a:prstGeom prst="rect">
            <a:avLst/>
          </a:prstGeom>
        </p:spPr>
        <p:txBody>
          <a:bodyPr wrap="none">
            <a:spAutoFit/>
          </a:bodyPr>
          <a:lstStyle/>
          <a:p>
            <a:r>
              <a:rPr lang="en-US" sz="2000" b="1" i="1" dirty="0">
                <a:solidFill>
                  <a:srgbClr val="0070C0"/>
                </a:solidFill>
                <a:latin typeface="Candara" panose="020E0502030303020204" pitchFamily="34" charset="0"/>
                <a:ea typeface="+mj-ea"/>
                <a:cs typeface="+mj-cs"/>
              </a:rPr>
              <a:t>Warehouse at </a:t>
            </a:r>
            <a:r>
              <a:rPr lang="en-US" sz="2000" b="1" i="1" dirty="0" err="1">
                <a:solidFill>
                  <a:srgbClr val="0070C0"/>
                </a:solidFill>
                <a:latin typeface="Candara" panose="020E0502030303020204" pitchFamily="34" charset="0"/>
                <a:ea typeface="+mj-ea"/>
                <a:cs typeface="+mj-cs"/>
              </a:rPr>
              <a:t>Kidderpore</a:t>
            </a:r>
            <a:r>
              <a:rPr lang="en-US" sz="2000" b="1" i="1" dirty="0">
                <a:solidFill>
                  <a:srgbClr val="0070C0"/>
                </a:solidFill>
                <a:latin typeface="Candara" panose="020E0502030303020204" pitchFamily="34" charset="0"/>
                <a:ea typeface="+mj-ea"/>
                <a:cs typeface="+mj-cs"/>
              </a:rPr>
              <a:t> Port, Kolkata</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99" y="3892913"/>
            <a:ext cx="5156108" cy="26658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741" y="841436"/>
            <a:ext cx="8461830" cy="2917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585" y="3892913"/>
            <a:ext cx="4831072" cy="2635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8652" y="280939"/>
            <a:ext cx="1007023" cy="659582"/>
          </a:xfrm>
          <a:prstGeom prst="rect">
            <a:avLst/>
          </a:prstGeom>
          <a:solidFill>
            <a:sysClr val="window" lastClr="FFFFFF"/>
          </a:solidFill>
          <a:ln>
            <a:solidFill>
              <a:sysClr val="window" lastClr="FFFFFF"/>
            </a:solidFill>
          </a:ln>
        </p:spPr>
      </p:pic>
      <p:sp>
        <p:nvSpPr>
          <p:cNvPr id="7" name="Rectangle 6"/>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0779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33" y="304800"/>
            <a:ext cx="12197733" cy="400110"/>
          </a:xfrm>
          <a:prstGeom prst="rect">
            <a:avLst/>
          </a:prstGeom>
          <a:noFill/>
        </p:spPr>
        <p:txBody>
          <a:bodyPr wrap="square" lIns="91431" tIns="45715" rIns="91431" bIns="45715">
            <a:spAutoFit/>
          </a:bodyPr>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Warehouse Project – Dharini Estates Pvt. Ltd.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706" y="927578"/>
            <a:ext cx="5320146" cy="27300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776" y="927579"/>
            <a:ext cx="5802468" cy="27418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776" y="3781548"/>
            <a:ext cx="5802468" cy="273800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06" y="3781549"/>
            <a:ext cx="5320146" cy="273002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8525" y="267996"/>
            <a:ext cx="1007023" cy="659582"/>
          </a:xfrm>
          <a:prstGeom prst="rect">
            <a:avLst/>
          </a:prstGeom>
          <a:solidFill>
            <a:sysClr val="window" lastClr="FFFFFF"/>
          </a:solidFill>
          <a:ln>
            <a:solidFill>
              <a:sysClr val="window" lastClr="FFFFFF"/>
            </a:solidFill>
          </a:ln>
        </p:spPr>
      </p:pic>
      <p:sp>
        <p:nvSpPr>
          <p:cNvPr id="9" name="Rectangle 8"/>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1662427"/>
      </p:ext>
    </p:extLst>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57461" y="3762106"/>
            <a:ext cx="5659036" cy="2736410"/>
          </a:xfrm>
          <a:prstGeom prst="rect">
            <a:avLst/>
          </a:prstGeom>
          <a:blipFill>
            <a:blip r:embed="rId2" cstate="print"/>
            <a:stretch>
              <a:fillRect/>
            </a:stretch>
          </a:blipFill>
          <a:ln>
            <a:solidFill>
              <a:schemeClr val="tx1"/>
            </a:solidFill>
          </a:ln>
        </p:spPr>
        <p:txBody>
          <a:bodyPr wrap="square" lIns="0" tIns="0" rIns="0" bIns="0" rtlCol="0"/>
          <a:lstStyle/>
          <a:p>
            <a:endParaRPr dirty="0"/>
          </a:p>
        </p:txBody>
      </p:sp>
      <p:sp>
        <p:nvSpPr>
          <p:cNvPr id="4" name="object 4"/>
          <p:cNvSpPr/>
          <p:nvPr/>
        </p:nvSpPr>
        <p:spPr>
          <a:xfrm>
            <a:off x="678304" y="3765856"/>
            <a:ext cx="5057477" cy="2732660"/>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5871" y="283347"/>
            <a:ext cx="1007023" cy="611282"/>
          </a:xfrm>
          <a:prstGeom prst="rect">
            <a:avLst/>
          </a:prstGeom>
          <a:solidFill>
            <a:sysClr val="window" lastClr="FFFFFF"/>
          </a:solidFill>
          <a:ln>
            <a:solidFill>
              <a:sysClr val="window" lastClr="FFFFFF"/>
            </a:solidFill>
          </a:ln>
        </p:spPr>
      </p:pic>
      <p:sp>
        <p:nvSpPr>
          <p:cNvPr id="10" name="object 3"/>
          <p:cNvSpPr/>
          <p:nvPr/>
        </p:nvSpPr>
        <p:spPr>
          <a:xfrm>
            <a:off x="5857461" y="968392"/>
            <a:ext cx="5656235" cy="2683824"/>
          </a:xfrm>
          <a:prstGeom prst="rect">
            <a:avLst/>
          </a:prstGeom>
          <a:blipFill>
            <a:blip r:embed="rId5" cstate="print"/>
            <a:stretch>
              <a:fillRect/>
            </a:stretch>
          </a:blipFill>
          <a:ln>
            <a:solidFill>
              <a:schemeClr val="tx1"/>
            </a:solidFill>
          </a:ln>
        </p:spPr>
        <p:txBody>
          <a:bodyPr wrap="square" lIns="0" tIns="0" rIns="0" bIns="0" rtlCol="0"/>
          <a:lstStyle/>
          <a:p>
            <a:endParaRPr dirty="0"/>
          </a:p>
        </p:txBody>
      </p:sp>
      <p:sp>
        <p:nvSpPr>
          <p:cNvPr id="12" name="Title 1"/>
          <p:cNvSpPr txBox="1"/>
          <p:nvPr/>
        </p:nvSpPr>
        <p:spPr bwMode="auto">
          <a:xfrm>
            <a:off x="641268" y="427513"/>
            <a:ext cx="11020302" cy="451262"/>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Designco Factory, Moradabad</a:t>
            </a:r>
            <a:br>
              <a:rPr lang="en-US" sz="2000" b="1" i="1" dirty="0">
                <a:solidFill>
                  <a:srgbClr val="0070C0"/>
                </a:solidFill>
                <a:latin typeface="Candara" panose="020E0502030303020204" pitchFamily="34" charset="0"/>
                <a:ea typeface="+mj-ea"/>
                <a:cs typeface="+mj-cs"/>
              </a:rPr>
            </a:br>
            <a:endParaRPr lang="en-US" sz="2000" b="1" i="1" dirty="0">
              <a:solidFill>
                <a:srgbClr val="0070C0"/>
              </a:solidFill>
              <a:latin typeface="Candara" panose="020E0502030303020204" pitchFamily="34" charset="0"/>
              <a:ea typeface="+mj-ea"/>
              <a:cs typeface="+mj-cs"/>
            </a:endParaRPr>
          </a:p>
        </p:txBody>
      </p:sp>
      <p:sp>
        <p:nvSpPr>
          <p:cNvPr id="8" name="Rectangle 7"/>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07ACBAE-DF7D-3D74-4602-A374020676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304" y="968392"/>
            <a:ext cx="5057477" cy="2683823"/>
          </a:xfrm>
          <a:prstGeom prst="rect">
            <a:avLst/>
          </a:prstGeom>
        </p:spPr>
      </p:pic>
    </p:spTree>
    <p:extLst>
      <p:ext uri="{BB962C8B-B14F-4D97-AF65-F5344CB8AC3E}">
        <p14:creationId xmlns:p14="http://schemas.microsoft.com/office/powerpoint/2010/main" val="1540684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p:nvPr/>
        </p:nvSpPr>
        <p:spPr bwMode="auto">
          <a:xfrm>
            <a:off x="546266" y="427514"/>
            <a:ext cx="11162805" cy="534389"/>
          </a:xfrm>
          <a:prstGeom prst="rect">
            <a:avLst/>
          </a:prstGeom>
          <a:noFill/>
          <a:ln w="9525">
            <a:noFill/>
            <a:miter lim="800000"/>
          </a:ln>
          <a:effectLst/>
        </p:spPr>
        <p:txBody>
          <a:bodyPr anchor="ctr" anchorCtr="1"/>
          <a:lstStyle/>
          <a:p>
            <a:pPr algn="ctr" eaLnBrk="0" hangingPunct="0">
              <a:spcBef>
                <a:spcPct val="20000"/>
              </a:spcBef>
              <a:buClr>
                <a:schemeClr val="hlink"/>
              </a:buClr>
              <a:defRPr/>
            </a:pPr>
            <a:r>
              <a:rPr lang="en-US" sz="2000" b="1" i="1" dirty="0">
                <a:solidFill>
                  <a:srgbClr val="0070C0"/>
                </a:solidFill>
                <a:latin typeface="Candara" panose="020E0502030303020204" pitchFamily="34" charset="0"/>
                <a:ea typeface="+mj-ea"/>
                <a:cs typeface="+mj-cs"/>
              </a:rPr>
              <a:t>Katai Shed, Designco Factory, Moradabad</a:t>
            </a:r>
            <a:br>
              <a:rPr lang="en-US" sz="2000" b="1" i="1" dirty="0">
                <a:solidFill>
                  <a:srgbClr val="0070C0"/>
                </a:solidFill>
                <a:latin typeface="Candara" panose="020E0502030303020204" pitchFamily="34" charset="0"/>
                <a:ea typeface="+mj-ea"/>
                <a:cs typeface="+mj-cs"/>
              </a:rPr>
            </a:br>
            <a:endParaRPr lang="en-US" sz="2000" b="1" i="1" dirty="0">
              <a:solidFill>
                <a:srgbClr val="0070C0"/>
              </a:solidFill>
              <a:latin typeface="Candara" panose="020E0502030303020204" pitchFamily="34" charset="0"/>
              <a:ea typeface="+mj-ea"/>
              <a:cs typeface="+mj-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9825" y="271492"/>
            <a:ext cx="1007023" cy="611282"/>
          </a:xfrm>
          <a:prstGeom prst="rect">
            <a:avLst/>
          </a:prstGeom>
          <a:solidFill>
            <a:sysClr val="window" lastClr="FFFFFF"/>
          </a:solidFill>
          <a:ln>
            <a:solidFill>
              <a:sysClr val="window" lastClr="FFFFFF"/>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89" y="873149"/>
            <a:ext cx="5568287" cy="2511631"/>
          </a:xfrm>
          <a:prstGeom prst="rect">
            <a:avLst/>
          </a:prstGeom>
          <a:ln w="3175">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970" y="921274"/>
            <a:ext cx="5431101" cy="2506840"/>
          </a:xfrm>
          <a:prstGeom prst="rect">
            <a:avLst/>
          </a:prstGeom>
          <a:ln w="3175">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489" y="3661324"/>
            <a:ext cx="5568287" cy="2821363"/>
          </a:xfrm>
          <a:prstGeom prst="rect">
            <a:avLst/>
          </a:prstGeom>
          <a:ln w="3175">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7970" y="3614886"/>
            <a:ext cx="5431102" cy="2867801"/>
          </a:xfrm>
          <a:prstGeom prst="rect">
            <a:avLst/>
          </a:prstGeom>
          <a:ln w="3175">
            <a:solidFill>
              <a:schemeClr val="tx1"/>
            </a:solidFill>
          </a:ln>
        </p:spPr>
      </p:pic>
      <p:sp>
        <p:nvSpPr>
          <p:cNvPr id="8" name="Rectangle 7"/>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3740590"/>
      </p:ext>
    </p:extLst>
  </p:cSld>
  <p:clrMapOvr>
    <a:masterClrMapping/>
  </p:clrMapOvr>
  <p:transition spd="med">
    <p:checke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642039" y="1970039"/>
            <a:ext cx="4881093" cy="3416320"/>
          </a:xfrm>
          <a:prstGeom prst="rect">
            <a:avLst/>
          </a:prstGeom>
        </p:spPr>
        <p:txBody>
          <a:bodyPr wrap="square">
            <a:spAutoFit/>
          </a:bodyPr>
          <a:lstStyle/>
          <a:p>
            <a:pPr algn="ctr">
              <a:lnSpc>
                <a:spcPct val="150000"/>
              </a:lnSpc>
            </a:pPr>
            <a:r>
              <a:rPr lang="en-IN" sz="2800" b="1" i="1" dirty="0">
                <a:solidFill>
                  <a:srgbClr val="0070C0"/>
                </a:solidFill>
                <a:latin typeface="Candara" panose="020E0502030303020204" pitchFamily="34" charset="0"/>
              </a:rPr>
              <a:t>We</a:t>
            </a:r>
            <a:r>
              <a:rPr lang="en-IN" sz="2800" b="1" i="1" dirty="0">
                <a:solidFill>
                  <a:srgbClr val="00B0F0"/>
                </a:solidFill>
                <a:latin typeface="Candara" panose="020E0502030303020204" pitchFamily="34" charset="0"/>
              </a:rPr>
              <a:t> </a:t>
            </a:r>
            <a:r>
              <a:rPr lang="en-IN" sz="2400" b="1" i="1" dirty="0">
                <a:solidFill>
                  <a:srgbClr val="00B0F0"/>
                </a:solidFill>
                <a:ea typeface="Verdana" panose="020B0604030504040204" pitchFamily="34" charset="0"/>
                <a:cs typeface="Verdana" panose="020B0604030504040204" pitchFamily="34" charset="0"/>
              </a:rPr>
              <a:t>provide effective management solutions by Utilizing optimum resources.</a:t>
            </a:r>
          </a:p>
          <a:p>
            <a:pPr algn="ctr">
              <a:lnSpc>
                <a:spcPct val="150000"/>
              </a:lnSpc>
            </a:pPr>
            <a:r>
              <a:rPr lang="en-IN" sz="2800" b="1" i="1" dirty="0">
                <a:solidFill>
                  <a:srgbClr val="0070C0"/>
                </a:solidFill>
                <a:latin typeface="Candara" panose="020E0502030303020204" pitchFamily="34" charset="0"/>
              </a:rPr>
              <a:t> We </a:t>
            </a:r>
            <a:r>
              <a:rPr lang="en-IN" sz="2400" b="1" i="1" dirty="0">
                <a:solidFill>
                  <a:srgbClr val="00B0F0"/>
                </a:solidFill>
                <a:ea typeface="Verdana" panose="020B0604030504040204" pitchFamily="34" charset="0"/>
                <a:cs typeface="Verdana" panose="020B0604030504040204" pitchFamily="34" charset="0"/>
              </a:rPr>
              <a:t>improve the efficiency and outcome of the project</a:t>
            </a:r>
            <a:r>
              <a:rPr lang="en-IN" sz="2400" b="1" i="1" dirty="0">
                <a:solidFill>
                  <a:srgbClr val="00B0F0"/>
                </a:solidFill>
                <a:latin typeface="Candara" panose="020E0502030303020204" pitchFamily="34" charset="0"/>
              </a:rPr>
              <a:t>. </a:t>
            </a:r>
          </a:p>
          <a:p>
            <a:pPr algn="ctr"/>
            <a:endParaRPr lang="en-IN" sz="2400" b="1" i="1" dirty="0">
              <a:solidFill>
                <a:srgbClr val="00B0F0"/>
              </a:solidFill>
              <a:latin typeface="Candara" panose="020E0502030303020204" pitchFamily="34" charset="0"/>
            </a:endParaRPr>
          </a:p>
        </p:txBody>
      </p:sp>
      <p:sp>
        <p:nvSpPr>
          <p:cNvPr id="13" name="Title 1"/>
          <p:cNvSpPr txBox="1">
            <a:spLocks/>
          </p:cNvSpPr>
          <p:nvPr/>
        </p:nvSpPr>
        <p:spPr>
          <a:xfrm>
            <a:off x="667796" y="216323"/>
            <a:ext cx="11063864"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WHY</a:t>
            </a:r>
            <a:r>
              <a:rPr lang="en-US" sz="4400"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MOLETHU</a:t>
            </a:r>
          </a:p>
        </p:txBody>
      </p:sp>
      <p:cxnSp>
        <p:nvCxnSpPr>
          <p:cNvPr id="15" name="Straight Connector 14"/>
          <p:cNvCxnSpPr/>
          <p:nvPr/>
        </p:nvCxnSpPr>
        <p:spPr>
          <a:xfrm>
            <a:off x="680676" y="1106958"/>
            <a:ext cx="11142131" cy="0"/>
          </a:xfrm>
          <a:prstGeom prst="line">
            <a:avLst/>
          </a:prstGeom>
        </p:spPr>
        <p:style>
          <a:lnRef idx="3">
            <a:schemeClr val="accent3"/>
          </a:lnRef>
          <a:fillRef idx="0">
            <a:schemeClr val="accent3"/>
          </a:fillRef>
          <a:effectRef idx="2">
            <a:schemeClr val="accent3"/>
          </a:effectRef>
          <a:fontRef idx="minor">
            <a:schemeClr val="tx1"/>
          </a:fontRef>
        </p:style>
      </p:cxnSp>
      <p:sp>
        <p:nvSpPr>
          <p:cNvPr id="2" name="TextBox 1"/>
          <p:cNvSpPr txBox="1"/>
          <p:nvPr/>
        </p:nvSpPr>
        <p:spPr>
          <a:xfrm>
            <a:off x="7879914" y="3487720"/>
            <a:ext cx="2588653" cy="646331"/>
          </a:xfrm>
          <a:prstGeom prst="rect">
            <a:avLst/>
          </a:prstGeom>
          <a:noFill/>
        </p:spPr>
        <p:txBody>
          <a:bodyPr wrap="square" rtlCol="0">
            <a:spAutoFit/>
          </a:bodyPr>
          <a:lstStyle/>
          <a:p>
            <a:pPr algn="ctr"/>
            <a:r>
              <a:rPr lang="en-IN" sz="3600" b="1" i="1" dirty="0">
                <a:solidFill>
                  <a:srgbClr val="0070C0"/>
                </a:solidFill>
                <a:latin typeface="Candara" panose="020E0502030303020204" pitchFamily="34" charset="0"/>
              </a:rPr>
              <a:t>MOLETHU</a:t>
            </a:r>
          </a:p>
        </p:txBody>
      </p:sp>
      <p:grpSp>
        <p:nvGrpSpPr>
          <p:cNvPr id="20" name="Group 19"/>
          <p:cNvGrpSpPr/>
          <p:nvPr/>
        </p:nvGrpSpPr>
        <p:grpSpPr>
          <a:xfrm>
            <a:off x="5841220" y="1177006"/>
            <a:ext cx="5938176" cy="5349415"/>
            <a:chOff x="5540724" y="1242018"/>
            <a:chExt cx="5872030" cy="5349415"/>
          </a:xfrm>
        </p:grpSpPr>
        <p:sp>
          <p:nvSpPr>
            <p:cNvPr id="21" name="Freeform 20"/>
            <p:cNvSpPr/>
            <p:nvPr/>
          </p:nvSpPr>
          <p:spPr>
            <a:xfrm>
              <a:off x="9382464" y="1458487"/>
              <a:ext cx="1581759" cy="1090041"/>
            </a:xfrm>
            <a:custGeom>
              <a:avLst/>
              <a:gdLst>
                <a:gd name="connsiteX0" fmla="*/ 0 w 1581759"/>
                <a:gd name="connsiteY0" fmla="*/ 0 h 1090041"/>
                <a:gd name="connsiteX1" fmla="*/ 1581759 w 1581759"/>
                <a:gd name="connsiteY1" fmla="*/ 0 h 1090041"/>
                <a:gd name="connsiteX2" fmla="*/ 1581759 w 1581759"/>
                <a:gd name="connsiteY2" fmla="*/ 1090041 h 1090041"/>
                <a:gd name="connsiteX3" fmla="*/ 0 w 1581759"/>
                <a:gd name="connsiteY3" fmla="*/ 1090041 h 1090041"/>
                <a:gd name="connsiteX4" fmla="*/ 0 w 1581759"/>
                <a:gd name="connsiteY4" fmla="*/ 0 h 1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759" h="1090041">
                  <a:moveTo>
                    <a:pt x="0" y="0"/>
                  </a:moveTo>
                  <a:lnTo>
                    <a:pt x="1581759" y="0"/>
                  </a:lnTo>
                  <a:lnTo>
                    <a:pt x="1581759" y="1090041"/>
                  </a:lnTo>
                  <a:lnTo>
                    <a:pt x="0" y="1090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baseline="0" dirty="0">
                  <a:latin typeface="Candara" pitchFamily="34" charset="0"/>
                </a:rPr>
                <a:t>Preconstruction</a:t>
              </a:r>
              <a:r>
                <a:rPr lang="en-US" sz="1800" b="1" i="1" kern="1200" dirty="0">
                  <a:latin typeface="Candara" pitchFamily="34" charset="0"/>
                </a:rPr>
                <a:t> </a:t>
              </a:r>
            </a:p>
            <a:p>
              <a:pPr lvl="0" algn="ctr" defTabSz="800100">
                <a:lnSpc>
                  <a:spcPct val="90000"/>
                </a:lnSpc>
                <a:spcBef>
                  <a:spcPct val="0"/>
                </a:spcBef>
                <a:spcAft>
                  <a:spcPct val="35000"/>
                </a:spcAft>
              </a:pPr>
              <a:r>
                <a:rPr lang="en-US" b="1" i="1" baseline="0" dirty="0">
                  <a:latin typeface="Candara" pitchFamily="34" charset="0"/>
                </a:rPr>
                <a:t>Management</a:t>
              </a:r>
              <a:endParaRPr lang="en-US" sz="1800" b="1" i="1" kern="1200" baseline="0" dirty="0">
                <a:latin typeface="Candara" pitchFamily="34" charset="0"/>
              </a:endParaRPr>
            </a:p>
          </p:txBody>
        </p:sp>
        <p:sp>
          <p:nvSpPr>
            <p:cNvPr id="22" name="Circular Arrow 21"/>
            <p:cNvSpPr/>
            <p:nvPr/>
          </p:nvSpPr>
          <p:spPr>
            <a:xfrm>
              <a:off x="6053705" y="1262816"/>
              <a:ext cx="5328617" cy="5328617"/>
            </a:xfrm>
            <a:prstGeom prst="circularArrow">
              <a:avLst>
                <a:gd name="adj1" fmla="val 3989"/>
                <a:gd name="adj2" fmla="val 250230"/>
                <a:gd name="adj3" fmla="val 20565419"/>
                <a:gd name="adj4" fmla="val 19240091"/>
                <a:gd name="adj5" fmla="val 4654"/>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N"/>
            </a:p>
          </p:txBody>
        </p:sp>
        <p:sp>
          <p:nvSpPr>
            <p:cNvPr id="23" name="Freeform 22"/>
            <p:cNvSpPr/>
            <p:nvPr/>
          </p:nvSpPr>
          <p:spPr>
            <a:xfrm>
              <a:off x="9258919" y="5455475"/>
              <a:ext cx="1442587" cy="1090041"/>
            </a:xfrm>
            <a:custGeom>
              <a:avLst/>
              <a:gdLst>
                <a:gd name="connsiteX0" fmla="*/ 0 w 1310022"/>
                <a:gd name="connsiteY0" fmla="*/ 0 h 1090041"/>
                <a:gd name="connsiteX1" fmla="*/ 1310022 w 1310022"/>
                <a:gd name="connsiteY1" fmla="*/ 0 h 1090041"/>
                <a:gd name="connsiteX2" fmla="*/ 1310022 w 1310022"/>
                <a:gd name="connsiteY2" fmla="*/ 1090041 h 1090041"/>
                <a:gd name="connsiteX3" fmla="*/ 0 w 1310022"/>
                <a:gd name="connsiteY3" fmla="*/ 1090041 h 1090041"/>
                <a:gd name="connsiteX4" fmla="*/ 0 w 1310022"/>
                <a:gd name="connsiteY4" fmla="*/ 0 h 1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022" h="1090041">
                  <a:moveTo>
                    <a:pt x="0" y="0"/>
                  </a:moveTo>
                  <a:lnTo>
                    <a:pt x="1310022" y="0"/>
                  </a:lnTo>
                  <a:lnTo>
                    <a:pt x="1310022" y="1090041"/>
                  </a:lnTo>
                  <a:lnTo>
                    <a:pt x="0" y="1090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a:latin typeface="Candara" pitchFamily="34" charset="0"/>
                </a:rPr>
                <a:t>Construction</a:t>
              </a:r>
            </a:p>
            <a:p>
              <a:pPr lvl="0" algn="ctr" defTabSz="800100">
                <a:lnSpc>
                  <a:spcPct val="90000"/>
                </a:lnSpc>
                <a:spcBef>
                  <a:spcPct val="0"/>
                </a:spcBef>
                <a:spcAft>
                  <a:spcPct val="35000"/>
                </a:spcAft>
              </a:pPr>
              <a:r>
                <a:rPr lang="en-US" b="1" i="1" dirty="0">
                  <a:latin typeface="Candara" pitchFamily="34" charset="0"/>
                </a:rPr>
                <a:t>Management</a:t>
              </a:r>
              <a:endParaRPr lang="en-US" sz="1800" b="1" i="1" kern="1200" dirty="0">
                <a:latin typeface="Candara" pitchFamily="34" charset="0"/>
              </a:endParaRPr>
            </a:p>
          </p:txBody>
        </p:sp>
        <p:sp>
          <p:nvSpPr>
            <p:cNvPr id="24" name="Circular Arrow 23"/>
            <p:cNvSpPr/>
            <p:nvPr/>
          </p:nvSpPr>
          <p:spPr>
            <a:xfrm>
              <a:off x="6052430" y="1257297"/>
              <a:ext cx="5328617" cy="5328617"/>
            </a:xfrm>
            <a:prstGeom prst="circularArrow">
              <a:avLst>
                <a:gd name="adj1" fmla="val 3989"/>
                <a:gd name="adj2" fmla="val 250230"/>
                <a:gd name="adj3" fmla="val 2146726"/>
                <a:gd name="adj4" fmla="val 776350"/>
                <a:gd name="adj5" fmla="val 4654"/>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IN"/>
            </a:p>
          </p:txBody>
        </p:sp>
        <p:sp>
          <p:nvSpPr>
            <p:cNvPr id="25" name="Circular Arrow 24"/>
            <p:cNvSpPr/>
            <p:nvPr/>
          </p:nvSpPr>
          <p:spPr>
            <a:xfrm>
              <a:off x="6068931" y="1254284"/>
              <a:ext cx="5328617" cy="5328617"/>
            </a:xfrm>
            <a:prstGeom prst="circularArrow">
              <a:avLst>
                <a:gd name="adj1" fmla="val 3989"/>
                <a:gd name="adj2" fmla="val 250230"/>
                <a:gd name="adj3" fmla="val 5989002"/>
                <a:gd name="adj4" fmla="val 4790957"/>
                <a:gd name="adj5" fmla="val 4654"/>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IN"/>
            </a:p>
          </p:txBody>
        </p:sp>
        <p:sp>
          <p:nvSpPr>
            <p:cNvPr id="26" name="Freeform 25"/>
            <p:cNvSpPr/>
            <p:nvPr/>
          </p:nvSpPr>
          <p:spPr>
            <a:xfrm>
              <a:off x="6566851" y="1467850"/>
              <a:ext cx="1986180" cy="1090041"/>
            </a:xfrm>
            <a:custGeom>
              <a:avLst/>
              <a:gdLst>
                <a:gd name="connsiteX0" fmla="*/ 0 w 1393432"/>
                <a:gd name="connsiteY0" fmla="*/ 0 h 1090041"/>
                <a:gd name="connsiteX1" fmla="*/ 1393432 w 1393432"/>
                <a:gd name="connsiteY1" fmla="*/ 0 h 1090041"/>
                <a:gd name="connsiteX2" fmla="*/ 1393432 w 1393432"/>
                <a:gd name="connsiteY2" fmla="*/ 1090041 h 1090041"/>
                <a:gd name="connsiteX3" fmla="*/ 0 w 1393432"/>
                <a:gd name="connsiteY3" fmla="*/ 1090041 h 1090041"/>
                <a:gd name="connsiteX4" fmla="*/ 0 w 1393432"/>
                <a:gd name="connsiteY4" fmla="*/ 0 h 1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32" h="1090041">
                  <a:moveTo>
                    <a:pt x="0" y="0"/>
                  </a:moveTo>
                  <a:lnTo>
                    <a:pt x="1393432" y="0"/>
                  </a:lnTo>
                  <a:lnTo>
                    <a:pt x="1393432" y="1090041"/>
                  </a:lnTo>
                  <a:lnTo>
                    <a:pt x="0" y="1090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a:latin typeface="Candara" pitchFamily="34" charset="0"/>
                </a:rPr>
                <a:t>Project Handover Activities</a:t>
              </a:r>
            </a:p>
          </p:txBody>
        </p:sp>
        <p:sp>
          <p:nvSpPr>
            <p:cNvPr id="27" name="Circular Arrow 26"/>
            <p:cNvSpPr/>
            <p:nvPr/>
          </p:nvSpPr>
          <p:spPr>
            <a:xfrm>
              <a:off x="6048868" y="1242018"/>
              <a:ext cx="5328617" cy="5328617"/>
            </a:xfrm>
            <a:prstGeom prst="circularArrow">
              <a:avLst>
                <a:gd name="adj1" fmla="val 3989"/>
                <a:gd name="adj2" fmla="val 250230"/>
                <a:gd name="adj3" fmla="val 9751263"/>
                <a:gd name="adj4" fmla="val 8445863"/>
                <a:gd name="adj5" fmla="val 4654"/>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IN"/>
            </a:p>
          </p:txBody>
        </p:sp>
        <p:sp>
          <p:nvSpPr>
            <p:cNvPr id="28" name="Freeform 27"/>
            <p:cNvSpPr/>
            <p:nvPr/>
          </p:nvSpPr>
          <p:spPr>
            <a:xfrm>
              <a:off x="6486339" y="5385138"/>
              <a:ext cx="1864853" cy="1090041"/>
            </a:xfrm>
            <a:custGeom>
              <a:avLst/>
              <a:gdLst>
                <a:gd name="connsiteX0" fmla="*/ 0 w 1864853"/>
                <a:gd name="connsiteY0" fmla="*/ 0 h 1090041"/>
                <a:gd name="connsiteX1" fmla="*/ 1864853 w 1864853"/>
                <a:gd name="connsiteY1" fmla="*/ 0 h 1090041"/>
                <a:gd name="connsiteX2" fmla="*/ 1864853 w 1864853"/>
                <a:gd name="connsiteY2" fmla="*/ 1090041 h 1090041"/>
                <a:gd name="connsiteX3" fmla="*/ 0 w 1864853"/>
                <a:gd name="connsiteY3" fmla="*/ 1090041 h 1090041"/>
                <a:gd name="connsiteX4" fmla="*/ 0 w 1864853"/>
                <a:gd name="connsiteY4" fmla="*/ 0 h 1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853" h="1090041">
                  <a:moveTo>
                    <a:pt x="0" y="0"/>
                  </a:moveTo>
                  <a:lnTo>
                    <a:pt x="1864853" y="0"/>
                  </a:lnTo>
                  <a:lnTo>
                    <a:pt x="1864853" y="1090041"/>
                  </a:lnTo>
                  <a:lnTo>
                    <a:pt x="0" y="1090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a:latin typeface="Candara" pitchFamily="34" charset="0"/>
                </a:rPr>
                <a:t>Quality &amp; Safety Management</a:t>
              </a:r>
            </a:p>
          </p:txBody>
        </p:sp>
        <p:sp>
          <p:nvSpPr>
            <p:cNvPr id="29" name="Circular Arrow 28"/>
            <p:cNvSpPr/>
            <p:nvPr/>
          </p:nvSpPr>
          <p:spPr>
            <a:xfrm>
              <a:off x="6052430" y="1257297"/>
              <a:ext cx="5328617" cy="5328617"/>
            </a:xfrm>
            <a:prstGeom prst="circularArrow">
              <a:avLst>
                <a:gd name="adj1" fmla="val 3989"/>
                <a:gd name="adj2" fmla="val 250230"/>
                <a:gd name="adj3" fmla="val 12946726"/>
                <a:gd name="adj4" fmla="val 11576350"/>
                <a:gd name="adj5" fmla="val 4654"/>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IN"/>
            </a:p>
          </p:txBody>
        </p:sp>
        <p:sp>
          <p:nvSpPr>
            <p:cNvPr id="30" name="Freeform 29"/>
            <p:cNvSpPr/>
            <p:nvPr/>
          </p:nvSpPr>
          <p:spPr>
            <a:xfrm>
              <a:off x="5540724" y="3402246"/>
              <a:ext cx="1599494" cy="1090041"/>
            </a:xfrm>
            <a:custGeom>
              <a:avLst/>
              <a:gdLst>
                <a:gd name="connsiteX0" fmla="*/ 0 w 1599494"/>
                <a:gd name="connsiteY0" fmla="*/ 0 h 1090041"/>
                <a:gd name="connsiteX1" fmla="*/ 1599494 w 1599494"/>
                <a:gd name="connsiteY1" fmla="*/ 0 h 1090041"/>
                <a:gd name="connsiteX2" fmla="*/ 1599494 w 1599494"/>
                <a:gd name="connsiteY2" fmla="*/ 1090041 h 1090041"/>
                <a:gd name="connsiteX3" fmla="*/ 0 w 1599494"/>
                <a:gd name="connsiteY3" fmla="*/ 1090041 h 1090041"/>
                <a:gd name="connsiteX4" fmla="*/ 0 w 1599494"/>
                <a:gd name="connsiteY4" fmla="*/ 0 h 1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94" h="1090041">
                  <a:moveTo>
                    <a:pt x="0" y="0"/>
                  </a:moveTo>
                  <a:lnTo>
                    <a:pt x="1599494" y="0"/>
                  </a:lnTo>
                  <a:lnTo>
                    <a:pt x="1599494" y="1090041"/>
                  </a:lnTo>
                  <a:lnTo>
                    <a:pt x="0" y="1090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a:latin typeface="Candara" pitchFamily="34" charset="0"/>
                </a:rPr>
                <a:t>Bill Certification &amp; Cost Control</a:t>
              </a:r>
            </a:p>
          </p:txBody>
        </p:sp>
        <p:sp>
          <p:nvSpPr>
            <p:cNvPr id="31" name="Circular Arrow 30"/>
            <p:cNvSpPr/>
            <p:nvPr/>
          </p:nvSpPr>
          <p:spPr>
            <a:xfrm>
              <a:off x="6084137" y="1258492"/>
              <a:ext cx="5328617" cy="5328617"/>
            </a:xfrm>
            <a:prstGeom prst="circularArrow">
              <a:avLst>
                <a:gd name="adj1" fmla="val 3989"/>
                <a:gd name="adj2" fmla="val 338887"/>
                <a:gd name="adj3" fmla="val 16620252"/>
                <a:gd name="adj4" fmla="val 15287812"/>
                <a:gd name="adj5" fmla="val 4654"/>
              </a:avLst>
            </a:prstGeom>
            <a:solidFill>
              <a:schemeClr val="accent1">
                <a:lumMod val="60000"/>
                <a:lumOff val="4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N"/>
            </a:p>
          </p:txBody>
        </p:sp>
      </p:grpSp>
      <p:sp>
        <p:nvSpPr>
          <p:cNvPr id="32" name="Freeform 31"/>
          <p:cNvSpPr/>
          <p:nvPr/>
        </p:nvSpPr>
        <p:spPr>
          <a:xfrm>
            <a:off x="10594917" y="3275615"/>
            <a:ext cx="1599577" cy="1090041"/>
          </a:xfrm>
          <a:custGeom>
            <a:avLst/>
            <a:gdLst>
              <a:gd name="connsiteX0" fmla="*/ 0 w 1581759"/>
              <a:gd name="connsiteY0" fmla="*/ 0 h 1090041"/>
              <a:gd name="connsiteX1" fmla="*/ 1581759 w 1581759"/>
              <a:gd name="connsiteY1" fmla="*/ 0 h 1090041"/>
              <a:gd name="connsiteX2" fmla="*/ 1581759 w 1581759"/>
              <a:gd name="connsiteY2" fmla="*/ 1090041 h 1090041"/>
              <a:gd name="connsiteX3" fmla="*/ 0 w 1581759"/>
              <a:gd name="connsiteY3" fmla="*/ 1090041 h 1090041"/>
              <a:gd name="connsiteX4" fmla="*/ 0 w 1581759"/>
              <a:gd name="connsiteY4" fmla="*/ 0 h 1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759" h="1090041">
                <a:moveTo>
                  <a:pt x="0" y="0"/>
                </a:moveTo>
                <a:lnTo>
                  <a:pt x="1581759" y="0"/>
                </a:lnTo>
                <a:lnTo>
                  <a:pt x="1581759" y="1090041"/>
                </a:lnTo>
                <a:lnTo>
                  <a:pt x="0" y="1090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baseline="0" dirty="0">
                <a:latin typeface="Candara" pitchFamily="34" charset="0"/>
              </a:rPr>
              <a:t>Planning &amp; Scheduling</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165" y="320150"/>
            <a:ext cx="1007023" cy="611282"/>
          </a:xfrm>
          <a:prstGeom prst="rect">
            <a:avLst/>
          </a:prstGeom>
          <a:solidFill>
            <a:sysClr val="window" lastClr="FFFFFF"/>
          </a:solidFill>
          <a:ln>
            <a:solidFill>
              <a:sysClr val="window" lastClr="FFFFFF"/>
            </a:solidFill>
          </a:ln>
        </p:spPr>
      </p:pic>
      <p:sp>
        <p:nvSpPr>
          <p:cNvPr id="36" name="Rectangle 35"/>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2534968"/>
      </p:ext>
    </p:extLst>
  </p:cSld>
  <p:clrMapOvr>
    <a:masterClrMapping/>
  </p:clrMapOvr>
  <p:transition spd="slow">
    <p:strips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749" y="1206897"/>
            <a:ext cx="5078196" cy="433888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5423" y="462179"/>
            <a:ext cx="11582400" cy="400110"/>
          </a:xfrm>
          <a:prstGeom prst="rect">
            <a:avLst/>
          </a:prstGeom>
          <a:noFill/>
        </p:spPr>
        <p:txBody>
          <a:bodyPr wrap="square" rtlCol="0">
            <a:spAutoFit/>
          </a:bodyPr>
          <a:lstStyle/>
          <a:p>
            <a:pPr algn="ctr"/>
            <a:r>
              <a:rPr lang="en-US" sz="2000" b="1" i="1" dirty="0">
                <a:solidFill>
                  <a:srgbClr val="0070C0"/>
                </a:solidFill>
                <a:latin typeface="Candara" panose="020E0502030303020204" pitchFamily="34" charset="0"/>
                <a:ea typeface="+mj-ea"/>
                <a:cs typeface="+mj-cs"/>
              </a:rPr>
              <a:t>Presto Factory , Faridabad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423" y="308060"/>
            <a:ext cx="1007023" cy="611282"/>
          </a:xfrm>
          <a:prstGeom prst="rect">
            <a:avLst/>
          </a:prstGeom>
          <a:solidFill>
            <a:sysClr val="window" lastClr="FFFFFF"/>
          </a:solidFill>
          <a:ln>
            <a:solidFill>
              <a:sysClr val="window" lastClr="FFFFFF"/>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916" y="1218010"/>
            <a:ext cx="5671956" cy="4315893"/>
          </a:xfrm>
          <a:prstGeom prst="rect">
            <a:avLst/>
          </a:prstGeom>
          <a:blipFill>
            <a:blip r:embed="rId5" cstate="print"/>
            <a:stretch>
              <a:fillRect/>
            </a:stretch>
          </a:blipFill>
          <a:ln>
            <a:solidFill>
              <a:schemeClr val="tx1"/>
            </a:solidFill>
          </a:ln>
        </p:spPr>
      </p:pic>
      <p:sp>
        <p:nvSpPr>
          <p:cNvPr id="6" name="Rectangle 5"/>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2481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631" y="236548"/>
            <a:ext cx="11478421" cy="400110"/>
          </a:xfrm>
          <a:prstGeom prst="rect">
            <a:avLst/>
          </a:prstGeom>
          <a:noFill/>
        </p:spPr>
        <p:txBody>
          <a:bodyPr wrap="square" rtlCol="0">
            <a:spAutoFit/>
          </a:bodyPr>
          <a:lstStyle/>
          <a:p>
            <a:pPr algn="ctr"/>
            <a:r>
              <a:rPr lang="en-US" sz="2000" b="1" i="1" dirty="0">
                <a:solidFill>
                  <a:srgbClr val="0070C0"/>
                </a:solidFill>
                <a:latin typeface="Candara" panose="020E0502030303020204" pitchFamily="34" charset="0"/>
                <a:ea typeface="+mj-ea"/>
                <a:cs typeface="+mj-cs"/>
              </a:rPr>
              <a:t>ACCIL Factory Building, Daruhera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107" y="3855310"/>
            <a:ext cx="5251938" cy="2652584"/>
          </a:xfrm>
          <a:prstGeom prst="rect">
            <a:avLst/>
          </a:prstGeom>
          <a:blipFill>
            <a:blip r:embed="rId3" cstate="print"/>
            <a:stretch>
              <a:fillRect/>
            </a:stretch>
          </a:blipFill>
          <a:ln>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2183" y="265159"/>
            <a:ext cx="1007023" cy="611282"/>
          </a:xfrm>
          <a:prstGeom prst="rect">
            <a:avLst/>
          </a:prstGeom>
          <a:solidFill>
            <a:sysClr val="window" lastClr="FFFFFF"/>
          </a:solidFill>
          <a:ln>
            <a:solidFill>
              <a:sysClr val="window" lastClr="FFFFFF"/>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8188" y="858101"/>
            <a:ext cx="4258329" cy="2780222"/>
          </a:xfrm>
          <a:prstGeom prst="rect">
            <a:avLst/>
          </a:prstGeom>
          <a:blipFill>
            <a:blip r:embed="rId3" cstate="print"/>
            <a:stretch>
              <a:fillRect/>
            </a:stretch>
          </a:blipFill>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459" y="853697"/>
            <a:ext cx="4504146" cy="2791617"/>
          </a:xfrm>
          <a:prstGeom prst="rect">
            <a:avLst/>
          </a:prstGeom>
          <a:blipFill>
            <a:blip r:embed="rId3" cstate="print"/>
            <a:stretch>
              <a:fillRect/>
            </a:stretch>
          </a:blipFill>
          <a:ln>
            <a:solidFill>
              <a:schemeClr val="tx1"/>
            </a:solidFill>
          </a:ln>
        </p:spPr>
      </p:pic>
      <p:sp>
        <p:nvSpPr>
          <p:cNvPr id="7" name="Rectangle 6"/>
          <p:cNvSpPr/>
          <p:nvPr/>
        </p:nvSpPr>
        <p:spPr>
          <a:xfrm>
            <a:off x="238897" y="164759"/>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923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1" y="2667271"/>
            <a:ext cx="11977352" cy="769441"/>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4400" b="1" dirty="0">
                <a:ln w="0"/>
                <a:solidFill>
                  <a:srgbClr val="0070C0"/>
                </a:solidFill>
                <a:latin typeface="Candara" panose="020E0502030303020204" pitchFamily="34" charset="0"/>
                <a:ea typeface="+mj-ea"/>
                <a:cs typeface="+mj-cs"/>
              </a:rPr>
              <a:t>LIST OF PROJECTS</a:t>
            </a:r>
          </a:p>
        </p:txBody>
      </p:sp>
      <p:grpSp>
        <p:nvGrpSpPr>
          <p:cNvPr id="2" name="Group 2"/>
          <p:cNvGrpSpPr/>
          <p:nvPr/>
        </p:nvGrpSpPr>
        <p:grpSpPr>
          <a:xfrm>
            <a:off x="4049761" y="3385196"/>
            <a:ext cx="3992451" cy="117859"/>
            <a:chOff x="7109142" y="3488226"/>
            <a:chExt cx="3992451" cy="117859"/>
          </a:xfrm>
        </p:grpSpPr>
        <p:cxnSp>
          <p:nvCxnSpPr>
            <p:cNvPr id="5" name="Straight Connector 4"/>
            <p:cNvCxnSpPr/>
            <p:nvPr/>
          </p:nvCxnSpPr>
          <p:spPr>
            <a:xfrm flipV="1">
              <a:off x="9355891" y="3547155"/>
              <a:ext cx="1745702" cy="1"/>
            </a:xfrm>
            <a:prstGeom prst="line">
              <a:avLst/>
            </a:prstGeom>
          </p:spPr>
          <p:style>
            <a:lnRef idx="3">
              <a:schemeClr val="accent3"/>
            </a:lnRef>
            <a:fillRef idx="0">
              <a:schemeClr val="accent3"/>
            </a:fillRef>
            <a:effectRef idx="2">
              <a:schemeClr val="accent3"/>
            </a:effectRef>
            <a:fontRef idx="minor">
              <a:schemeClr val="tx1"/>
            </a:fontRef>
          </p:style>
        </p:cxnSp>
        <p:sp>
          <p:nvSpPr>
            <p:cNvPr id="6" name="Flowchart: Connector 5"/>
            <p:cNvSpPr/>
            <p:nvPr/>
          </p:nvSpPr>
          <p:spPr>
            <a:xfrm>
              <a:off x="9106583" y="3488226"/>
              <a:ext cx="123370" cy="117859"/>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7" name="Straight Connector 6"/>
            <p:cNvCxnSpPr/>
            <p:nvPr/>
          </p:nvCxnSpPr>
          <p:spPr>
            <a:xfrm>
              <a:off x="7109142" y="3547155"/>
              <a:ext cx="1852555" cy="1"/>
            </a:xfrm>
            <a:prstGeom prst="line">
              <a:avLst/>
            </a:prstGeom>
          </p:spPr>
          <p:style>
            <a:lnRef idx="3">
              <a:schemeClr val="accent3"/>
            </a:lnRef>
            <a:fillRef idx="0">
              <a:schemeClr val="accent3"/>
            </a:fillRef>
            <a:effectRef idx="2">
              <a:schemeClr val="accent3"/>
            </a:effectRef>
            <a:fontRef idx="minor">
              <a:schemeClr val="tx1"/>
            </a:fontRef>
          </p:style>
        </p:cxn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527" y="1349879"/>
            <a:ext cx="1896202" cy="1151030"/>
          </a:xfrm>
          <a:prstGeom prst="rect">
            <a:avLst/>
          </a:prstGeom>
          <a:solidFill>
            <a:sysClr val="window" lastClr="FFFFFF"/>
          </a:solidFill>
          <a:ln>
            <a:solidFill>
              <a:sysClr val="window" lastClr="FFFFFF"/>
            </a:solidFill>
          </a:ln>
        </p:spPr>
      </p:pic>
      <p:sp>
        <p:nvSpPr>
          <p:cNvPr id="9" name="Rectangle 8"/>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4132842"/>
      </p:ext>
    </p:extLst>
  </p:cSld>
  <p:clrMapOvr>
    <a:masterClrMapping/>
  </p:clrMapOvr>
  <p:transition spd="slow">
    <p:wheel spokes="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4385" y="216323"/>
            <a:ext cx="11387275" cy="868362"/>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3600" b="1" i="1" dirty="0">
                <a:ln w="0"/>
                <a:solidFill>
                  <a:srgbClr val="0070C0"/>
                </a:solidFill>
                <a:latin typeface="Candara" panose="020E0502030303020204" pitchFamily="34" charset="0"/>
              </a:rPr>
              <a:t>HOTELS, COMMERCIAL &amp; INDUSTRIAL PROJECTS</a:t>
            </a:r>
          </a:p>
        </p:txBody>
      </p:sp>
      <p:cxnSp>
        <p:nvCxnSpPr>
          <p:cNvPr id="5" name="Straight Connector 4"/>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5945" y="328388"/>
            <a:ext cx="1007023" cy="611282"/>
          </a:xfrm>
          <a:prstGeom prst="rect">
            <a:avLst/>
          </a:prstGeom>
          <a:solidFill>
            <a:sysClr val="window" lastClr="FFFFFF"/>
          </a:solidFill>
          <a:ln>
            <a:solidFill>
              <a:sysClr val="window" lastClr="FFFFFF"/>
            </a:solidFill>
          </a:ln>
        </p:spPr>
      </p:pic>
      <p:sp>
        <p:nvSpPr>
          <p:cNvPr id="7" name="Rectangle 6"/>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769128057"/>
              </p:ext>
            </p:extLst>
          </p:nvPr>
        </p:nvGraphicFramePr>
        <p:xfrm>
          <a:off x="450574" y="1294153"/>
          <a:ext cx="11156539" cy="5109316"/>
        </p:xfrm>
        <a:graphic>
          <a:graphicData uri="http://schemas.openxmlformats.org/drawingml/2006/table">
            <a:tbl>
              <a:tblPr>
                <a:tableStyleId>{616DA210-FB5B-4158-B5E0-FEB733F419BA}</a:tableStyleId>
              </a:tblPr>
              <a:tblGrid>
                <a:gridCol w="873833">
                  <a:extLst>
                    <a:ext uri="{9D8B030D-6E8A-4147-A177-3AD203B41FA5}">
                      <a16:colId xmlns:a16="http://schemas.microsoft.com/office/drawing/2014/main" val="20000"/>
                    </a:ext>
                  </a:extLst>
                </a:gridCol>
                <a:gridCol w="3609271">
                  <a:extLst>
                    <a:ext uri="{9D8B030D-6E8A-4147-A177-3AD203B41FA5}">
                      <a16:colId xmlns:a16="http://schemas.microsoft.com/office/drawing/2014/main" val="20001"/>
                    </a:ext>
                  </a:extLst>
                </a:gridCol>
                <a:gridCol w="2679580">
                  <a:extLst>
                    <a:ext uri="{9D8B030D-6E8A-4147-A177-3AD203B41FA5}">
                      <a16:colId xmlns:a16="http://schemas.microsoft.com/office/drawing/2014/main" val="20002"/>
                    </a:ext>
                  </a:extLst>
                </a:gridCol>
                <a:gridCol w="1923799">
                  <a:extLst>
                    <a:ext uri="{9D8B030D-6E8A-4147-A177-3AD203B41FA5}">
                      <a16:colId xmlns:a16="http://schemas.microsoft.com/office/drawing/2014/main" val="20003"/>
                    </a:ext>
                  </a:extLst>
                </a:gridCol>
                <a:gridCol w="2070056">
                  <a:extLst>
                    <a:ext uri="{9D8B030D-6E8A-4147-A177-3AD203B41FA5}">
                      <a16:colId xmlns:a16="http://schemas.microsoft.com/office/drawing/2014/main" val="20004"/>
                    </a:ext>
                  </a:extLst>
                </a:gridCol>
              </a:tblGrid>
              <a:tr h="672444">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outerShdw blurRad="38100" dist="38100" dir="2700000" algn="tl">
                              <a:srgbClr val="000000">
                                <a:alpha val="43137"/>
                              </a:srgbClr>
                            </a:outerShdw>
                          </a:effectLst>
                        </a:rPr>
                        <a:t> </a:t>
                      </a:r>
                      <a:r>
                        <a:rPr lang="en-US" sz="1600" b="1" u="none" strike="noStrike" dirty="0">
                          <a:effectLst/>
                        </a:rPr>
                        <a:t>Area Sq Ft </a:t>
                      </a:r>
                      <a:endParaRPr lang="en-US" sz="16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00"/>
                  </a:ext>
                </a:extLst>
              </a:tr>
              <a:tr h="591073">
                <a:tc>
                  <a:txBody>
                    <a:bodyPr/>
                    <a:lstStyle/>
                    <a:p>
                      <a:pPr algn="ctr" rtl="0" fontAlgn="ctr"/>
                      <a:r>
                        <a:rPr lang="en-US" sz="1400" u="none" strike="noStrike" dirty="0"/>
                        <a:t>1</a:t>
                      </a:r>
                      <a:endParaRPr lang="en-US" sz="1400" b="1" i="0" u="none" strike="noStrike" dirty="0">
                        <a:solidFill>
                          <a:srgbClr val="010004"/>
                        </a:solidFill>
                        <a:latin typeface="BankGothic Lt BT"/>
                      </a:endParaRPr>
                    </a:p>
                  </a:txBody>
                  <a:tcPr marL="6153" marR="6153" marT="6153" marB="0" anchor="ctr"/>
                </a:tc>
                <a:tc>
                  <a:txBody>
                    <a:bodyPr/>
                    <a:lstStyle/>
                    <a:p>
                      <a:pPr algn="l" eaLnBrk="0" hangingPunct="0">
                        <a:spcBef>
                          <a:spcPct val="20000"/>
                        </a:spcBef>
                        <a:buClr>
                          <a:schemeClr val="hlink"/>
                        </a:buClr>
                        <a:defRPr/>
                      </a:pPr>
                      <a:r>
                        <a:rPr lang="en-US" sz="1400" u="none" strike="noStrike" kern="1200" dirty="0">
                          <a:solidFill>
                            <a:schemeClr val="tx1"/>
                          </a:solidFill>
                          <a:latin typeface="+mn-lt"/>
                          <a:ea typeface="+mn-ea"/>
                          <a:cs typeface="+mn-cs"/>
                        </a:rPr>
                        <a:t>Prestige Trade Centre – Hotel Marriot Marquis + Hotel St. Regis + Commercial Spaces,  </a:t>
                      </a:r>
                      <a:r>
                        <a:rPr lang="en-US" sz="1400" u="none" strike="noStrike" kern="1200" dirty="0" err="1">
                          <a:solidFill>
                            <a:schemeClr val="tx1"/>
                          </a:solidFill>
                          <a:latin typeface="+mn-lt"/>
                          <a:ea typeface="+mn-ea"/>
                          <a:cs typeface="+mn-cs"/>
                        </a:rPr>
                        <a:t>Aerocity</a:t>
                      </a:r>
                      <a:r>
                        <a:rPr lang="en-US" sz="1400" u="none" strike="noStrike" kern="1200" dirty="0">
                          <a:solidFill>
                            <a:schemeClr val="tx1"/>
                          </a:solidFill>
                          <a:latin typeface="+mn-lt"/>
                          <a:ea typeface="+mn-ea"/>
                          <a:cs typeface="+mn-cs"/>
                        </a:rPr>
                        <a:t>, </a:t>
                      </a:r>
                    </a:p>
                    <a:p>
                      <a:pPr algn="l" eaLnBrk="0" hangingPunct="0">
                        <a:spcBef>
                          <a:spcPct val="20000"/>
                        </a:spcBef>
                        <a:buClr>
                          <a:schemeClr val="hlink"/>
                        </a:buClr>
                        <a:defRPr/>
                      </a:pPr>
                      <a:r>
                        <a:rPr lang="en-US" sz="1400" u="none" strike="noStrike" kern="1200" dirty="0">
                          <a:solidFill>
                            <a:schemeClr val="tx1"/>
                          </a:solidFill>
                          <a:latin typeface="+mn-lt"/>
                          <a:ea typeface="+mn-ea"/>
                          <a:cs typeface="+mn-cs"/>
                        </a:rPr>
                        <a:t>New Delhi</a:t>
                      </a:r>
                    </a:p>
                  </a:txBody>
                  <a:tcPr marL="6153" marR="6153" marT="6153" marB="0" anchor="ctr"/>
                </a:tc>
                <a:tc>
                  <a:txBody>
                    <a:bodyPr/>
                    <a:lstStyle/>
                    <a:p>
                      <a:pPr algn="ctr" rtl="0" fontAlgn="ctr"/>
                      <a:r>
                        <a:rPr lang="en-US" sz="1400" u="none" strike="noStrike" kern="1200" dirty="0">
                          <a:solidFill>
                            <a:schemeClr val="tx1"/>
                          </a:solidFill>
                          <a:latin typeface="+mn-lt"/>
                          <a:ea typeface="+mn-ea"/>
                          <a:cs typeface="+mn-cs"/>
                        </a:rPr>
                        <a:t>Bamboo Hotel and Global Centre(Delhi) Pvt. Ltd. </a:t>
                      </a:r>
                    </a:p>
                  </a:txBody>
                  <a:tcPr marL="6153" marR="6153" marT="6153" marB="0" anchor="ctr"/>
                </a:tc>
                <a:tc>
                  <a:txBody>
                    <a:bodyPr/>
                    <a:lstStyle/>
                    <a:p>
                      <a:pPr algn="ctr" fontAlgn="ctr"/>
                      <a:r>
                        <a:rPr lang="en-US" sz="1400" u="none" strike="noStrike" dirty="0"/>
                        <a:t> 20000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35, 00, 000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1"/>
                  </a:ext>
                </a:extLst>
              </a:tr>
              <a:tr h="530087">
                <a:tc>
                  <a:txBody>
                    <a:bodyPr/>
                    <a:lstStyle/>
                    <a:p>
                      <a:pPr algn="ctr" rtl="0" fontAlgn="ctr"/>
                      <a:r>
                        <a:rPr lang="en-US" sz="1400" u="none" strike="noStrike" dirty="0"/>
                        <a:t>2</a:t>
                      </a:r>
                      <a:endParaRPr lang="en-US" sz="1400" b="1" i="0" u="none" strike="noStrike" dirty="0">
                        <a:solidFill>
                          <a:srgbClr val="010004"/>
                        </a:solidFill>
                        <a:latin typeface="BankGothic Lt BT"/>
                      </a:endParaRPr>
                    </a:p>
                  </a:txBody>
                  <a:tcPr marL="6153" marR="6153" marT="6153"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Hotel Claridges, Surajkund – Ph I.</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Hotel Claridges.</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2,215</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4, 43, 000</a:t>
                      </a:r>
                    </a:p>
                  </a:txBody>
                  <a:tcPr marL="5629" marR="5629" marT="5629" marB="0" anchor="ctr"/>
                </a:tc>
                <a:extLst>
                  <a:ext uri="{0D108BD9-81ED-4DB2-BD59-A6C34878D82A}">
                    <a16:rowId xmlns:a16="http://schemas.microsoft.com/office/drawing/2014/main" val="10003"/>
                  </a:ext>
                </a:extLst>
              </a:tr>
              <a:tr h="424069">
                <a:tc>
                  <a:txBody>
                    <a:bodyPr/>
                    <a:lstStyle/>
                    <a:p>
                      <a:pPr algn="ctr" rtl="0" fontAlgn="ctr"/>
                      <a:r>
                        <a:rPr lang="en-US" sz="1400" u="none" strike="noStrike" dirty="0"/>
                        <a:t>3</a:t>
                      </a:r>
                      <a:endParaRPr lang="en-US" sz="1400" b="1" i="0" u="none" strike="noStrike" dirty="0">
                        <a:solidFill>
                          <a:srgbClr val="010004"/>
                        </a:solidFill>
                        <a:latin typeface="BankGothic Lt BT"/>
                      </a:endParaRPr>
                    </a:p>
                  </a:txBody>
                  <a:tcPr marL="6153" marR="6153" marT="6153"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Hotel Claridges, Surajkund – Ph II.</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Hotel Claridges.</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600</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1, 20, 000</a:t>
                      </a:r>
                    </a:p>
                  </a:txBody>
                  <a:tcPr marL="5629" marR="5629" marT="5629" marB="0" anchor="ctr"/>
                </a:tc>
                <a:extLst>
                  <a:ext uri="{0D108BD9-81ED-4DB2-BD59-A6C34878D82A}">
                    <a16:rowId xmlns:a16="http://schemas.microsoft.com/office/drawing/2014/main" val="10004"/>
                  </a:ext>
                </a:extLst>
              </a:tr>
              <a:tr h="548766">
                <a:tc>
                  <a:txBody>
                    <a:bodyPr/>
                    <a:lstStyle/>
                    <a:p>
                      <a:pPr algn="ctr" rtl="0" fontAlgn="ctr"/>
                      <a:r>
                        <a:rPr lang="en-US" sz="1400" u="none" strike="noStrike" dirty="0"/>
                        <a:t>4</a:t>
                      </a:r>
                      <a:endParaRPr lang="en-US" sz="1400" b="1" i="0" u="none" strike="noStrike" dirty="0">
                        <a:solidFill>
                          <a:srgbClr val="010004"/>
                        </a:solidFill>
                        <a:latin typeface="BankGothic Lt BT"/>
                      </a:endParaRP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Hotel Leela Kempinski, Chanakyapuri. </a:t>
                      </a:r>
                    </a:p>
                  </a:txBody>
                  <a:tcPr marL="4333" marR="4333" marT="433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Hotel Leela Kempinski, New Delhi. </a:t>
                      </a:r>
                    </a:p>
                  </a:txBody>
                  <a:tcPr marL="4333" marR="4333" marT="433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100</a:t>
                      </a:r>
                    </a:p>
                  </a:txBody>
                  <a:tcPr marL="4333" marR="4333" marT="433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 3 Acres  </a:t>
                      </a:r>
                    </a:p>
                  </a:txBody>
                  <a:tcPr marL="4333" marR="4333" marT="4333" marB="0" anchor="ctr"/>
                </a:tc>
                <a:extLst>
                  <a:ext uri="{0D108BD9-81ED-4DB2-BD59-A6C34878D82A}">
                    <a16:rowId xmlns:a16="http://schemas.microsoft.com/office/drawing/2014/main" val="3499367524"/>
                  </a:ext>
                </a:extLst>
              </a:tr>
              <a:tr h="548766">
                <a:tc>
                  <a:txBody>
                    <a:bodyPr/>
                    <a:lstStyle/>
                    <a:p>
                      <a:pPr algn="ctr" rtl="0" fontAlgn="ctr"/>
                      <a:r>
                        <a:rPr lang="en-US" sz="1400" u="none" strike="noStrike" kern="1200" dirty="0">
                          <a:solidFill>
                            <a:schemeClr val="tx1"/>
                          </a:solidFill>
                          <a:latin typeface="+mn-lt"/>
                          <a:ea typeface="+mn-ea"/>
                          <a:cs typeface="+mn-cs"/>
                        </a:rPr>
                        <a:t>5</a:t>
                      </a:r>
                    </a:p>
                  </a:txBody>
                  <a:tcPr marL="3839" marR="3839" marT="3838" marB="0" anchor="ctr"/>
                </a:tc>
                <a:tc>
                  <a:txBody>
                    <a:bodyPr/>
                    <a:lstStyle/>
                    <a:p>
                      <a:pPr algn="l" rtl="0" fontAlgn="ctr"/>
                      <a:r>
                        <a:rPr lang="en-US" sz="1400" u="none" strike="noStrike" kern="1200" dirty="0">
                          <a:solidFill>
                            <a:schemeClr val="tx1"/>
                          </a:solidFill>
                          <a:latin typeface="+mn-lt"/>
                          <a:ea typeface="+mn-ea"/>
                          <a:cs typeface="+mn-cs"/>
                        </a:rPr>
                        <a:t>Hotel Holiday Inn - Renovation and Upgradation, </a:t>
                      </a:r>
                      <a:r>
                        <a:rPr lang="en-US" sz="1400" u="none" strike="noStrike" kern="1200" dirty="0" err="1">
                          <a:solidFill>
                            <a:schemeClr val="tx1"/>
                          </a:solidFill>
                          <a:latin typeface="+mn-lt"/>
                          <a:ea typeface="+mn-ea"/>
                          <a:cs typeface="+mn-cs"/>
                        </a:rPr>
                        <a:t>Aerocity</a:t>
                      </a:r>
                      <a:r>
                        <a:rPr lang="en-US" sz="1400" u="none" strike="noStrike" kern="1200" dirty="0">
                          <a:solidFill>
                            <a:schemeClr val="tx1"/>
                          </a:solidFill>
                          <a:latin typeface="+mn-lt"/>
                          <a:ea typeface="+mn-ea"/>
                          <a:cs typeface="+mn-cs"/>
                        </a:rPr>
                        <a:t>, New Delhi</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Wave Hospitality Pvt. Ltd.</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20</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5,000</a:t>
                      </a:r>
                    </a:p>
                  </a:txBody>
                  <a:tcPr marL="5271" marR="5271" marT="5271" marB="0" anchor="ctr"/>
                </a:tc>
                <a:extLst>
                  <a:ext uri="{0D108BD9-81ED-4DB2-BD59-A6C34878D82A}">
                    <a16:rowId xmlns:a16="http://schemas.microsoft.com/office/drawing/2014/main" val="992982745"/>
                  </a:ext>
                </a:extLst>
              </a:tr>
              <a:tr h="548766">
                <a:tc>
                  <a:txBody>
                    <a:bodyPr/>
                    <a:lstStyle/>
                    <a:p>
                      <a:pPr algn="ctr" rtl="0" fontAlgn="ctr"/>
                      <a:r>
                        <a:rPr lang="en-US" sz="1400" u="none" strike="noStrike" dirty="0"/>
                        <a:t>6</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kern="1200" dirty="0">
                          <a:solidFill>
                            <a:schemeClr val="tx1"/>
                          </a:solidFill>
                          <a:latin typeface="+mn-lt"/>
                          <a:ea typeface="+mn-ea"/>
                          <a:cs typeface="+mn-cs"/>
                        </a:rPr>
                        <a:t>Sapphire Commercial Building, Knowledge Park-5, Greater Noida -G+ BMT+ 19 Floors.</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Earth Infrastructures Ltd.</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1880</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7, 50, 000  </a:t>
                      </a:r>
                    </a:p>
                  </a:txBody>
                  <a:tcPr marL="5271" marR="5271" marT="5271" marB="0" anchor="ctr"/>
                </a:tc>
                <a:extLst>
                  <a:ext uri="{0D108BD9-81ED-4DB2-BD59-A6C34878D82A}">
                    <a16:rowId xmlns:a16="http://schemas.microsoft.com/office/drawing/2014/main" val="10005"/>
                  </a:ext>
                </a:extLst>
              </a:tr>
              <a:tr h="551165">
                <a:tc>
                  <a:txBody>
                    <a:bodyPr/>
                    <a:lstStyle/>
                    <a:p>
                      <a:pPr algn="ctr" rtl="0" fontAlgn="ctr"/>
                      <a:r>
                        <a:rPr lang="en-US" sz="1400" u="none" strike="noStrike" dirty="0"/>
                        <a:t>7</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Paradise Mall, Delhi.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Architect Bureau, Vasant Vihar.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300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1, 50, 000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6"/>
                  </a:ext>
                </a:extLst>
              </a:tr>
              <a:tr h="596348">
                <a:tc>
                  <a:txBody>
                    <a:bodyPr/>
                    <a:lstStyle/>
                    <a:p>
                      <a:pPr algn="ctr" rtl="0" fontAlgn="ctr"/>
                      <a:r>
                        <a:rPr lang="en-US" sz="1400" u="none" strike="noStrike" dirty="0"/>
                        <a:t>8</a:t>
                      </a:r>
                      <a:endParaRPr lang="en-US" sz="1400" b="1" i="0" u="none" strike="noStrike" dirty="0">
                        <a:solidFill>
                          <a:srgbClr val="010004"/>
                        </a:solidFill>
                        <a:latin typeface="BankGothic Lt BT"/>
                      </a:endParaRPr>
                    </a:p>
                  </a:txBody>
                  <a:tcPr marL="5629" marR="5629" marT="5629" marB="0" anchor="ctr"/>
                </a:tc>
                <a:tc>
                  <a:txBody>
                    <a:bodyPr/>
                    <a:lstStyle/>
                    <a:p>
                      <a:pPr algn="l" rtl="0" fontAlgn="ctr"/>
                      <a:r>
                        <a:rPr lang="en-US" sz="1400" u="none" strike="noStrike" dirty="0"/>
                        <a:t>Nallambakkam Resorts, Chennai.</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1000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400 acres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33950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75769026"/>
              </p:ext>
            </p:extLst>
          </p:nvPr>
        </p:nvGraphicFramePr>
        <p:xfrm>
          <a:off x="218364" y="100785"/>
          <a:ext cx="11784167" cy="6586616"/>
        </p:xfrm>
        <a:graphic>
          <a:graphicData uri="http://schemas.openxmlformats.org/drawingml/2006/table">
            <a:tbl>
              <a:tblPr>
                <a:tableStyleId>{616DA210-FB5B-4158-B5E0-FEB733F419BA}</a:tableStyleId>
              </a:tblPr>
              <a:tblGrid>
                <a:gridCol w="1172477">
                  <a:extLst>
                    <a:ext uri="{9D8B030D-6E8A-4147-A177-3AD203B41FA5}">
                      <a16:colId xmlns:a16="http://schemas.microsoft.com/office/drawing/2014/main" val="20000"/>
                    </a:ext>
                  </a:extLst>
                </a:gridCol>
                <a:gridCol w="3553075">
                  <a:extLst>
                    <a:ext uri="{9D8B030D-6E8A-4147-A177-3AD203B41FA5}">
                      <a16:colId xmlns:a16="http://schemas.microsoft.com/office/drawing/2014/main" val="20001"/>
                    </a:ext>
                  </a:extLst>
                </a:gridCol>
                <a:gridCol w="2840082">
                  <a:extLst>
                    <a:ext uri="{9D8B030D-6E8A-4147-A177-3AD203B41FA5}">
                      <a16:colId xmlns:a16="http://schemas.microsoft.com/office/drawing/2014/main" val="20002"/>
                    </a:ext>
                  </a:extLst>
                </a:gridCol>
                <a:gridCol w="2032027">
                  <a:extLst>
                    <a:ext uri="{9D8B030D-6E8A-4147-A177-3AD203B41FA5}">
                      <a16:colId xmlns:a16="http://schemas.microsoft.com/office/drawing/2014/main" val="20003"/>
                    </a:ext>
                  </a:extLst>
                </a:gridCol>
                <a:gridCol w="2186506">
                  <a:extLst>
                    <a:ext uri="{9D8B030D-6E8A-4147-A177-3AD203B41FA5}">
                      <a16:colId xmlns:a16="http://schemas.microsoft.com/office/drawing/2014/main" val="20004"/>
                    </a:ext>
                  </a:extLst>
                </a:gridCol>
              </a:tblGrid>
              <a:tr h="499819">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3839" marR="3839" marT="3838" marB="0" anchor="ctr"/>
                </a:tc>
                <a:extLst>
                  <a:ext uri="{0D108BD9-81ED-4DB2-BD59-A6C34878D82A}">
                    <a16:rowId xmlns:a16="http://schemas.microsoft.com/office/drawing/2014/main" val="10000"/>
                  </a:ext>
                </a:extLst>
              </a:tr>
              <a:tr h="251861">
                <a:tc gridSpan="5">
                  <a:txBody>
                    <a:bodyPr/>
                    <a:lstStyle/>
                    <a:p>
                      <a:pPr algn="ctr" rtl="0" fontAlgn="t"/>
                      <a:r>
                        <a:rPr lang="en-US" sz="1600" b="1" u="none" strike="noStrike" kern="1200" dirty="0">
                          <a:solidFill>
                            <a:schemeClr val="tx1"/>
                          </a:solidFill>
                          <a:latin typeface="+mn-lt"/>
                          <a:ea typeface="+mn-ea"/>
                          <a:cs typeface="+mn-cs"/>
                        </a:rPr>
                        <a:t>Project Management</a:t>
                      </a:r>
                    </a:p>
                  </a:txBody>
                  <a:tcPr marL="3839" marR="3839" marT="383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67689">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9</a:t>
                      </a:r>
                    </a:p>
                  </a:txBody>
                  <a:tcPr marL="4574" marR="4574" marT="5629" marB="0" anchor="ctr"/>
                </a:tc>
                <a:tc>
                  <a:txBody>
                    <a:bodyPr/>
                    <a:lstStyle/>
                    <a:p>
                      <a:pPr algn="l" rtl="0" fontAlgn="ctr"/>
                      <a:r>
                        <a:rPr lang="en-US" sz="1400" b="0" i="0" u="none" strike="noStrike" dirty="0">
                          <a:solidFill>
                            <a:srgbClr val="010004"/>
                          </a:solidFill>
                          <a:latin typeface="+mn-lt"/>
                        </a:rPr>
                        <a:t>Old</a:t>
                      </a:r>
                      <a:r>
                        <a:rPr lang="en-US" sz="1400" b="0" i="0" u="none" strike="noStrike" baseline="0" dirty="0">
                          <a:solidFill>
                            <a:srgbClr val="010004"/>
                          </a:solidFill>
                          <a:latin typeface="+mn-lt"/>
                        </a:rPr>
                        <a:t> wood Building 1 &amp; 2</a:t>
                      </a:r>
                      <a:endParaRPr lang="en-US" sz="1400" b="0" i="0" u="none" strike="noStrike" dirty="0">
                        <a:solidFill>
                          <a:srgbClr val="010004"/>
                        </a:solidFill>
                        <a:latin typeface="+mn-lt"/>
                      </a:endParaRP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80000</a:t>
                      </a:r>
                    </a:p>
                  </a:txBody>
                  <a:tcPr marL="4999" marR="4999" marT="6153" marB="0" anchor="ctr"/>
                </a:tc>
                <a:extLst>
                  <a:ext uri="{0D108BD9-81ED-4DB2-BD59-A6C34878D82A}">
                    <a16:rowId xmlns:a16="http://schemas.microsoft.com/office/drawing/2014/main" val="10002"/>
                  </a:ext>
                </a:extLst>
              </a:tr>
              <a:tr h="737172">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10</a:t>
                      </a:r>
                    </a:p>
                  </a:txBody>
                  <a:tcPr marL="4574" marR="4574"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10004"/>
                          </a:solidFill>
                          <a:latin typeface="+mn-lt"/>
                        </a:rPr>
                        <a:t>Old</a:t>
                      </a:r>
                      <a:r>
                        <a:rPr lang="en-US" sz="1400" b="0" i="0" u="none" strike="noStrike" baseline="0" dirty="0">
                          <a:solidFill>
                            <a:srgbClr val="010004"/>
                          </a:solidFill>
                          <a:latin typeface="+mn-lt"/>
                        </a:rPr>
                        <a:t> wood Building 3 &amp; 4</a:t>
                      </a:r>
                      <a:endParaRPr lang="en-US" sz="1400" b="0" i="0" u="none" strike="noStrike" dirty="0">
                        <a:solidFill>
                          <a:srgbClr val="010004"/>
                        </a:solidFill>
                        <a:latin typeface="+mn-lt"/>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70000</a:t>
                      </a:r>
                    </a:p>
                  </a:txBody>
                  <a:tcPr marL="4999" marR="4999" marT="6153" marB="0" anchor="ctr"/>
                </a:tc>
                <a:extLst>
                  <a:ext uri="{0D108BD9-81ED-4DB2-BD59-A6C34878D82A}">
                    <a16:rowId xmlns:a16="http://schemas.microsoft.com/office/drawing/2014/main" val="10003"/>
                  </a:ext>
                </a:extLst>
              </a:tr>
              <a:tr h="569633">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11</a:t>
                      </a:r>
                    </a:p>
                  </a:txBody>
                  <a:tcPr marL="4574" marR="4574" marT="5629" marB="0" anchor="ctr"/>
                </a:tc>
                <a:tc>
                  <a:txBody>
                    <a:bodyPr/>
                    <a:lstStyle/>
                    <a:p>
                      <a:pPr algn="l" rtl="0" fontAlgn="ctr"/>
                      <a:r>
                        <a:rPr lang="en-US" sz="1400" b="0" i="0" u="none" strike="noStrike" dirty="0">
                          <a:solidFill>
                            <a:srgbClr val="010004"/>
                          </a:solidFill>
                          <a:latin typeface="+mn-lt"/>
                        </a:rPr>
                        <a:t>Slitting Shed GF</a:t>
                      </a:r>
                      <a:r>
                        <a:rPr lang="en-US" sz="1400" b="0" i="0" u="none" strike="noStrike" baseline="0" dirty="0">
                          <a:solidFill>
                            <a:srgbClr val="010004"/>
                          </a:solidFill>
                          <a:latin typeface="+mn-lt"/>
                        </a:rPr>
                        <a:t> &amp; Mezz Floor</a:t>
                      </a:r>
                      <a:endParaRPr lang="en-US" sz="1400" b="0" i="0" u="none" strike="noStrike" dirty="0">
                        <a:solidFill>
                          <a:srgbClr val="010004"/>
                        </a:solidFill>
                        <a:latin typeface="+mn-lt"/>
                      </a:endParaRP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30000</a:t>
                      </a:r>
                    </a:p>
                  </a:txBody>
                  <a:tcPr marL="4999" marR="4999" marT="6153" marB="0" anchor="ctr"/>
                </a:tc>
                <a:extLst>
                  <a:ext uri="{0D108BD9-81ED-4DB2-BD59-A6C34878D82A}">
                    <a16:rowId xmlns:a16="http://schemas.microsoft.com/office/drawing/2014/main" val="10004"/>
                  </a:ext>
                </a:extLst>
              </a:tr>
              <a:tr h="510995">
                <a:tc>
                  <a:txBody>
                    <a:bodyPr/>
                    <a:lstStyle/>
                    <a:p>
                      <a:pPr algn="ctr" rtl="0" fontAlgn="ctr"/>
                      <a:r>
                        <a:rPr lang="en-US" sz="1400" b="0" i="0" u="none" strike="noStrike" dirty="0">
                          <a:solidFill>
                            <a:srgbClr val="010004"/>
                          </a:solidFill>
                          <a:latin typeface="+mn-lt"/>
                        </a:rPr>
                        <a:t>12</a:t>
                      </a:r>
                    </a:p>
                  </a:txBody>
                  <a:tcPr marL="4999" marR="4999" marT="6153" marB="0" anchor="ctr"/>
                </a:tc>
                <a:tc>
                  <a:txBody>
                    <a:bodyPr/>
                    <a:lstStyle/>
                    <a:p>
                      <a:pPr algn="l" rtl="0" fontAlgn="ctr"/>
                      <a:r>
                        <a:rPr lang="en-US" sz="1400" b="0" i="0" u="none" strike="noStrike" dirty="0">
                          <a:solidFill>
                            <a:srgbClr val="010004"/>
                          </a:solidFill>
                          <a:latin typeface="+mn-lt"/>
                        </a:rPr>
                        <a:t>Slitting Wire Cutting Bridge</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750</a:t>
                      </a:r>
                    </a:p>
                  </a:txBody>
                  <a:tcPr marL="4999" marR="4999" marT="6153" marB="0" anchor="ctr"/>
                </a:tc>
                <a:extLst>
                  <a:ext uri="{0D108BD9-81ED-4DB2-BD59-A6C34878D82A}">
                    <a16:rowId xmlns:a16="http://schemas.microsoft.com/office/drawing/2014/main" val="10005"/>
                  </a:ext>
                </a:extLst>
              </a:tr>
              <a:tr h="728795">
                <a:tc>
                  <a:txBody>
                    <a:bodyPr/>
                    <a:lstStyle/>
                    <a:p>
                      <a:pPr algn="ctr" rtl="0" fontAlgn="ctr"/>
                      <a:r>
                        <a:rPr lang="en-US" sz="1400" b="0" i="0" u="none" strike="noStrike" dirty="0">
                          <a:solidFill>
                            <a:srgbClr val="010004"/>
                          </a:solidFill>
                          <a:latin typeface="+mn-lt"/>
                        </a:rPr>
                        <a:t>13</a:t>
                      </a:r>
                    </a:p>
                  </a:txBody>
                  <a:tcPr marL="4999" marR="4999" marT="6153" marB="0" anchor="ctr"/>
                </a:tc>
                <a:tc>
                  <a:txBody>
                    <a:bodyPr/>
                    <a:lstStyle/>
                    <a:p>
                      <a:pPr algn="l" rtl="0" fontAlgn="ctr"/>
                      <a:r>
                        <a:rPr lang="en-US" sz="1400" b="0" i="0" u="none" strike="noStrike" dirty="0">
                          <a:solidFill>
                            <a:srgbClr val="010004"/>
                          </a:solidFill>
                          <a:latin typeface="+mn-lt"/>
                        </a:rPr>
                        <a:t>Old Wood Services Bridge</a:t>
                      </a: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1000</a:t>
                      </a:r>
                    </a:p>
                  </a:txBody>
                  <a:tcPr marL="4999" marR="4999" marT="6153" marB="0" anchor="ctr"/>
                </a:tc>
                <a:extLst>
                  <a:ext uri="{0D108BD9-81ED-4DB2-BD59-A6C34878D82A}">
                    <a16:rowId xmlns:a16="http://schemas.microsoft.com/office/drawing/2014/main" val="10006"/>
                  </a:ext>
                </a:extLst>
              </a:tr>
              <a:tr h="452355">
                <a:tc>
                  <a:txBody>
                    <a:bodyPr/>
                    <a:lstStyle/>
                    <a:p>
                      <a:pPr algn="ctr" rtl="0" fontAlgn="ctr"/>
                      <a:r>
                        <a:rPr lang="en-US" sz="1400" b="0" i="0" u="none" strike="noStrike" dirty="0">
                          <a:solidFill>
                            <a:srgbClr val="010004"/>
                          </a:solidFill>
                          <a:latin typeface="+mn-lt"/>
                        </a:rPr>
                        <a:t>14</a:t>
                      </a:r>
                    </a:p>
                  </a:txBody>
                  <a:tcPr marL="4999" marR="4999" marT="6153" marB="0" anchor="ctr"/>
                </a:tc>
                <a:tc>
                  <a:txBody>
                    <a:bodyPr/>
                    <a:lstStyle/>
                    <a:p>
                      <a:pPr algn="l" rtl="0" fontAlgn="ctr"/>
                      <a:r>
                        <a:rPr lang="en-US" sz="1400" b="0" i="0" u="none" strike="noStrike" dirty="0">
                          <a:solidFill>
                            <a:srgbClr val="010004"/>
                          </a:solidFill>
                          <a:latin typeface="+mn-lt"/>
                        </a:rPr>
                        <a:t>Richa Dinning</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300</a:t>
                      </a:r>
                    </a:p>
                  </a:txBody>
                  <a:tcPr marL="4999" marR="4999" marT="6153" marB="0" anchor="ctr"/>
                </a:tc>
                <a:extLst>
                  <a:ext uri="{0D108BD9-81ED-4DB2-BD59-A6C34878D82A}">
                    <a16:rowId xmlns:a16="http://schemas.microsoft.com/office/drawing/2014/main" val="10007"/>
                  </a:ext>
                </a:extLst>
              </a:tr>
              <a:tr h="502618">
                <a:tc>
                  <a:txBody>
                    <a:bodyPr/>
                    <a:lstStyle/>
                    <a:p>
                      <a:pPr algn="ctr" rtl="0" fontAlgn="ctr"/>
                      <a:r>
                        <a:rPr lang="en-US" sz="1400" b="0" i="0" u="none" strike="noStrike" dirty="0">
                          <a:solidFill>
                            <a:srgbClr val="010004"/>
                          </a:solidFill>
                          <a:latin typeface="+mn-lt"/>
                        </a:rPr>
                        <a:t>15</a:t>
                      </a:r>
                    </a:p>
                  </a:txBody>
                  <a:tcPr marL="4999" marR="4999" marT="6153" marB="0" anchor="ctr"/>
                </a:tc>
                <a:tc>
                  <a:txBody>
                    <a:bodyPr/>
                    <a:lstStyle/>
                    <a:p>
                      <a:pPr algn="l" rtl="0" fontAlgn="ctr"/>
                      <a:r>
                        <a:rPr lang="en-US" sz="1400" b="0" i="0" u="none" strike="noStrike" dirty="0">
                          <a:solidFill>
                            <a:srgbClr val="010004"/>
                          </a:solidFill>
                          <a:latin typeface="+mn-lt"/>
                        </a:rPr>
                        <a:t>Corrugation Shed</a:t>
                      </a: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90000</a:t>
                      </a:r>
                    </a:p>
                  </a:txBody>
                  <a:tcPr marL="4999" marR="4999" marT="6153" marB="0" anchor="ctr"/>
                </a:tc>
                <a:extLst>
                  <a:ext uri="{0D108BD9-81ED-4DB2-BD59-A6C34878D82A}">
                    <a16:rowId xmlns:a16="http://schemas.microsoft.com/office/drawing/2014/main" val="10008"/>
                  </a:ext>
                </a:extLst>
              </a:tr>
              <a:tr h="479713">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10004"/>
                          </a:solidFill>
                          <a:latin typeface="+mn-lt"/>
                          <a:ea typeface="+mn-ea"/>
                          <a:cs typeface="+mn-cs"/>
                        </a:rPr>
                        <a:t>16</a:t>
                      </a:r>
                    </a:p>
                  </a:txBody>
                  <a:tcPr marL="4999" marR="4999" marT="6153" marB="0" anchor="ctr"/>
                </a:tc>
                <a:tc>
                  <a:txBody>
                    <a:bodyPr/>
                    <a:lstStyle/>
                    <a:p>
                      <a:pPr algn="l" rtl="0" fontAlgn="ctr"/>
                      <a:r>
                        <a:rPr lang="en-US" sz="1400" b="0" i="0" u="none" strike="noStrike" dirty="0">
                          <a:solidFill>
                            <a:srgbClr val="010004"/>
                          </a:solidFill>
                          <a:latin typeface="+mn-lt"/>
                        </a:rPr>
                        <a:t>Powder</a:t>
                      </a:r>
                      <a:r>
                        <a:rPr lang="en-US" sz="1400" b="0" i="0" u="none" strike="noStrike" baseline="0" dirty="0">
                          <a:solidFill>
                            <a:srgbClr val="010004"/>
                          </a:solidFill>
                          <a:latin typeface="+mn-lt"/>
                        </a:rPr>
                        <a:t> Coating Shed – Mezz Floor</a:t>
                      </a:r>
                      <a:endParaRPr lang="en-US" sz="1400" b="0" i="0" u="none" strike="noStrike" dirty="0">
                        <a:solidFill>
                          <a:srgbClr val="010004"/>
                        </a:solidFill>
                        <a:latin typeface="+mn-lt"/>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10000</a:t>
                      </a:r>
                    </a:p>
                  </a:txBody>
                  <a:tcPr marL="4999" marR="4999" marT="6153" marB="0" anchor="ctr"/>
                </a:tc>
                <a:extLst>
                  <a:ext uri="{0D108BD9-81ED-4DB2-BD59-A6C34878D82A}">
                    <a16:rowId xmlns:a16="http://schemas.microsoft.com/office/drawing/2014/main" val="10009"/>
                  </a:ext>
                </a:extLst>
              </a:tr>
              <a:tr h="440183">
                <a:tc>
                  <a:txBody>
                    <a:bodyPr/>
                    <a:lstStyle/>
                    <a:p>
                      <a:pPr algn="ctr"/>
                      <a:r>
                        <a:rPr lang="en-US" sz="1400" b="0" i="0" u="none" strike="noStrike" kern="1200" dirty="0">
                          <a:solidFill>
                            <a:srgbClr val="010004"/>
                          </a:solidFill>
                          <a:latin typeface="+mn-lt"/>
                          <a:ea typeface="+mn-ea"/>
                          <a:cs typeface="+mn-cs"/>
                        </a:rPr>
                        <a:t>17</a:t>
                      </a:r>
                    </a:p>
                  </a:txBody>
                  <a:tcPr marL="4999" marR="4999" marT="6153" marB="0" anchor="ctr"/>
                </a:tc>
                <a:tc>
                  <a:txBody>
                    <a:bodyPr/>
                    <a:lstStyle/>
                    <a:p>
                      <a:pPr algn="l" rtl="0" fontAlgn="ctr"/>
                      <a:r>
                        <a:rPr lang="en-US" sz="1400" b="0" i="0" u="none" strike="noStrike" dirty="0">
                          <a:solidFill>
                            <a:srgbClr val="010004"/>
                          </a:solidFill>
                          <a:latin typeface="+mn-lt"/>
                        </a:rPr>
                        <a:t>Kora Canteen</a:t>
                      </a:r>
                      <a:r>
                        <a:rPr lang="en-US" sz="1400" b="0" i="0" u="none" strike="noStrike" baseline="0" dirty="0">
                          <a:solidFill>
                            <a:srgbClr val="010004"/>
                          </a:solidFill>
                          <a:latin typeface="+mn-lt"/>
                        </a:rPr>
                        <a:t>  Shed</a:t>
                      </a:r>
                      <a:endParaRPr lang="en-US" sz="1400" b="0" i="0" u="none" strike="noStrike" dirty="0">
                        <a:solidFill>
                          <a:srgbClr val="010004"/>
                        </a:solidFill>
                        <a:latin typeface="+mn-lt"/>
                      </a:endParaRP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25000</a:t>
                      </a:r>
                    </a:p>
                  </a:txBody>
                  <a:tcPr marL="4999" marR="4999" marT="6153" marB="0" anchor="ctr"/>
                </a:tc>
                <a:extLst>
                  <a:ext uri="{0D108BD9-81ED-4DB2-BD59-A6C34878D82A}">
                    <a16:rowId xmlns:a16="http://schemas.microsoft.com/office/drawing/2014/main" val="10010"/>
                  </a:ext>
                </a:extLst>
              </a:tr>
              <a:tr h="440183">
                <a:tc>
                  <a:txBody>
                    <a:bodyPr/>
                    <a:lstStyle/>
                    <a:p>
                      <a:pPr algn="ctr" rtl="0" fontAlgn="ctr"/>
                      <a:r>
                        <a:rPr lang="en-US" sz="1400" b="0" i="0" u="none" strike="noStrike" dirty="0">
                          <a:solidFill>
                            <a:srgbClr val="010004"/>
                          </a:solidFill>
                          <a:latin typeface="+mn-lt"/>
                        </a:rPr>
                        <a:t>18</a:t>
                      </a:r>
                    </a:p>
                  </a:txBody>
                  <a:tcPr marL="4999" marR="4999" marT="6153" marB="0" anchor="ctr"/>
                </a:tc>
                <a:tc>
                  <a:txBody>
                    <a:bodyPr/>
                    <a:lstStyle/>
                    <a:p>
                      <a:pPr algn="l" rtl="0" fontAlgn="ctr"/>
                      <a:r>
                        <a:rPr lang="en-US" sz="1400" b="0" i="0" u="none" strike="noStrike" dirty="0">
                          <a:solidFill>
                            <a:srgbClr val="010004"/>
                          </a:solidFill>
                          <a:latin typeface="+mn-lt"/>
                        </a:rPr>
                        <a:t>Katai Shed</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3000</a:t>
                      </a:r>
                    </a:p>
                  </a:txBody>
                  <a:tcPr marL="4999" marR="4999" marT="6153" marB="0" anchor="ctr"/>
                </a:tc>
                <a:extLst>
                  <a:ext uri="{0D108BD9-81ED-4DB2-BD59-A6C34878D82A}">
                    <a16:rowId xmlns:a16="http://schemas.microsoft.com/office/drawing/2014/main" val="10011"/>
                  </a:ext>
                </a:extLst>
              </a:tr>
              <a:tr h="405600">
                <a:tc>
                  <a:txBody>
                    <a:bodyPr/>
                    <a:lstStyle/>
                    <a:p>
                      <a:pPr algn="ctr" rtl="0" fontAlgn="ctr"/>
                      <a:r>
                        <a:rPr lang="en-US" sz="1400" b="0" i="0" u="none" strike="noStrike" dirty="0">
                          <a:solidFill>
                            <a:srgbClr val="010004"/>
                          </a:solidFill>
                          <a:latin typeface="+mn-lt"/>
                        </a:rPr>
                        <a:t>19</a:t>
                      </a:r>
                    </a:p>
                  </a:txBody>
                  <a:tcPr marL="4999" marR="4999" marT="6153" marB="0" anchor="ctr"/>
                </a:tc>
                <a:tc>
                  <a:txBody>
                    <a:bodyPr/>
                    <a:lstStyle/>
                    <a:p>
                      <a:pPr algn="l" rtl="0" fontAlgn="ctr"/>
                      <a:r>
                        <a:rPr lang="en-US" sz="1400" b="0" i="0" u="none" strike="noStrike" dirty="0">
                          <a:solidFill>
                            <a:srgbClr val="010004"/>
                          </a:solidFill>
                          <a:latin typeface="+mn-lt"/>
                        </a:rPr>
                        <a:t>Shiva building</a:t>
                      </a: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65000</a:t>
                      </a:r>
                    </a:p>
                  </a:txBody>
                  <a:tcPr marL="4999" marR="4999" marT="6153"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39382193"/>
      </p:ext>
    </p:extLst>
  </p:cSld>
  <p:clrMapOvr>
    <a:masterClrMapping/>
  </p:clrMapOvr>
  <p:transition spd="med">
    <p:pull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9213328"/>
              </p:ext>
            </p:extLst>
          </p:nvPr>
        </p:nvGraphicFramePr>
        <p:xfrm>
          <a:off x="218364" y="100785"/>
          <a:ext cx="11784167" cy="6076142"/>
        </p:xfrm>
        <a:graphic>
          <a:graphicData uri="http://schemas.openxmlformats.org/drawingml/2006/table">
            <a:tbl>
              <a:tblPr>
                <a:tableStyleId>{616DA210-FB5B-4158-B5E0-FEB733F419BA}</a:tableStyleId>
              </a:tblPr>
              <a:tblGrid>
                <a:gridCol w="1172477">
                  <a:extLst>
                    <a:ext uri="{9D8B030D-6E8A-4147-A177-3AD203B41FA5}">
                      <a16:colId xmlns:a16="http://schemas.microsoft.com/office/drawing/2014/main" val="20000"/>
                    </a:ext>
                  </a:extLst>
                </a:gridCol>
                <a:gridCol w="3553075">
                  <a:extLst>
                    <a:ext uri="{9D8B030D-6E8A-4147-A177-3AD203B41FA5}">
                      <a16:colId xmlns:a16="http://schemas.microsoft.com/office/drawing/2014/main" val="20001"/>
                    </a:ext>
                  </a:extLst>
                </a:gridCol>
                <a:gridCol w="2840082">
                  <a:extLst>
                    <a:ext uri="{9D8B030D-6E8A-4147-A177-3AD203B41FA5}">
                      <a16:colId xmlns:a16="http://schemas.microsoft.com/office/drawing/2014/main" val="20002"/>
                    </a:ext>
                  </a:extLst>
                </a:gridCol>
                <a:gridCol w="2032027">
                  <a:extLst>
                    <a:ext uri="{9D8B030D-6E8A-4147-A177-3AD203B41FA5}">
                      <a16:colId xmlns:a16="http://schemas.microsoft.com/office/drawing/2014/main" val="20003"/>
                    </a:ext>
                  </a:extLst>
                </a:gridCol>
                <a:gridCol w="2186506">
                  <a:extLst>
                    <a:ext uri="{9D8B030D-6E8A-4147-A177-3AD203B41FA5}">
                      <a16:colId xmlns:a16="http://schemas.microsoft.com/office/drawing/2014/main" val="20004"/>
                    </a:ext>
                  </a:extLst>
                </a:gridCol>
              </a:tblGrid>
              <a:tr h="499819">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3839" marR="3839" marT="3838" marB="0" anchor="ctr"/>
                </a:tc>
                <a:extLst>
                  <a:ext uri="{0D108BD9-81ED-4DB2-BD59-A6C34878D82A}">
                    <a16:rowId xmlns:a16="http://schemas.microsoft.com/office/drawing/2014/main" val="10000"/>
                  </a:ext>
                </a:extLst>
              </a:tr>
              <a:tr h="251861">
                <a:tc gridSpan="5">
                  <a:txBody>
                    <a:bodyPr/>
                    <a:lstStyle/>
                    <a:p>
                      <a:pPr algn="ctr" rtl="0" fontAlgn="t"/>
                      <a:r>
                        <a:rPr lang="en-US" sz="1600" b="1" u="none" strike="noStrike" kern="1200" dirty="0">
                          <a:solidFill>
                            <a:schemeClr val="tx1"/>
                          </a:solidFill>
                          <a:latin typeface="+mn-lt"/>
                          <a:ea typeface="+mn-ea"/>
                          <a:cs typeface="+mn-cs"/>
                        </a:rPr>
                        <a:t>Project Management</a:t>
                      </a:r>
                    </a:p>
                  </a:txBody>
                  <a:tcPr marL="3839" marR="3839" marT="383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67689">
                <a:tc>
                  <a:txBody>
                    <a:bodyPr/>
                    <a:lstStyle/>
                    <a:p>
                      <a:pPr algn="ctr"/>
                      <a:r>
                        <a:rPr lang="en-US" sz="1400" u="none" strike="noStrike" kern="1200" dirty="0">
                          <a:solidFill>
                            <a:schemeClr val="tx1"/>
                          </a:solidFill>
                          <a:latin typeface="+mn-lt"/>
                          <a:ea typeface="+mn-ea"/>
                          <a:cs typeface="+mn-cs"/>
                        </a:rPr>
                        <a:t>20</a:t>
                      </a:r>
                    </a:p>
                  </a:txBody>
                  <a:tcPr marL="4447" marR="4447" marT="4446" marB="0" anchor="ctr"/>
                </a:tc>
                <a:tc>
                  <a:txBody>
                    <a:bodyPr/>
                    <a:lstStyle/>
                    <a:p>
                      <a:pPr algn="l" rtl="0" fontAlgn="ctr"/>
                      <a:r>
                        <a:rPr lang="en-US" sz="1400" u="none" strike="noStrike" dirty="0"/>
                        <a:t>Cafeterias, Office, Dispensary &amp; Interior Works of a Factory, Moradabad.</a:t>
                      </a:r>
                      <a:endParaRPr lang="en-US" sz="1400" b="1" i="0" u="none" strike="noStrike" dirty="0">
                        <a:solidFill>
                          <a:srgbClr val="010004"/>
                        </a:solidFill>
                        <a:latin typeface="BankGothic Lt BT"/>
                      </a:endParaRPr>
                    </a:p>
                  </a:txBody>
                  <a:tcPr marL="4999" marR="4999" marT="6153" marB="0" anchor="ctr"/>
                </a:tc>
                <a:tc>
                  <a:txBody>
                    <a:bodyPr/>
                    <a:lstStyle/>
                    <a:p>
                      <a:pPr algn="ctr" rtl="0" fontAlgn="ct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chemeClr val="tx1"/>
                          </a:solidFill>
                          <a:latin typeface="+mn-lt"/>
                        </a:rPr>
                        <a:t>40000</a:t>
                      </a:r>
                    </a:p>
                  </a:txBody>
                  <a:tcPr marL="4999" marR="4999" marT="6153" marB="0" anchor="ctr"/>
                </a:tc>
                <a:extLst>
                  <a:ext uri="{0D108BD9-81ED-4DB2-BD59-A6C34878D82A}">
                    <a16:rowId xmlns:a16="http://schemas.microsoft.com/office/drawing/2014/main" val="10002"/>
                  </a:ext>
                </a:extLst>
              </a:tr>
              <a:tr h="418271">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21</a:t>
                      </a:r>
                    </a:p>
                  </a:txBody>
                  <a:tcPr marL="4447" marR="4447" marT="4446" marB="0" anchor="ctr"/>
                </a:tc>
                <a:tc>
                  <a:txBody>
                    <a:bodyPr/>
                    <a:lstStyle/>
                    <a:p>
                      <a:pPr algn="l" rtl="0" fontAlgn="ctr"/>
                      <a:r>
                        <a:rPr lang="en-US" sz="1400" b="0" i="0" u="none" strike="noStrike" dirty="0">
                          <a:solidFill>
                            <a:srgbClr val="010004"/>
                          </a:solidFill>
                          <a:latin typeface="+mn-lt"/>
                        </a:rPr>
                        <a:t>Krishna</a:t>
                      </a:r>
                      <a:r>
                        <a:rPr lang="en-US" sz="1400" b="0" i="0" u="none" strike="noStrike" baseline="0" dirty="0">
                          <a:solidFill>
                            <a:srgbClr val="010004"/>
                          </a:solidFill>
                          <a:latin typeface="+mn-lt"/>
                        </a:rPr>
                        <a:t>  Building</a:t>
                      </a:r>
                      <a:endParaRPr lang="en-US" sz="1400" b="0" i="0" u="none" strike="noStrike" dirty="0">
                        <a:solidFill>
                          <a:srgbClr val="010004"/>
                        </a:solidFill>
                        <a:latin typeface="+mn-lt"/>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60000</a:t>
                      </a:r>
                    </a:p>
                  </a:txBody>
                  <a:tcPr marL="4999" marR="4999" marT="6153" marB="0" anchor="ctr"/>
                </a:tc>
                <a:extLst>
                  <a:ext uri="{0D108BD9-81ED-4DB2-BD59-A6C34878D82A}">
                    <a16:rowId xmlns:a16="http://schemas.microsoft.com/office/drawing/2014/main" val="10003"/>
                  </a:ext>
                </a:extLst>
              </a:tr>
              <a:tr h="569633">
                <a:tc>
                  <a:txBody>
                    <a:bodyPr/>
                    <a:lstStyle/>
                    <a:p>
                      <a:pPr marL="0" algn="ctr" defTabSz="914400" rtl="0" eaLnBrk="1" latinLnBrk="0" hangingPunct="1"/>
                      <a:r>
                        <a:rPr lang="en-US" sz="1400" u="none" strike="noStrike" kern="1200" dirty="0">
                          <a:solidFill>
                            <a:schemeClr val="tx1"/>
                          </a:solidFill>
                          <a:latin typeface="+mn-lt"/>
                          <a:ea typeface="+mn-ea"/>
                          <a:cs typeface="+mn-cs"/>
                        </a:rPr>
                        <a:t>22</a:t>
                      </a:r>
                    </a:p>
                  </a:txBody>
                  <a:tcPr marL="4447" marR="4447" marT="4446" marB="0" anchor="ctr"/>
                </a:tc>
                <a:tc>
                  <a:txBody>
                    <a:bodyPr/>
                    <a:lstStyle/>
                    <a:p>
                      <a:pPr algn="l" rtl="0" fontAlgn="ctr"/>
                      <a:r>
                        <a:rPr lang="en-US" sz="1400" u="none" strike="noStrike" dirty="0"/>
                        <a:t>Civil, Electrical, Sanitary &amp; Water Supply works of Factory Building, Service Building, Sub-station Building, Boiler Room, Guard Shed and Other External Services works.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Asian Consumer Care Pvt. Ltd.,Dhaka.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300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 1, 00, 000 </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10004"/>
                  </a:ext>
                </a:extLst>
              </a:tr>
              <a:tr h="510995">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23</a:t>
                      </a:r>
                    </a:p>
                  </a:txBody>
                  <a:tcPr marL="4333" marR="4333" marT="4333" marB="0" anchor="ctr"/>
                </a:tc>
                <a:tc>
                  <a:txBody>
                    <a:bodyPr/>
                    <a:lstStyle/>
                    <a:p>
                      <a:pPr algn="l" rtl="0" fontAlgn="ctr"/>
                      <a:r>
                        <a:rPr lang="en-US" sz="1400" u="none" strike="noStrike" dirty="0"/>
                        <a:t>Factory Building, ACCIL Steels Ltd., Daruhera.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ACCIL Steels Ltd.</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150</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1, 00, 000</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05"/>
                  </a:ext>
                </a:extLst>
              </a:tr>
              <a:tr h="728795">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24</a:t>
                      </a:r>
                    </a:p>
                  </a:txBody>
                  <a:tcPr marL="4333" marR="4333" marT="433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Third Party Technical Audit &amp;</a:t>
                      </a:r>
                      <a:r>
                        <a:rPr lang="en-US" sz="1400" u="none" strike="noStrike" kern="1200" baseline="0" dirty="0">
                          <a:solidFill>
                            <a:schemeClr val="tx1"/>
                          </a:solidFill>
                          <a:latin typeface="+mn-lt"/>
                          <a:ea typeface="+mn-ea"/>
                          <a:cs typeface="+mn-cs"/>
                        </a:rPr>
                        <a:t> Bill Verification – LNG Import, storage &amp; Regasification Terminal Project</a:t>
                      </a:r>
                      <a:endParaRPr lang="en-US" sz="1400" u="none" strike="noStrike" kern="1200" dirty="0">
                        <a:solidFill>
                          <a:schemeClr val="tx1"/>
                        </a:solidFill>
                        <a:latin typeface="+mn-lt"/>
                        <a:ea typeface="+mn-ea"/>
                        <a:cs typeface="+mn-cs"/>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SNS Infraprojects</a:t>
                      </a:r>
                      <a:r>
                        <a:rPr lang="en-US" sz="1400" u="none" strike="noStrike" kern="1200" baseline="0" dirty="0">
                          <a:solidFill>
                            <a:schemeClr val="tx1"/>
                          </a:solidFill>
                          <a:effectLst/>
                          <a:latin typeface="+mn-lt"/>
                          <a:ea typeface="+mn-ea"/>
                          <a:cs typeface="+mn-cs"/>
                        </a:rPr>
                        <a:t> Pvt. Ltd</a:t>
                      </a:r>
                      <a:endParaRPr lang="en-US" sz="1400" u="none" strike="noStrike" kern="1200" dirty="0">
                        <a:solidFill>
                          <a:schemeClr val="tx1"/>
                        </a:solidFill>
                        <a:effectLst/>
                        <a:latin typeface="+mn-lt"/>
                        <a:ea typeface="+mn-ea"/>
                        <a:cs typeface="+mn-cs"/>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1100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10 Acres</a:t>
                      </a:r>
                    </a:p>
                  </a:txBody>
                  <a:tcPr marL="4999" marR="4999" marT="6153" marB="0" anchor="ctr"/>
                </a:tc>
                <a:extLst>
                  <a:ext uri="{0D108BD9-81ED-4DB2-BD59-A6C34878D82A}">
                    <a16:rowId xmlns:a16="http://schemas.microsoft.com/office/drawing/2014/main" val="10006"/>
                  </a:ext>
                </a:extLst>
              </a:tr>
              <a:tr h="452355">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25</a:t>
                      </a:r>
                    </a:p>
                  </a:txBody>
                  <a:tcPr marL="4333" marR="4333" marT="4333" marB="0" anchor="ctr"/>
                </a:tc>
                <a:tc>
                  <a:txBody>
                    <a:bodyPr/>
                    <a:lstStyle/>
                    <a:p>
                      <a:pPr algn="l" rtl="0" fontAlgn="ctr"/>
                      <a:r>
                        <a:rPr lang="en-US" sz="1400" u="none" strike="noStrike" dirty="0"/>
                        <a:t>Warehouse at Kidderpore</a:t>
                      </a:r>
                      <a:r>
                        <a:rPr lang="en-US" sz="1400" u="none" strike="noStrike" baseline="0" dirty="0"/>
                        <a:t> Port, Kolkata.</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Transworld Terminal Pvt. Ltd.</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250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10 Acres</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7"/>
                  </a:ext>
                </a:extLst>
              </a:tr>
              <a:tr h="502618">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27</a:t>
                      </a:r>
                    </a:p>
                  </a:txBody>
                  <a:tcPr marL="4333" marR="4333" marT="4333" marB="0" anchor="ctr"/>
                </a:tc>
                <a:tc>
                  <a:txBody>
                    <a:bodyPr/>
                    <a:lstStyle/>
                    <a:p>
                      <a:pPr algn="l" rtl="0" fontAlgn="ctr"/>
                      <a:r>
                        <a:rPr lang="en-US" sz="1400" u="none" strike="noStrike" dirty="0"/>
                        <a:t>Commercial</a:t>
                      </a:r>
                      <a:r>
                        <a:rPr lang="en-US" sz="1400" u="none" strike="noStrike" baseline="0" dirty="0"/>
                        <a:t> Office for </a:t>
                      </a:r>
                      <a:r>
                        <a:rPr lang="en-US" sz="1400" u="none" strike="noStrike" dirty="0"/>
                        <a:t>Schneider</a:t>
                      </a:r>
                      <a:r>
                        <a:rPr lang="en-US" sz="1400" u="none" strike="noStrike" baseline="0" dirty="0"/>
                        <a:t> Electric India Pvt. Ltd., Gurgaon.</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Schneider</a:t>
                      </a:r>
                      <a:r>
                        <a:rPr lang="en-US" sz="1400" u="none" strike="noStrike" baseline="0" dirty="0"/>
                        <a:t> Electric India Pvt. Ltd.</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198</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79,000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8"/>
                  </a:ext>
                </a:extLst>
              </a:tr>
              <a:tr h="44018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28</a:t>
                      </a:r>
                    </a:p>
                  </a:txBody>
                  <a:tcPr marL="4333" marR="4333" marT="433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Construction of Centre of  Excellence for ICAI Phase- I  at Jaipur, Rajasthan.</a:t>
                      </a:r>
                      <a:endParaRPr lang="en-US" sz="1400" b="1" i="0" u="none" strike="noStrike" dirty="0">
                        <a:solidFill>
                          <a:srgbClr val="010004"/>
                        </a:solidFill>
                        <a:effectLst/>
                        <a:latin typeface="BankGothic Lt BT"/>
                      </a:endParaRPr>
                    </a:p>
                  </a:txBody>
                  <a:tcPr marL="4447" marR="4447" marT="44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ICAI, New Delhi. </a:t>
                      </a:r>
                      <a:endParaRPr lang="en-US" sz="1400" b="1" i="0" u="none" strike="noStrike" dirty="0">
                        <a:solidFill>
                          <a:srgbClr val="010004"/>
                        </a:solidFill>
                        <a:effectLst/>
                        <a:latin typeface="BankGothic Lt BT"/>
                      </a:endParaRPr>
                    </a:p>
                  </a:txBody>
                  <a:tcPr marL="4447" marR="4447" marT="44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1250</a:t>
                      </a:r>
                      <a:endParaRPr lang="en-US" sz="1400" b="1" i="0" u="none" strike="noStrike" dirty="0">
                        <a:solidFill>
                          <a:srgbClr val="010004"/>
                        </a:solidFill>
                        <a:effectLst/>
                        <a:latin typeface="BankGothic Lt BT"/>
                      </a:endParaRPr>
                    </a:p>
                  </a:txBody>
                  <a:tcPr marL="4447" marR="4447" marT="44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5, 00, 000 </a:t>
                      </a:r>
                      <a:endParaRPr lang="en-US" sz="14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10"/>
                  </a:ext>
                </a:extLst>
              </a:tr>
              <a:tr h="440183">
                <a:tc>
                  <a:txBody>
                    <a:bodyPr/>
                    <a:lstStyle/>
                    <a:p>
                      <a:pPr algn="ctr"/>
                      <a:r>
                        <a:rPr lang="en-US" sz="1400" b="0" i="0" u="none" strike="noStrike" kern="1200" dirty="0">
                          <a:solidFill>
                            <a:schemeClr val="tx1"/>
                          </a:solidFill>
                          <a:latin typeface="+mn-lt"/>
                          <a:ea typeface="+mn-ea"/>
                          <a:cs typeface="+mn-cs"/>
                        </a:rPr>
                        <a:t>29</a:t>
                      </a:r>
                    </a:p>
                  </a:txBody>
                  <a:tcPr marL="4333" marR="4333" marT="4333" marB="0" anchor="ctr"/>
                </a:tc>
                <a:tc>
                  <a:txBody>
                    <a:bodyPr/>
                    <a:lstStyle/>
                    <a:p>
                      <a:pPr algn="l" rtl="0" fontAlgn="ctr"/>
                      <a:r>
                        <a:rPr lang="en-US" sz="1400" u="none" strike="noStrike" dirty="0"/>
                        <a:t>Software Development Centre, NIIT, Infocity, Gurgaon. </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NIIT, Gurgaon. </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320</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 1, 50, 000   </a:t>
                      </a:r>
                      <a:endParaRPr lang="en-US" sz="1400" b="1" i="0" u="none" strike="noStrike" dirty="0">
                        <a:solidFill>
                          <a:srgbClr val="010004"/>
                        </a:solidFill>
                        <a:latin typeface="BankGothic Lt BT"/>
                      </a:endParaRPr>
                    </a:p>
                  </a:txBody>
                  <a:tcPr marL="4447" marR="4447" marT="4446" marB="0" anchor="ctr"/>
                </a:tc>
                <a:extLst>
                  <a:ext uri="{0D108BD9-81ED-4DB2-BD59-A6C34878D82A}">
                    <a16:rowId xmlns:a16="http://schemas.microsoft.com/office/drawing/2014/main" val="10011"/>
                  </a:ext>
                </a:extLst>
              </a:tr>
              <a:tr h="405600">
                <a:tc>
                  <a:txBody>
                    <a:bodyPr/>
                    <a:lstStyle/>
                    <a:p>
                      <a:pPr algn="ctr"/>
                      <a:r>
                        <a:rPr lang="en-US" sz="1400" u="none" strike="noStrike" kern="1200" dirty="0">
                          <a:solidFill>
                            <a:schemeClr val="tx1"/>
                          </a:solidFill>
                          <a:latin typeface="+mn-lt"/>
                          <a:ea typeface="+mn-ea"/>
                          <a:cs typeface="+mn-cs"/>
                        </a:rPr>
                        <a:t>30</a:t>
                      </a:r>
                    </a:p>
                  </a:txBody>
                  <a:tcPr marL="4447" marR="4447" marT="4446" marB="0" anchor="ctr"/>
                </a:tc>
                <a:tc>
                  <a:txBody>
                    <a:bodyPr/>
                    <a:lstStyle/>
                    <a:p>
                      <a:pPr algn="l" rtl="0" fontAlgn="ctr"/>
                      <a:r>
                        <a:rPr lang="en-US" sz="1400" u="none" strike="noStrike" dirty="0"/>
                        <a:t>Corporate Office Building, Muthoot Finance Ltd.</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Muthoot Finance  Ltd.</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200</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 80, 000  </a:t>
                      </a:r>
                      <a:endParaRPr lang="en-US" sz="1400" b="1" i="0" u="none" strike="noStrike" dirty="0">
                        <a:solidFill>
                          <a:srgbClr val="010004"/>
                        </a:solidFill>
                        <a:latin typeface="BankGothic Lt BT"/>
                      </a:endParaRPr>
                    </a:p>
                  </a:txBody>
                  <a:tcPr marL="4447" marR="4447" marT="4446"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51449643"/>
      </p:ext>
    </p:extLst>
  </p:cSld>
  <p:clrMapOvr>
    <a:masterClrMapping/>
  </p:clrMapOvr>
  <p:transition spd="med">
    <p:pull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378890-6165-6EE0-AFAF-7AF7C8C72306}"/>
              </a:ext>
            </a:extLst>
          </p:cNvPr>
          <p:cNvGraphicFramePr>
            <a:graphicFrameLocks noGrp="1"/>
          </p:cNvGraphicFramePr>
          <p:nvPr>
            <p:extLst>
              <p:ext uri="{D42A27DB-BD31-4B8C-83A1-F6EECF244321}">
                <p14:modId xmlns:p14="http://schemas.microsoft.com/office/powerpoint/2010/main" val="2702604060"/>
              </p:ext>
            </p:extLst>
          </p:nvPr>
        </p:nvGraphicFramePr>
        <p:xfrm>
          <a:off x="229001" y="208722"/>
          <a:ext cx="11733998" cy="5494662"/>
        </p:xfrm>
        <a:graphic>
          <a:graphicData uri="http://schemas.openxmlformats.org/drawingml/2006/table">
            <a:tbl>
              <a:tblPr>
                <a:tableStyleId>{616DA210-FB5B-4158-B5E0-FEB733F419BA}</a:tableStyleId>
              </a:tblPr>
              <a:tblGrid>
                <a:gridCol w="1140310">
                  <a:extLst>
                    <a:ext uri="{9D8B030D-6E8A-4147-A177-3AD203B41FA5}">
                      <a16:colId xmlns:a16="http://schemas.microsoft.com/office/drawing/2014/main" val="1271350818"/>
                    </a:ext>
                  </a:extLst>
                </a:gridCol>
                <a:gridCol w="4028551">
                  <a:extLst>
                    <a:ext uri="{9D8B030D-6E8A-4147-A177-3AD203B41FA5}">
                      <a16:colId xmlns:a16="http://schemas.microsoft.com/office/drawing/2014/main" val="1434372018"/>
                    </a:ext>
                  </a:extLst>
                </a:gridCol>
                <a:gridCol w="2353760">
                  <a:extLst>
                    <a:ext uri="{9D8B030D-6E8A-4147-A177-3AD203B41FA5}">
                      <a16:colId xmlns:a16="http://schemas.microsoft.com/office/drawing/2014/main" val="2037202989"/>
                    </a:ext>
                  </a:extLst>
                </a:gridCol>
                <a:gridCol w="2028579">
                  <a:extLst>
                    <a:ext uri="{9D8B030D-6E8A-4147-A177-3AD203B41FA5}">
                      <a16:colId xmlns:a16="http://schemas.microsoft.com/office/drawing/2014/main" val="2425733480"/>
                    </a:ext>
                  </a:extLst>
                </a:gridCol>
                <a:gridCol w="2182798">
                  <a:extLst>
                    <a:ext uri="{9D8B030D-6E8A-4147-A177-3AD203B41FA5}">
                      <a16:colId xmlns:a16="http://schemas.microsoft.com/office/drawing/2014/main" val="2592096125"/>
                    </a:ext>
                  </a:extLst>
                </a:gridCol>
              </a:tblGrid>
              <a:tr h="562178">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3839" marR="3839" marT="3838" marB="0" anchor="ctr"/>
                </a:tc>
                <a:extLst>
                  <a:ext uri="{0D108BD9-81ED-4DB2-BD59-A6C34878D82A}">
                    <a16:rowId xmlns:a16="http://schemas.microsoft.com/office/drawing/2014/main" val="4182200169"/>
                  </a:ext>
                </a:extLst>
              </a:tr>
              <a:tr h="345631">
                <a:tc gridSpan="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kern="1200" dirty="0">
                          <a:solidFill>
                            <a:schemeClr val="tx1"/>
                          </a:solidFill>
                          <a:latin typeface="+mn-lt"/>
                          <a:ea typeface="+mn-ea"/>
                          <a:cs typeface="+mn-cs"/>
                        </a:rPr>
                        <a:t>Project Management</a:t>
                      </a:r>
                    </a:p>
                  </a:txBody>
                  <a:tcPr marL="3839" marR="3839" marT="3838" marB="0" anchor="ctr"/>
                </a:tc>
                <a:tc hMerge="1">
                  <a:txBody>
                    <a:bodyPr/>
                    <a:lstStyle/>
                    <a:p>
                      <a:pPr algn="l" rtl="0" fontAlgn="ctr"/>
                      <a:endParaRPr lang="en-US" sz="1400" b="0" i="0" u="none" strike="noStrike" dirty="0">
                        <a:solidFill>
                          <a:srgbClr val="010004"/>
                        </a:solidFill>
                        <a:latin typeface="+mn-lt"/>
                      </a:endParaRPr>
                    </a:p>
                  </a:txBody>
                  <a:tcPr marL="4999" marR="4999" marT="6153" marB="0" anchor="ct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dirty="0">
                        <a:solidFill>
                          <a:srgbClr val="010004"/>
                        </a:solidFill>
                        <a:latin typeface="BankGothic Lt BT"/>
                      </a:endParaRPr>
                    </a:p>
                  </a:txBody>
                  <a:tcPr marL="4999" marR="4999" marT="6153" marB="0" anchor="ctr"/>
                </a:tc>
                <a:tc hMerge="1">
                  <a:txBody>
                    <a:bodyPr/>
                    <a:lstStyle/>
                    <a:p>
                      <a:pPr algn="ctr" fontAlgn="ctr"/>
                      <a:endParaRPr lang="en-US" sz="1400" b="1" i="0" u="none" strike="noStrike" dirty="0">
                        <a:solidFill>
                          <a:srgbClr val="010004"/>
                        </a:solidFill>
                        <a:latin typeface="BankGothic Lt BT"/>
                      </a:endParaRPr>
                    </a:p>
                  </a:txBody>
                  <a:tcPr marL="4999" marR="4999" marT="6153" marB="0" anchor="ctr"/>
                </a:tc>
                <a:tc hMerge="1">
                  <a:txBody>
                    <a:bodyPr/>
                    <a:lstStyle/>
                    <a:p>
                      <a:pPr algn="ctr" rtl="0" fontAlgn="ctr"/>
                      <a:endParaRPr lang="en-US" sz="1400" b="0" i="0" u="none" strike="noStrike" dirty="0">
                        <a:solidFill>
                          <a:srgbClr val="010004"/>
                        </a:solidFill>
                        <a:latin typeface="+mn-lt"/>
                      </a:endParaRPr>
                    </a:p>
                  </a:txBody>
                  <a:tcPr marL="4999" marR="4999" marT="6153" marB="0" anchor="ctr"/>
                </a:tc>
                <a:extLst>
                  <a:ext uri="{0D108BD9-81ED-4DB2-BD59-A6C34878D82A}">
                    <a16:rowId xmlns:a16="http://schemas.microsoft.com/office/drawing/2014/main" val="554300616"/>
                  </a:ext>
                </a:extLst>
              </a:tr>
              <a:tr h="562178">
                <a:tc>
                  <a:txBody>
                    <a:bodyPr/>
                    <a:lstStyle/>
                    <a:p>
                      <a:pPr algn="ctr" rtl="0" fontAlgn="ctr"/>
                      <a:r>
                        <a:rPr lang="en-US" sz="1400" u="none" strike="noStrike" dirty="0"/>
                        <a:t>31</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b="0" i="0" u="none" strike="noStrike" dirty="0">
                          <a:solidFill>
                            <a:srgbClr val="010004"/>
                          </a:solidFill>
                          <a:latin typeface="+mn-lt"/>
                        </a:rPr>
                        <a:t>Rehani Indicon</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DesignCo/ Lohia Group.  </a:t>
                      </a:r>
                      <a:endParaRPr lang="en-US" sz="1400" b="1" i="0" u="none" strike="noStrike" dirty="0">
                        <a:solidFill>
                          <a:srgbClr val="010004"/>
                        </a:solidFill>
                        <a:latin typeface="BankGothic Lt BT"/>
                      </a:endParaRPr>
                    </a:p>
                  </a:txBody>
                  <a:tcPr marL="4999" marR="4999" marT="6153" marB="0" anchor="ctr"/>
                </a:tc>
                <a:tc>
                  <a:txBody>
                    <a:bodyPr/>
                    <a:lstStyle/>
                    <a:p>
                      <a:pPr algn="ctr" fontAlgn="ctr"/>
                      <a:r>
                        <a:rPr lang="en-US" sz="1400" b="1" i="0" u="none" strike="noStrike" dirty="0">
                          <a:solidFill>
                            <a:srgbClr val="010004"/>
                          </a:solidFill>
                          <a:latin typeface="BankGothic Lt BT"/>
                        </a:rPr>
                        <a:t>-</a:t>
                      </a:r>
                    </a:p>
                  </a:txBody>
                  <a:tcPr marL="4999" marR="4999" marT="6153" marB="0" anchor="ctr"/>
                </a:tc>
                <a:tc>
                  <a:txBody>
                    <a:bodyPr/>
                    <a:lstStyle/>
                    <a:p>
                      <a:pPr algn="ctr" rtl="0" fontAlgn="ctr"/>
                      <a:r>
                        <a:rPr lang="en-US" sz="1400" b="0" i="0" u="none" strike="noStrike" dirty="0">
                          <a:solidFill>
                            <a:srgbClr val="010004"/>
                          </a:solidFill>
                          <a:latin typeface="+mn-lt"/>
                        </a:rPr>
                        <a:t>-</a:t>
                      </a:r>
                    </a:p>
                  </a:txBody>
                  <a:tcPr marL="4999" marR="4999" marT="6153" marB="0" anchor="ctr"/>
                </a:tc>
                <a:extLst>
                  <a:ext uri="{0D108BD9-81ED-4DB2-BD59-A6C34878D82A}">
                    <a16:rowId xmlns:a16="http://schemas.microsoft.com/office/drawing/2014/main" val="3013601037"/>
                  </a:ext>
                </a:extLst>
              </a:tr>
              <a:tr h="562178">
                <a:tc>
                  <a:txBody>
                    <a:bodyPr/>
                    <a:lstStyle/>
                    <a:p>
                      <a:pPr algn="ctr" rtl="0" fontAlgn="ctr"/>
                      <a:r>
                        <a:rPr lang="en-US" sz="1400" u="none" strike="noStrike" dirty="0"/>
                        <a:t>32</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u="none" strike="noStrike" dirty="0"/>
                        <a:t>Interior, MEP &amp; Finishing Works, for Teleperformance, Jaipur.</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Teleperformance.</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50 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1, 00, 000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71730372"/>
                  </a:ext>
                </a:extLst>
              </a:tr>
              <a:tr h="432812">
                <a:tc>
                  <a:txBody>
                    <a:bodyPr/>
                    <a:lstStyle/>
                    <a:p>
                      <a:pPr algn="ctr" rtl="0" fontAlgn="ctr"/>
                      <a:r>
                        <a:rPr lang="en-US" sz="1400" u="none" strike="noStrike" dirty="0"/>
                        <a:t>33</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u="none" strike="noStrike" dirty="0"/>
                        <a:t>Blackberry’s Corporate </a:t>
                      </a:r>
                      <a:r>
                        <a:rPr lang="en-US" sz="1400" u="none" strike="noStrike" baseline="0" dirty="0"/>
                        <a:t>Office For Mohan Clothing.</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Petrole Services (India)</a:t>
                      </a:r>
                      <a:r>
                        <a:rPr lang="en-US" sz="1400" u="none" strike="noStrike" baseline="0" dirty="0"/>
                        <a:t> Pvt. Ltd.</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250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1, 00,</a:t>
                      </a:r>
                      <a:r>
                        <a:rPr lang="en-US" sz="1400" u="none" strike="noStrike" baseline="0" dirty="0"/>
                        <a:t> 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371211344"/>
                  </a:ext>
                </a:extLst>
              </a:tr>
              <a:tr h="605937">
                <a:tc>
                  <a:txBody>
                    <a:bodyPr/>
                    <a:lstStyle/>
                    <a:p>
                      <a:pPr algn="ctr" rtl="0" fontAlgn="ctr"/>
                      <a:r>
                        <a:rPr lang="en-US" sz="1400" u="none" strike="noStrike" dirty="0"/>
                        <a:t>34</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Construction of  Dwarika City Centre Shopping Mall Cum Multiplex, Muzaffarpur, Bihar.</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ReIndia Property Management Pvt. Ltd.</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400</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2, 00, 000 </a:t>
                      </a:r>
                      <a:endParaRPr lang="en-US" sz="1400" b="1" i="0" u="none" strike="noStrike" dirty="0">
                        <a:solidFill>
                          <a:srgbClr val="010004"/>
                        </a:solidFill>
                        <a:latin typeface="BankGothic Lt BT"/>
                      </a:endParaRPr>
                    </a:p>
                  </a:txBody>
                  <a:tcPr marL="4447" marR="4447" marT="4446" marB="0" anchor="ctr"/>
                </a:tc>
                <a:extLst>
                  <a:ext uri="{0D108BD9-81ED-4DB2-BD59-A6C34878D82A}">
                    <a16:rowId xmlns:a16="http://schemas.microsoft.com/office/drawing/2014/main" val="1321233364"/>
                  </a:ext>
                </a:extLst>
              </a:tr>
              <a:tr h="605937">
                <a:tc>
                  <a:txBody>
                    <a:bodyPr/>
                    <a:lstStyle/>
                    <a:p>
                      <a:pPr algn="ctr" rtl="0" fontAlgn="ctr"/>
                      <a:r>
                        <a:rPr lang="en-US" sz="1400" b="0" i="0" u="none" strike="noStrike" dirty="0">
                          <a:solidFill>
                            <a:srgbClr val="010004"/>
                          </a:solidFill>
                          <a:latin typeface="+mn-lt"/>
                        </a:rPr>
                        <a:t>35</a:t>
                      </a:r>
                    </a:p>
                  </a:txBody>
                  <a:tcPr marL="3839" marR="3839" marT="3838" marB="0" anchor="ctr"/>
                </a:tc>
                <a:tc>
                  <a:txBody>
                    <a:bodyPr/>
                    <a:lstStyle/>
                    <a:p>
                      <a:pPr algn="l" rtl="0" fontAlgn="ctr"/>
                      <a:r>
                        <a:rPr lang="en-US" sz="1400" u="none" strike="noStrike" dirty="0"/>
                        <a:t>IT Space including 2 BMT + GF+ 6 floors. Plot  no. 100, Ph. I, Gurgaon. </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Unitech Ltd., Gurgaon.</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120</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1, 00, 000 </a:t>
                      </a:r>
                      <a:endParaRPr lang="en-US" sz="1400" b="1" i="0" u="none" strike="noStrike" dirty="0">
                        <a:solidFill>
                          <a:srgbClr val="010004"/>
                        </a:solidFill>
                        <a:latin typeface="BankGothic Lt BT"/>
                      </a:endParaRPr>
                    </a:p>
                  </a:txBody>
                  <a:tcPr marL="4447" marR="4447" marT="4446" marB="0" anchor="ctr"/>
                </a:tc>
                <a:extLst>
                  <a:ext uri="{0D108BD9-81ED-4DB2-BD59-A6C34878D82A}">
                    <a16:rowId xmlns:a16="http://schemas.microsoft.com/office/drawing/2014/main" val="90648537"/>
                  </a:ext>
                </a:extLst>
              </a:tr>
              <a:tr h="605937">
                <a:tc>
                  <a:txBody>
                    <a:bodyPr/>
                    <a:lstStyle/>
                    <a:p>
                      <a:pPr algn="ctr" rtl="0" fontAlgn="ctr"/>
                      <a:r>
                        <a:rPr lang="en-US" sz="1400" u="none" strike="noStrike" kern="1200" dirty="0">
                          <a:solidFill>
                            <a:schemeClr val="tx1"/>
                          </a:solidFill>
                          <a:latin typeface="+mn-lt"/>
                          <a:ea typeface="+mn-ea"/>
                          <a:cs typeface="+mn-cs"/>
                        </a:rPr>
                        <a:t>36</a:t>
                      </a:r>
                    </a:p>
                  </a:txBody>
                  <a:tcPr marL="3839" marR="3839" marT="3838" marB="0" anchor="ctr"/>
                </a:tc>
                <a:tc>
                  <a:txBody>
                    <a:bodyPr/>
                    <a:lstStyle/>
                    <a:p>
                      <a:pPr algn="l" rtl="0" fontAlgn="ctr"/>
                      <a:r>
                        <a:rPr lang="en-US" sz="1400" u="none" strike="noStrike" baseline="0" dirty="0"/>
                        <a:t>Commercial base Kitchen, for all Theobroma outlets in Delhi, Okhla.</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Theobroma</a:t>
                      </a:r>
                      <a:r>
                        <a:rPr lang="en-US" sz="1400" u="none" strike="noStrike" baseline="0" dirty="0"/>
                        <a:t> Foods pvt.ltd.</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50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15, 000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694201501"/>
                  </a:ext>
                </a:extLst>
              </a:tr>
              <a:tr h="60593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37</a:t>
                      </a:r>
                    </a:p>
                  </a:txBody>
                  <a:tcPr marL="4447" marR="4447" marT="4446" marB="0" anchor="ctr"/>
                </a:tc>
                <a:tc>
                  <a:txBody>
                    <a:bodyPr/>
                    <a:lstStyle/>
                    <a:p>
                      <a:pPr algn="l" rtl="0" fontAlgn="ctr"/>
                      <a:r>
                        <a:rPr lang="en-IN" sz="1400" u="none" strike="noStrike" kern="1200" baseline="0" dirty="0" err="1">
                          <a:solidFill>
                            <a:schemeClr val="tx1"/>
                          </a:solidFill>
                          <a:latin typeface="+mn-lt"/>
                          <a:ea typeface="+mn-ea"/>
                          <a:cs typeface="+mn-cs"/>
                        </a:rPr>
                        <a:t>Devsai</a:t>
                      </a:r>
                      <a:r>
                        <a:rPr lang="en-IN" sz="1400" u="none" strike="noStrike" kern="1200" baseline="0" dirty="0">
                          <a:solidFill>
                            <a:schemeClr val="tx1"/>
                          </a:solidFill>
                          <a:latin typeface="+mn-lt"/>
                          <a:ea typeface="+mn-ea"/>
                          <a:cs typeface="+mn-cs"/>
                        </a:rPr>
                        <a:t> 52 Avenue, Sec-52, Noida-Commercial Project (Mall, Shopping Complex, Cinema Hall)</a:t>
                      </a:r>
                      <a:endParaRPr lang="en-US" sz="1400" u="none" strike="noStrike" kern="1200" baseline="0" dirty="0">
                        <a:solidFill>
                          <a:schemeClr val="tx1"/>
                        </a:solidFill>
                        <a:latin typeface="+mn-lt"/>
                        <a:ea typeface="+mn-ea"/>
                        <a:cs typeface="+mn-cs"/>
                      </a:endParaRPr>
                    </a:p>
                  </a:txBody>
                  <a:tcPr marL="4447" marR="4447" marT="4446" marB="0" anchor="ctr"/>
                </a:tc>
                <a:tc>
                  <a:txBody>
                    <a:bodyPr/>
                    <a:lstStyle/>
                    <a:p>
                      <a:pPr algn="ctr" rtl="0" fontAlgn="ctr"/>
                      <a:r>
                        <a:rPr lang="en-IN" sz="1400" u="none" strike="noStrike" kern="1200" dirty="0">
                          <a:solidFill>
                            <a:schemeClr val="tx1"/>
                          </a:solidFill>
                          <a:latin typeface="+mn-lt"/>
                          <a:ea typeface="+mn-ea"/>
                          <a:cs typeface="+mn-cs"/>
                        </a:rPr>
                        <a:t>MMR Group </a:t>
                      </a:r>
                      <a:endParaRPr lang="en-US" sz="1400" u="none" strike="noStrike" kern="1200" dirty="0">
                        <a:solidFill>
                          <a:schemeClr val="tx1"/>
                        </a:solidFill>
                        <a:latin typeface="+mn-lt"/>
                        <a:ea typeface="+mn-ea"/>
                        <a:cs typeface="+mn-cs"/>
                      </a:endParaRP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4200</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12,00,000</a:t>
                      </a:r>
                    </a:p>
                  </a:txBody>
                  <a:tcPr marL="4447" marR="4447" marT="4446" marB="0" anchor="ctr"/>
                </a:tc>
                <a:extLst>
                  <a:ext uri="{0D108BD9-81ED-4DB2-BD59-A6C34878D82A}">
                    <a16:rowId xmlns:a16="http://schemas.microsoft.com/office/drawing/2014/main" val="1109986657"/>
                  </a:ext>
                </a:extLst>
              </a:tr>
              <a:tr h="605937">
                <a:tc>
                  <a:txBody>
                    <a:bodyPr/>
                    <a:lstStyle/>
                    <a:p>
                      <a:pPr algn="ctr" rtl="0" fontAlgn="ctr"/>
                      <a:r>
                        <a:rPr lang="en-US" sz="1400" u="none" strike="noStrike" kern="1200" dirty="0">
                          <a:solidFill>
                            <a:schemeClr val="tx1"/>
                          </a:solidFill>
                          <a:latin typeface="+mn-lt"/>
                          <a:ea typeface="+mn-ea"/>
                          <a:cs typeface="+mn-cs"/>
                        </a:rPr>
                        <a:t>38</a:t>
                      </a:r>
                    </a:p>
                  </a:txBody>
                  <a:tcPr marL="3839" marR="3839" marT="3838" marB="0" anchor="ctr"/>
                </a:tc>
                <a:tc>
                  <a:txBody>
                    <a:bodyPr/>
                    <a:lstStyle/>
                    <a:p>
                      <a:pPr algn="l" rtl="0" fontAlgn="ctr"/>
                      <a:r>
                        <a:rPr lang="en-US" sz="1400" u="none" strike="noStrike" kern="1200" dirty="0">
                          <a:solidFill>
                            <a:schemeClr val="tx1"/>
                          </a:solidFill>
                          <a:latin typeface="+mn-lt"/>
                          <a:ea typeface="+mn-ea"/>
                          <a:cs typeface="+mn-cs"/>
                        </a:rPr>
                        <a:t>TCS Research &amp; Innovation Park + Office, IIT Hauz Khas, Delhi</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TCS/ Vijay Punjabi Consultants Pvt. Ltd.</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14</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5,000</a:t>
                      </a:r>
                    </a:p>
                  </a:txBody>
                  <a:tcPr marL="5271" marR="5271" marT="5271" marB="0" anchor="ctr"/>
                </a:tc>
                <a:extLst>
                  <a:ext uri="{0D108BD9-81ED-4DB2-BD59-A6C34878D82A}">
                    <a16:rowId xmlns:a16="http://schemas.microsoft.com/office/drawing/2014/main" val="476663489"/>
                  </a:ext>
                </a:extLst>
              </a:tr>
            </a:tbl>
          </a:graphicData>
        </a:graphic>
      </p:graphicFrame>
    </p:spTree>
    <p:extLst>
      <p:ext uri="{BB962C8B-B14F-4D97-AF65-F5344CB8AC3E}">
        <p14:creationId xmlns:p14="http://schemas.microsoft.com/office/powerpoint/2010/main" val="60866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4385" y="216323"/>
            <a:ext cx="11387275" cy="868362"/>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GOVT. PROJECTS</a:t>
            </a:r>
          </a:p>
        </p:txBody>
      </p:sp>
      <p:cxnSp>
        <p:nvCxnSpPr>
          <p:cNvPr id="5" name="Straight Connector 4"/>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5945" y="328388"/>
            <a:ext cx="1007023" cy="611282"/>
          </a:xfrm>
          <a:prstGeom prst="rect">
            <a:avLst/>
          </a:prstGeom>
          <a:solidFill>
            <a:sysClr val="window" lastClr="FFFFFF"/>
          </a:solidFill>
          <a:ln>
            <a:solidFill>
              <a:sysClr val="window" lastClr="FFFFFF"/>
            </a:solidFill>
          </a:ln>
        </p:spPr>
      </p:pic>
      <p:sp>
        <p:nvSpPr>
          <p:cNvPr id="7" name="Rectangle 6"/>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167516740"/>
              </p:ext>
            </p:extLst>
          </p:nvPr>
        </p:nvGraphicFramePr>
        <p:xfrm>
          <a:off x="477795" y="1294154"/>
          <a:ext cx="11129318" cy="4595209"/>
        </p:xfrm>
        <a:graphic>
          <a:graphicData uri="http://schemas.openxmlformats.org/drawingml/2006/table">
            <a:tbl>
              <a:tblPr>
                <a:tableStyleId>{616DA210-FB5B-4158-B5E0-FEB733F419BA}</a:tableStyleId>
              </a:tblPr>
              <a:tblGrid>
                <a:gridCol w="871701">
                  <a:extLst>
                    <a:ext uri="{9D8B030D-6E8A-4147-A177-3AD203B41FA5}">
                      <a16:colId xmlns:a16="http://schemas.microsoft.com/office/drawing/2014/main" val="20000"/>
                    </a:ext>
                  </a:extLst>
                </a:gridCol>
                <a:gridCol w="3600465">
                  <a:extLst>
                    <a:ext uri="{9D8B030D-6E8A-4147-A177-3AD203B41FA5}">
                      <a16:colId xmlns:a16="http://schemas.microsoft.com/office/drawing/2014/main" val="20001"/>
                    </a:ext>
                  </a:extLst>
                </a:gridCol>
                <a:gridCol w="2673042">
                  <a:extLst>
                    <a:ext uri="{9D8B030D-6E8A-4147-A177-3AD203B41FA5}">
                      <a16:colId xmlns:a16="http://schemas.microsoft.com/office/drawing/2014/main" val="20002"/>
                    </a:ext>
                  </a:extLst>
                </a:gridCol>
                <a:gridCol w="1919105">
                  <a:extLst>
                    <a:ext uri="{9D8B030D-6E8A-4147-A177-3AD203B41FA5}">
                      <a16:colId xmlns:a16="http://schemas.microsoft.com/office/drawing/2014/main" val="20003"/>
                    </a:ext>
                  </a:extLst>
                </a:gridCol>
                <a:gridCol w="2065005">
                  <a:extLst>
                    <a:ext uri="{9D8B030D-6E8A-4147-A177-3AD203B41FA5}">
                      <a16:colId xmlns:a16="http://schemas.microsoft.com/office/drawing/2014/main" val="20004"/>
                    </a:ext>
                  </a:extLst>
                </a:gridCol>
              </a:tblGrid>
              <a:tr h="618989">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outerShdw blurRad="38100" dist="38100" dir="2700000" algn="tl">
                              <a:srgbClr val="000000">
                                <a:alpha val="43137"/>
                              </a:srgbClr>
                            </a:outerShdw>
                          </a:effectLst>
                        </a:rPr>
                        <a:t> </a:t>
                      </a:r>
                      <a:r>
                        <a:rPr lang="en-US" sz="1600" b="1" u="none" strike="noStrike" dirty="0">
                          <a:effectLst/>
                        </a:rPr>
                        <a:t>Area Sq Ft </a:t>
                      </a:r>
                      <a:endParaRPr lang="en-US" sz="16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00"/>
                  </a:ext>
                </a:extLst>
              </a:tr>
              <a:tr h="68190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1</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Construction of Centre of  Excellence for ICAI Phase- I  at Jaipur, Rajasthan.</a:t>
                      </a:r>
                      <a:endParaRPr lang="en-US" sz="1400" b="1" i="0" u="none" strike="noStrike" dirty="0">
                        <a:solidFill>
                          <a:srgbClr val="010004"/>
                        </a:solidFill>
                        <a:effectLst/>
                        <a:latin typeface="BankGothic Lt BT"/>
                      </a:endParaRPr>
                    </a:p>
                  </a:txBody>
                  <a:tcPr marL="4447" marR="4447" marT="44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ICAI, New Delhi. </a:t>
                      </a:r>
                      <a:endParaRPr lang="en-US" sz="1400" b="1" i="0" u="none" strike="noStrike" dirty="0">
                        <a:solidFill>
                          <a:srgbClr val="010004"/>
                        </a:solidFill>
                        <a:effectLst/>
                        <a:latin typeface="BankGothic Lt BT"/>
                      </a:endParaRPr>
                    </a:p>
                  </a:txBody>
                  <a:tcPr marL="4447" marR="4447" marT="44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1250</a:t>
                      </a:r>
                      <a:endParaRPr lang="en-US" sz="1400" b="1" i="0" u="none" strike="noStrike" dirty="0">
                        <a:solidFill>
                          <a:srgbClr val="010004"/>
                        </a:solidFill>
                        <a:effectLst/>
                        <a:latin typeface="BankGothic Lt BT"/>
                      </a:endParaRPr>
                    </a:p>
                  </a:txBody>
                  <a:tcPr marL="4447" marR="4447" marT="44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5, 00, 000 </a:t>
                      </a:r>
                      <a:endParaRPr lang="en-US" sz="14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01"/>
                  </a:ext>
                </a:extLst>
              </a:tr>
              <a:tr h="58753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2</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Defense Project For Tata Power Company Ltd. at IMT, Faridabad.</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M/s. Daga Trading Co Pvt. Ltd.</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 600</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8,00,000 </a:t>
                      </a:r>
                    </a:p>
                  </a:txBody>
                  <a:tcPr marL="5629" marR="5629" marT="5629" marB="0" anchor="ctr"/>
                </a:tc>
                <a:extLst>
                  <a:ext uri="{0D108BD9-81ED-4DB2-BD59-A6C34878D82A}">
                    <a16:rowId xmlns:a16="http://schemas.microsoft.com/office/drawing/2014/main" val="10003"/>
                  </a:ext>
                </a:extLst>
              </a:tr>
              <a:tr h="580283">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3</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Indian International Institute of Democracy &amp; Election Management at Dwarka.</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Daga Trading Co Pvt. Ltd.</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 1000</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10,00,000 </a:t>
                      </a:r>
                    </a:p>
                  </a:txBody>
                  <a:tcPr marL="5629" marR="5629" marT="5629" marB="0" anchor="ctr"/>
                </a:tc>
                <a:extLst>
                  <a:ext uri="{0D108BD9-81ED-4DB2-BD59-A6C34878D82A}">
                    <a16:rowId xmlns:a16="http://schemas.microsoft.com/office/drawing/2014/main" val="10004"/>
                  </a:ext>
                </a:extLst>
              </a:tr>
              <a:tr h="58096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4</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All India Institute of Ayurveda, Naturopathy &amp; Yoga (AIIA), Goa.</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Dee Vee Projects Ltd.</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1,750</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5,00,000</a:t>
                      </a:r>
                    </a:p>
                  </a:txBody>
                  <a:tcPr marL="5629" marR="5629" marT="5629" marB="0" anchor="ctr"/>
                </a:tc>
                <a:extLst>
                  <a:ext uri="{0D108BD9-81ED-4DB2-BD59-A6C34878D82A}">
                    <a16:rowId xmlns:a16="http://schemas.microsoft.com/office/drawing/2014/main" val="10005"/>
                  </a:ext>
                </a:extLst>
              </a:tr>
              <a:tr h="84482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5</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400" u="none" strike="noStrike" kern="1200" dirty="0">
                          <a:solidFill>
                            <a:schemeClr val="tx1"/>
                          </a:solidFill>
                          <a:effectLst/>
                          <a:latin typeface="+mn-lt"/>
                          <a:ea typeface="+mn-ea"/>
                          <a:cs typeface="+mn-cs"/>
                        </a:rPr>
                        <a:t>Pt. Jawaharlal  Nehru Medical College &amp; Hospital (Phase-1), Chamba, Himachal Pradesh.</a:t>
                      </a:r>
                      <a:endParaRPr lang="en-US" sz="1400" u="none" strike="noStrike" kern="1200" dirty="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en-US" sz="1400" u="none" strike="noStrike" kern="1200" dirty="0">
                        <a:solidFill>
                          <a:schemeClr val="tx1"/>
                        </a:solidFill>
                        <a:effectLst/>
                        <a:latin typeface="+mn-lt"/>
                        <a:ea typeface="+mn-ea"/>
                        <a:cs typeface="+mn-cs"/>
                      </a:endParaRP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Ahluwalia Contracts (India) Limited.</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2,898</a:t>
                      </a: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5,00,000</a:t>
                      </a:r>
                    </a:p>
                  </a:txBody>
                  <a:tcPr marL="5629" marR="5629" marT="5629" marB="0" anchor="ctr"/>
                </a:tc>
                <a:extLst>
                  <a:ext uri="{0D108BD9-81ED-4DB2-BD59-A6C34878D82A}">
                    <a16:rowId xmlns:a16="http://schemas.microsoft.com/office/drawing/2014/main" val="10006"/>
                  </a:ext>
                </a:extLst>
              </a:tr>
              <a:tr h="70070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6</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Development</a:t>
                      </a:r>
                      <a:r>
                        <a:rPr lang="en-US" sz="1400" u="none" strike="noStrike" kern="1200" baseline="0" dirty="0">
                          <a:solidFill>
                            <a:schemeClr val="tx1"/>
                          </a:solidFill>
                          <a:latin typeface="+mn-lt"/>
                          <a:ea typeface="+mn-ea"/>
                          <a:cs typeface="+mn-cs"/>
                        </a:rPr>
                        <a:t> of permanent Campus, Phase 1, IIM Sambalpur.</a:t>
                      </a:r>
                      <a:endParaRPr lang="en-US" sz="1400" u="none" strike="noStrike" kern="1200" dirty="0">
                        <a:solidFill>
                          <a:schemeClr val="tx1"/>
                        </a:solidFill>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en-US" sz="1400" u="none" strike="noStrike" kern="1200" dirty="0">
                        <a:solidFill>
                          <a:schemeClr val="tx1"/>
                        </a:solidFill>
                        <a:effectLst/>
                        <a:latin typeface="+mn-lt"/>
                        <a:ea typeface="+mn-ea"/>
                        <a:cs typeface="+mn-cs"/>
                      </a:endParaRP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Dee Vee Projects Ltd.</a:t>
                      </a:r>
                    </a:p>
                    <a:p>
                      <a:pPr marL="0" marR="0" indent="0" algn="ctr" defTabSz="914400" rtl="0" eaLnBrk="1" fontAlgn="ctr" latinLnBrk="0" hangingPunct="1">
                        <a:lnSpc>
                          <a:spcPct val="100000"/>
                        </a:lnSpc>
                        <a:spcBef>
                          <a:spcPts val="0"/>
                        </a:spcBef>
                        <a:spcAft>
                          <a:spcPts val="0"/>
                        </a:spcAft>
                        <a:buClrTx/>
                        <a:buSzTx/>
                        <a:buFontTx/>
                        <a:buNone/>
                        <a:tabLst/>
                        <a:defRPr/>
                      </a:pPr>
                      <a:endParaRPr lang="en-US" sz="1400" u="none" strike="noStrike" kern="1200" dirty="0">
                        <a:solidFill>
                          <a:schemeClr val="tx1"/>
                        </a:solidFill>
                        <a:effectLst/>
                        <a:latin typeface="+mn-lt"/>
                        <a:ea typeface="+mn-ea"/>
                        <a:cs typeface="+mn-cs"/>
                      </a:endParaRP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2760</a:t>
                      </a: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5,00,000</a:t>
                      </a:r>
                    </a:p>
                  </a:txBody>
                  <a:tcPr marL="5629" marR="5629" marT="5629" marB="0"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344385" y="216323"/>
            <a:ext cx="11387275" cy="868362"/>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GOVT. PROJECTS</a:t>
            </a:r>
          </a:p>
        </p:txBody>
      </p:sp>
      <p:cxnSp>
        <p:nvCxnSpPr>
          <p:cNvPr id="5" name="Straight Connector 4"/>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5945" y="328388"/>
            <a:ext cx="1007023" cy="611282"/>
          </a:xfrm>
          <a:prstGeom prst="rect">
            <a:avLst/>
          </a:prstGeom>
          <a:solidFill>
            <a:sysClr val="window" lastClr="FFFFFF"/>
          </a:solidFill>
          <a:ln>
            <a:solidFill>
              <a:sysClr val="window" lastClr="FFFFFF"/>
            </a:solidFill>
          </a:ln>
        </p:spPr>
      </p:pic>
      <p:graphicFrame>
        <p:nvGraphicFramePr>
          <p:cNvPr id="8" name="Table 7"/>
          <p:cNvGraphicFramePr>
            <a:graphicFrameLocks noGrp="1"/>
          </p:cNvGraphicFramePr>
          <p:nvPr>
            <p:extLst>
              <p:ext uri="{D42A27DB-BD31-4B8C-83A1-F6EECF244321}">
                <p14:modId xmlns:p14="http://schemas.microsoft.com/office/powerpoint/2010/main" val="1511482538"/>
              </p:ext>
            </p:extLst>
          </p:nvPr>
        </p:nvGraphicFramePr>
        <p:xfrm>
          <a:off x="477795" y="1294154"/>
          <a:ext cx="11129318" cy="5133371"/>
        </p:xfrm>
        <a:graphic>
          <a:graphicData uri="http://schemas.openxmlformats.org/drawingml/2006/table">
            <a:tbl>
              <a:tblPr>
                <a:tableStyleId>{616DA210-FB5B-4158-B5E0-FEB733F419BA}</a:tableStyleId>
              </a:tblPr>
              <a:tblGrid>
                <a:gridCol w="871701">
                  <a:extLst>
                    <a:ext uri="{9D8B030D-6E8A-4147-A177-3AD203B41FA5}">
                      <a16:colId xmlns:a16="http://schemas.microsoft.com/office/drawing/2014/main" val="20000"/>
                    </a:ext>
                  </a:extLst>
                </a:gridCol>
                <a:gridCol w="3600465">
                  <a:extLst>
                    <a:ext uri="{9D8B030D-6E8A-4147-A177-3AD203B41FA5}">
                      <a16:colId xmlns:a16="http://schemas.microsoft.com/office/drawing/2014/main" val="20001"/>
                    </a:ext>
                  </a:extLst>
                </a:gridCol>
                <a:gridCol w="2673042">
                  <a:extLst>
                    <a:ext uri="{9D8B030D-6E8A-4147-A177-3AD203B41FA5}">
                      <a16:colId xmlns:a16="http://schemas.microsoft.com/office/drawing/2014/main" val="20002"/>
                    </a:ext>
                  </a:extLst>
                </a:gridCol>
                <a:gridCol w="1919105">
                  <a:extLst>
                    <a:ext uri="{9D8B030D-6E8A-4147-A177-3AD203B41FA5}">
                      <a16:colId xmlns:a16="http://schemas.microsoft.com/office/drawing/2014/main" val="20003"/>
                    </a:ext>
                  </a:extLst>
                </a:gridCol>
                <a:gridCol w="2065005">
                  <a:extLst>
                    <a:ext uri="{9D8B030D-6E8A-4147-A177-3AD203B41FA5}">
                      <a16:colId xmlns:a16="http://schemas.microsoft.com/office/drawing/2014/main" val="20004"/>
                    </a:ext>
                  </a:extLst>
                </a:gridCol>
              </a:tblGrid>
              <a:tr h="618989">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outerShdw blurRad="38100" dist="38100" dir="2700000" algn="tl">
                              <a:srgbClr val="000000">
                                <a:alpha val="43137"/>
                              </a:srgbClr>
                            </a:outerShdw>
                          </a:effectLst>
                        </a:rPr>
                        <a:t> </a:t>
                      </a:r>
                      <a:r>
                        <a:rPr lang="en-US" sz="1600" b="1" u="none" strike="noStrike" dirty="0">
                          <a:effectLst/>
                        </a:rPr>
                        <a:t>Area Sq Ft </a:t>
                      </a:r>
                      <a:endParaRPr lang="en-US" sz="16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00"/>
                  </a:ext>
                </a:extLst>
              </a:tr>
              <a:tr h="681900">
                <a:tc>
                  <a:txBody>
                    <a:bodyPr/>
                    <a:lstStyle/>
                    <a:p>
                      <a:pPr algn="ctr" rtl="0" fontAlgn="ctr"/>
                      <a:r>
                        <a:rPr lang="en-US" sz="1400" b="0" i="0" u="none" strike="noStrike" dirty="0">
                          <a:solidFill>
                            <a:srgbClr val="010004"/>
                          </a:solidFill>
                          <a:latin typeface="+mn-lt"/>
                        </a:rPr>
                        <a:t>7</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Redevelopment of GPRA colony at Sarojini</a:t>
                      </a:r>
                      <a:r>
                        <a:rPr lang="en-US" sz="1400" u="none" strike="noStrike" kern="1200" baseline="0" dirty="0">
                          <a:solidFill>
                            <a:schemeClr val="tx1"/>
                          </a:solidFill>
                          <a:latin typeface="+mn-lt"/>
                          <a:ea typeface="+mn-ea"/>
                          <a:cs typeface="+mn-cs"/>
                        </a:rPr>
                        <a:t> Nagar, New Delhi (PKG-1) </a:t>
                      </a:r>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Girdhari Lal Constructions Pvt. Ltd.</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8570</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110 Acre</a:t>
                      </a:r>
                    </a:p>
                  </a:txBody>
                  <a:tcPr marL="6153" marR="6153" marT="6153" marB="0" anchor="ctr"/>
                </a:tc>
                <a:extLst>
                  <a:ext uri="{0D108BD9-81ED-4DB2-BD59-A6C34878D82A}">
                    <a16:rowId xmlns:a16="http://schemas.microsoft.com/office/drawing/2014/main" val="10001"/>
                  </a:ext>
                </a:extLst>
              </a:tr>
              <a:tr h="635004">
                <a:tc>
                  <a:txBody>
                    <a:bodyPr/>
                    <a:lstStyle/>
                    <a:p>
                      <a:pPr algn="ctr" rtl="0" fontAlgn="ctr"/>
                      <a:r>
                        <a:rPr lang="en-US" sz="1400" b="0" i="0" u="none" strike="noStrike" dirty="0">
                          <a:solidFill>
                            <a:srgbClr val="010004"/>
                          </a:solidFill>
                          <a:latin typeface="+mn-lt"/>
                        </a:rPr>
                        <a:t>8</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CBSE Headquarter Building Project Sector-23, Dwarka, New Delhi </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Girdhari Lal Constructions Pvt. Ltd.</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1500</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5,00,000</a:t>
                      </a:r>
                    </a:p>
                  </a:txBody>
                  <a:tcPr marL="6153" marR="6153" marT="6153" marB="0" anchor="ctr"/>
                </a:tc>
                <a:extLst>
                  <a:ext uri="{0D108BD9-81ED-4DB2-BD59-A6C34878D82A}">
                    <a16:rowId xmlns:a16="http://schemas.microsoft.com/office/drawing/2014/main" val="10002"/>
                  </a:ext>
                </a:extLst>
              </a:tr>
              <a:tr h="635004">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9</a:t>
                      </a:r>
                    </a:p>
                  </a:txBody>
                  <a:tcPr marL="5629" marR="5629"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Redevelopment of GPRA Colony</a:t>
                      </a:r>
                      <a:r>
                        <a:rPr lang="en-US" sz="1400" u="none" strike="noStrike" kern="1200" baseline="0" dirty="0">
                          <a:solidFill>
                            <a:schemeClr val="tx1"/>
                          </a:solidFill>
                          <a:latin typeface="+mn-lt"/>
                          <a:ea typeface="+mn-ea"/>
                          <a:cs typeface="+mn-cs"/>
                        </a:rPr>
                        <a:t> at Netaji Nagar, New Delhi</a:t>
                      </a:r>
                      <a:endParaRPr lang="en-US" sz="1400" u="none" strike="noStrike" kern="1200" dirty="0">
                        <a:solidFill>
                          <a:schemeClr val="tx1"/>
                        </a:solidFill>
                        <a:latin typeface="+mn-lt"/>
                        <a:ea typeface="+mn-ea"/>
                        <a:cs typeface="+mn-cs"/>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NKG Infrastructure Limited.</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13560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a:t>
                      </a:r>
                    </a:p>
                  </a:txBody>
                  <a:tcPr marL="4999" marR="4999" marT="6153" marB="0" anchor="ctr"/>
                </a:tc>
                <a:extLst>
                  <a:ext uri="{0D108BD9-81ED-4DB2-BD59-A6C34878D82A}">
                    <a16:rowId xmlns:a16="http://schemas.microsoft.com/office/drawing/2014/main" val="10003"/>
                  </a:ext>
                </a:extLst>
              </a:tr>
              <a:tr h="635004">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10</a:t>
                      </a:r>
                    </a:p>
                  </a:txBody>
                  <a:tcPr marL="4574" marR="4574"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Construction of additional Exhibition cum Conventional Hall at KTPO, Bangalore.</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Gopikrishna Infra Pvt. Ltd</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520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43056</a:t>
                      </a:r>
                    </a:p>
                  </a:txBody>
                  <a:tcPr marL="4999" marR="4999" marT="6153" marB="0" anchor="ctr"/>
                </a:tc>
                <a:extLst>
                  <a:ext uri="{0D108BD9-81ED-4DB2-BD59-A6C34878D82A}">
                    <a16:rowId xmlns:a16="http://schemas.microsoft.com/office/drawing/2014/main" val="10004"/>
                  </a:ext>
                </a:extLst>
              </a:tr>
              <a:tr h="635004">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11</a:t>
                      </a:r>
                    </a:p>
                  </a:txBody>
                  <a:tcPr marL="4574" marR="4574" marT="5629" marB="0" anchor="ctr"/>
                </a:tc>
                <a:tc>
                  <a:txBody>
                    <a:bodyPr/>
                    <a:lstStyle/>
                    <a:p>
                      <a:pPr algn="l"/>
                      <a:r>
                        <a:rPr lang="en-US" sz="1400" u="none" strike="noStrike" kern="1200" dirty="0">
                          <a:solidFill>
                            <a:schemeClr val="tx1"/>
                          </a:solidFill>
                          <a:latin typeface="+mn-lt"/>
                          <a:ea typeface="+mn-ea"/>
                          <a:cs typeface="+mn-cs"/>
                        </a:rPr>
                        <a:t>Construction of Propose </a:t>
                      </a:r>
                      <a:r>
                        <a:rPr lang="en-US" sz="1400" u="none" strike="noStrike" kern="1200" dirty="0" err="1">
                          <a:solidFill>
                            <a:schemeClr val="tx1"/>
                          </a:solidFill>
                          <a:latin typeface="+mn-lt"/>
                          <a:ea typeface="+mn-ea"/>
                          <a:cs typeface="+mn-cs"/>
                        </a:rPr>
                        <a:t>Birangana</a:t>
                      </a:r>
                      <a:r>
                        <a:rPr lang="en-US" sz="1400" u="none" strike="noStrike" kern="1200" dirty="0">
                          <a:solidFill>
                            <a:schemeClr val="tx1"/>
                          </a:solidFill>
                          <a:latin typeface="+mn-lt"/>
                          <a:ea typeface="+mn-ea"/>
                          <a:cs typeface="+mn-cs"/>
                        </a:rPr>
                        <a:t> Sati Sadhini State University at Golaghat, Assam</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Govt. of Assam</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460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a:t>
                      </a:r>
                    </a:p>
                  </a:txBody>
                  <a:tcPr marL="4999" marR="4999" marT="6153" marB="0" anchor="ctr"/>
                </a:tc>
                <a:extLst>
                  <a:ext uri="{0D108BD9-81ED-4DB2-BD59-A6C34878D82A}">
                    <a16:rowId xmlns:a16="http://schemas.microsoft.com/office/drawing/2014/main" val="10005"/>
                  </a:ext>
                </a:extLst>
              </a:tr>
              <a:tr h="635004">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12</a:t>
                      </a:r>
                    </a:p>
                  </a:txBody>
                  <a:tcPr marL="4574" marR="4574" marT="5629"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Construction of District Sports Complex at Saboti, North </a:t>
                      </a:r>
                      <a:r>
                        <a:rPr lang="en-US" sz="1400" u="none" strike="noStrike" kern="1200" dirty="0" err="1">
                          <a:solidFill>
                            <a:schemeClr val="tx1"/>
                          </a:solidFill>
                          <a:latin typeface="+mn-lt"/>
                          <a:ea typeface="+mn-ea"/>
                          <a:cs typeface="+mn-cs"/>
                        </a:rPr>
                        <a:t>Lakhimpur</a:t>
                      </a:r>
                      <a:r>
                        <a:rPr lang="en-US" sz="1400" u="none" strike="noStrike" kern="1200" dirty="0">
                          <a:solidFill>
                            <a:schemeClr val="tx1"/>
                          </a:solidFill>
                          <a:latin typeface="+mn-lt"/>
                          <a:ea typeface="+mn-ea"/>
                          <a:cs typeface="+mn-cs"/>
                        </a:rPr>
                        <a:t> ,(Phase-II) </a:t>
                      </a:r>
                      <a:r>
                        <a:rPr lang="en-US" sz="1400" u="none" strike="noStrike" kern="1200" dirty="0" err="1">
                          <a:solidFill>
                            <a:schemeClr val="tx1"/>
                          </a:solidFill>
                          <a:latin typeface="+mn-lt"/>
                          <a:ea typeface="+mn-ea"/>
                          <a:cs typeface="+mn-cs"/>
                        </a:rPr>
                        <a:t>Lakhimpur</a:t>
                      </a:r>
                      <a:r>
                        <a:rPr lang="en-US" sz="1400" u="none" strike="noStrike" kern="1200" dirty="0">
                          <a:solidFill>
                            <a:schemeClr val="tx1"/>
                          </a:solidFill>
                          <a:latin typeface="+mn-lt"/>
                          <a:ea typeface="+mn-ea"/>
                          <a:cs typeface="+mn-cs"/>
                        </a:rPr>
                        <a:t> District of Assam</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Govt. of Assam</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410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a:t>
                      </a:r>
                    </a:p>
                  </a:txBody>
                  <a:tcPr marL="4999" marR="4999" marT="6153" marB="0" anchor="ctr"/>
                </a:tc>
                <a:extLst>
                  <a:ext uri="{0D108BD9-81ED-4DB2-BD59-A6C34878D82A}">
                    <a16:rowId xmlns:a16="http://schemas.microsoft.com/office/drawing/2014/main" val="10006"/>
                  </a:ext>
                </a:extLst>
              </a:tr>
              <a:tr h="635004">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effectLst/>
                          <a:latin typeface="+mn-lt"/>
                          <a:ea typeface="+mn-ea"/>
                          <a:cs typeface="+mn-cs"/>
                        </a:rPr>
                        <a:t>13</a:t>
                      </a:r>
                    </a:p>
                  </a:txBody>
                  <a:tcPr marL="4574" marR="4574" marT="5629" marB="0" anchor="ctr"/>
                </a:tc>
                <a:tc>
                  <a:txBody>
                    <a:bodyPr/>
                    <a:lstStyle/>
                    <a:p>
                      <a:pPr algn="l"/>
                      <a:r>
                        <a:rPr lang="en-US" sz="1400" u="none" strike="noStrike" kern="1200" dirty="0">
                          <a:solidFill>
                            <a:schemeClr val="tx1"/>
                          </a:solidFill>
                          <a:latin typeface="+mn-lt"/>
                          <a:ea typeface="+mn-ea"/>
                          <a:cs typeface="+mn-cs"/>
                        </a:rPr>
                        <a:t>Construction of proposed District Sports Stadium complex at Biswanath </a:t>
                      </a:r>
                      <a:r>
                        <a:rPr lang="en-US" sz="1400" u="none" strike="noStrike" kern="1200" dirty="0" err="1">
                          <a:solidFill>
                            <a:schemeClr val="tx1"/>
                          </a:solidFill>
                          <a:latin typeface="+mn-lt"/>
                          <a:ea typeface="+mn-ea"/>
                          <a:cs typeface="+mn-cs"/>
                        </a:rPr>
                        <a:t>Chariali</a:t>
                      </a:r>
                      <a:r>
                        <a:rPr lang="en-US" sz="1400" u="none" strike="noStrike" kern="1200" dirty="0">
                          <a:solidFill>
                            <a:schemeClr val="tx1"/>
                          </a:solidFill>
                          <a:latin typeface="+mn-lt"/>
                          <a:ea typeface="+mn-ea"/>
                          <a:cs typeface="+mn-cs"/>
                        </a:rPr>
                        <a:t> under Biswanath LAC, Biswanath District of Assam</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Govt. of Assam</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400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a:t>
                      </a:r>
                    </a:p>
                  </a:txBody>
                  <a:tcPr marL="4999" marR="4999" marT="6153" marB="0" anchor="ctr"/>
                </a:tc>
                <a:extLst>
                  <a:ext uri="{0D108BD9-81ED-4DB2-BD59-A6C34878D82A}">
                    <a16:rowId xmlns:a16="http://schemas.microsoft.com/office/drawing/2014/main" val="10007"/>
                  </a:ext>
                </a:extLst>
              </a:tr>
            </a:tbl>
          </a:graphicData>
        </a:graphic>
      </p:graphicFrame>
      <p:sp>
        <p:nvSpPr>
          <p:cNvPr id="7" name="Rectangle 6"/>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22548347"/>
              </p:ext>
            </p:extLst>
          </p:nvPr>
        </p:nvGraphicFramePr>
        <p:xfrm>
          <a:off x="244118" y="1000540"/>
          <a:ext cx="11758412" cy="2926271"/>
        </p:xfrm>
        <a:graphic>
          <a:graphicData uri="http://schemas.openxmlformats.org/drawingml/2006/table">
            <a:tbl>
              <a:tblPr>
                <a:tableStyleId>{616DA210-FB5B-4158-B5E0-FEB733F419BA}</a:tableStyleId>
              </a:tblPr>
              <a:tblGrid>
                <a:gridCol w="1169912">
                  <a:extLst>
                    <a:ext uri="{9D8B030D-6E8A-4147-A177-3AD203B41FA5}">
                      <a16:colId xmlns:a16="http://schemas.microsoft.com/office/drawing/2014/main" val="20000"/>
                    </a:ext>
                  </a:extLst>
                </a:gridCol>
                <a:gridCol w="3545309">
                  <a:extLst>
                    <a:ext uri="{9D8B030D-6E8A-4147-A177-3AD203B41FA5}">
                      <a16:colId xmlns:a16="http://schemas.microsoft.com/office/drawing/2014/main" val="20001"/>
                    </a:ext>
                  </a:extLst>
                </a:gridCol>
                <a:gridCol w="2833875">
                  <a:extLst>
                    <a:ext uri="{9D8B030D-6E8A-4147-A177-3AD203B41FA5}">
                      <a16:colId xmlns:a16="http://schemas.microsoft.com/office/drawing/2014/main" val="20002"/>
                    </a:ext>
                  </a:extLst>
                </a:gridCol>
                <a:gridCol w="2027585">
                  <a:extLst>
                    <a:ext uri="{9D8B030D-6E8A-4147-A177-3AD203B41FA5}">
                      <a16:colId xmlns:a16="http://schemas.microsoft.com/office/drawing/2014/main" val="20003"/>
                    </a:ext>
                  </a:extLst>
                </a:gridCol>
                <a:gridCol w="2181731">
                  <a:extLst>
                    <a:ext uri="{9D8B030D-6E8A-4147-A177-3AD203B41FA5}">
                      <a16:colId xmlns:a16="http://schemas.microsoft.com/office/drawing/2014/main" val="20004"/>
                    </a:ext>
                  </a:extLst>
                </a:gridCol>
              </a:tblGrid>
              <a:tr h="701554">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6153" marR="6153" marT="6153" marB="0" anchor="ctr"/>
                </a:tc>
                <a:extLst>
                  <a:ext uri="{0D108BD9-81ED-4DB2-BD59-A6C34878D82A}">
                    <a16:rowId xmlns:a16="http://schemas.microsoft.com/office/drawing/2014/main" val="10000"/>
                  </a:ext>
                </a:extLst>
              </a:tr>
              <a:tr h="295228">
                <a:tc gridSpan="5">
                  <a:txBody>
                    <a:bodyPr/>
                    <a:lstStyle/>
                    <a:p>
                      <a:pPr algn="ctr" rtl="0" fontAlgn="ctr"/>
                      <a:r>
                        <a:rPr lang="en-US" sz="1600" b="1" u="none" strike="noStrike" dirty="0"/>
                        <a:t>Cost Management Services</a:t>
                      </a:r>
                      <a:endParaRPr lang="en-US" sz="1600" b="1" i="0" u="none" strike="noStrike" dirty="0">
                        <a:solidFill>
                          <a:srgbClr val="010004"/>
                        </a:solidFill>
                        <a:latin typeface="BankGothic Lt BT"/>
                      </a:endParaRPr>
                    </a:p>
                  </a:txBody>
                  <a:tcPr marL="6153" marR="6153" marT="615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8037">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a:t>
                      </a:r>
                    </a:p>
                  </a:txBody>
                  <a:tcPr marL="6153" marR="6153" marT="6153" marB="0" anchor="ctr"/>
                </a:tc>
                <a:tc>
                  <a:txBody>
                    <a:bodyPr/>
                    <a:lstStyle/>
                    <a:p>
                      <a:pPr algn="l" rtl="0" fontAlgn="ctr"/>
                      <a:r>
                        <a:rPr lang="en-US" sz="1400" u="none" strike="noStrike" dirty="0"/>
                        <a:t>Residential Tower 4A, 4B, 5A, 5B, SEZ, Noida.</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2400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12, 00, 000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7"/>
                  </a:ext>
                </a:extLst>
              </a:tr>
              <a:tr h="498037">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a:t>
                      </a:r>
                    </a:p>
                  </a:txBody>
                  <a:tcPr marL="6153" marR="6153" marT="6153" marB="0" anchor="ctr"/>
                </a:tc>
                <a:tc>
                  <a:txBody>
                    <a:bodyPr/>
                    <a:lstStyle/>
                    <a:p>
                      <a:pPr algn="l" rtl="0" fontAlgn="ctr"/>
                      <a:r>
                        <a:rPr lang="en-US" sz="1400" u="none" strike="noStrike" dirty="0"/>
                        <a:t>Uni Homes, Bhopal, Residential Tower.</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2200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11, 00, 000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8"/>
                  </a:ext>
                </a:extLst>
              </a:tr>
              <a:tr h="332025">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3</a:t>
                      </a:r>
                    </a:p>
                  </a:txBody>
                  <a:tcPr marL="5629" marR="5629" marT="5629" marB="0" anchor="ctr"/>
                </a:tc>
                <a:tc>
                  <a:txBody>
                    <a:bodyPr/>
                    <a:lstStyle/>
                    <a:p>
                      <a:pPr algn="l" rtl="0" fontAlgn="ctr"/>
                      <a:r>
                        <a:rPr lang="en-US" sz="1400" u="none" strike="noStrike" dirty="0"/>
                        <a:t>Uni World Resorts, Gurgaon.</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1000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400 Acres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9"/>
                  </a:ext>
                </a:extLst>
              </a:tr>
              <a:tr h="601390">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4</a:t>
                      </a:r>
                    </a:p>
                  </a:txBody>
                  <a:tcPr marL="5629" marR="5629" marT="5629" marB="0" anchor="ctr"/>
                </a:tc>
                <a:tc>
                  <a:txBody>
                    <a:bodyPr/>
                    <a:lstStyle/>
                    <a:p>
                      <a:pPr algn="l" rtl="0" fontAlgn="ctr"/>
                      <a:r>
                        <a:rPr lang="en-US" sz="1400" u="none" strike="noStrike" dirty="0"/>
                        <a:t>Princely Estates – Multi-storey Group Housing Project -27 towers, NOIDA.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Amrapali Developers Ltd.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5000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28, 00, 000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10"/>
                  </a:ext>
                </a:extLst>
              </a:tr>
            </a:tbl>
          </a:graphicData>
        </a:graphic>
      </p:graphicFrame>
      <p:sp>
        <p:nvSpPr>
          <p:cNvPr id="3" name="Rectangle 2"/>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7F14A2-988C-9DE4-53DD-C38BBCC72141}"/>
              </a:ext>
            </a:extLst>
          </p:cNvPr>
          <p:cNvSpPr txBox="1"/>
          <p:nvPr/>
        </p:nvSpPr>
        <p:spPr>
          <a:xfrm>
            <a:off x="344385" y="216323"/>
            <a:ext cx="11387275" cy="868362"/>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OTHER PROJECTS</a:t>
            </a:r>
          </a:p>
        </p:txBody>
      </p:sp>
      <p:pic>
        <p:nvPicPr>
          <p:cNvPr id="4" name="Picture 3">
            <a:extLst>
              <a:ext uri="{FF2B5EF4-FFF2-40B4-BE49-F238E27FC236}">
                <a16:creationId xmlns:a16="http://schemas.microsoft.com/office/drawing/2014/main" id="{336BD814-FDA4-42F8-F022-0D491049DF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5945" y="328388"/>
            <a:ext cx="1007023" cy="611282"/>
          </a:xfrm>
          <a:prstGeom prst="rect">
            <a:avLst/>
          </a:prstGeom>
          <a:solidFill>
            <a:sysClr val="window" lastClr="FFFFFF"/>
          </a:solidFill>
          <a:ln>
            <a:solidFill>
              <a:sysClr val="window" lastClr="FFFFFF"/>
            </a:solidFill>
          </a:ln>
        </p:spPr>
      </p:pic>
      <p:graphicFrame>
        <p:nvGraphicFramePr>
          <p:cNvPr id="6" name="Table 5">
            <a:extLst>
              <a:ext uri="{FF2B5EF4-FFF2-40B4-BE49-F238E27FC236}">
                <a16:creationId xmlns:a16="http://schemas.microsoft.com/office/drawing/2014/main" id="{26C2CDB9-4884-8051-68C4-0965F603D0F4}"/>
              </a:ext>
            </a:extLst>
          </p:cNvPr>
          <p:cNvGraphicFramePr>
            <a:graphicFrameLocks noGrp="1"/>
          </p:cNvGraphicFramePr>
          <p:nvPr>
            <p:extLst>
              <p:ext uri="{D42A27DB-BD31-4B8C-83A1-F6EECF244321}">
                <p14:modId xmlns:p14="http://schemas.microsoft.com/office/powerpoint/2010/main" val="2490488676"/>
              </p:ext>
            </p:extLst>
          </p:nvPr>
        </p:nvGraphicFramePr>
        <p:xfrm>
          <a:off x="269507" y="3926811"/>
          <a:ext cx="11723710" cy="2490185"/>
        </p:xfrm>
        <a:graphic>
          <a:graphicData uri="http://schemas.openxmlformats.org/drawingml/2006/table">
            <a:tbl>
              <a:tblPr>
                <a:tableStyleId>{616DA210-FB5B-4158-B5E0-FEB733F419BA}</a:tableStyleId>
              </a:tblPr>
              <a:tblGrid>
                <a:gridCol w="1135223">
                  <a:extLst>
                    <a:ext uri="{9D8B030D-6E8A-4147-A177-3AD203B41FA5}">
                      <a16:colId xmlns:a16="http://schemas.microsoft.com/office/drawing/2014/main" val="3596557662"/>
                    </a:ext>
                  </a:extLst>
                </a:gridCol>
                <a:gridCol w="3542655">
                  <a:extLst>
                    <a:ext uri="{9D8B030D-6E8A-4147-A177-3AD203B41FA5}">
                      <a16:colId xmlns:a16="http://schemas.microsoft.com/office/drawing/2014/main" val="4149151407"/>
                    </a:ext>
                  </a:extLst>
                </a:gridCol>
                <a:gridCol w="2841100">
                  <a:extLst>
                    <a:ext uri="{9D8B030D-6E8A-4147-A177-3AD203B41FA5}">
                      <a16:colId xmlns:a16="http://schemas.microsoft.com/office/drawing/2014/main" val="2192050916"/>
                    </a:ext>
                  </a:extLst>
                </a:gridCol>
                <a:gridCol w="2044628">
                  <a:extLst>
                    <a:ext uri="{9D8B030D-6E8A-4147-A177-3AD203B41FA5}">
                      <a16:colId xmlns:a16="http://schemas.microsoft.com/office/drawing/2014/main" val="2855902704"/>
                    </a:ext>
                  </a:extLst>
                </a:gridCol>
                <a:gridCol w="2160104">
                  <a:extLst>
                    <a:ext uri="{9D8B030D-6E8A-4147-A177-3AD203B41FA5}">
                      <a16:colId xmlns:a16="http://schemas.microsoft.com/office/drawing/2014/main" val="2863238222"/>
                    </a:ext>
                  </a:extLst>
                </a:gridCol>
              </a:tblGrid>
              <a:tr h="498037">
                <a:tc>
                  <a:txBody>
                    <a:bodyPr/>
                    <a:lstStyle/>
                    <a:p>
                      <a:pPr algn="ctr" rtl="0" fontAlgn="ctr"/>
                      <a:r>
                        <a:rPr lang="en-US" sz="1400" u="none" strike="noStrike" dirty="0"/>
                        <a:t>5</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Vistas- Residential Tower,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2000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10, 00, 000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339658419"/>
                  </a:ext>
                </a:extLst>
              </a:tr>
              <a:tr h="498037">
                <a:tc>
                  <a:txBody>
                    <a:bodyPr/>
                    <a:lstStyle/>
                    <a:p>
                      <a:pPr algn="ctr" rtl="0" fontAlgn="ctr"/>
                      <a:r>
                        <a:rPr lang="en-US" sz="1400" u="none" strike="noStrike" dirty="0"/>
                        <a:t>6</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Sun Breeze - Residential Tower,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2600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13, 00, 000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4020015402"/>
                  </a:ext>
                </a:extLst>
              </a:tr>
              <a:tr h="498037">
                <a:tc>
                  <a:txBody>
                    <a:bodyPr/>
                    <a:lstStyle/>
                    <a:p>
                      <a:pPr algn="ctr" rtl="0" fontAlgn="ctr"/>
                      <a:r>
                        <a:rPr lang="en-US" sz="1400" b="0" i="0" u="none" strike="noStrike" dirty="0">
                          <a:solidFill>
                            <a:schemeClr val="tx1"/>
                          </a:solidFill>
                          <a:latin typeface="+mn-lt"/>
                        </a:rPr>
                        <a:t>7</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Villas, Uniworld Resort, Gurgaon.</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Unitech Ltd., Gurgaon.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110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 57, 000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950341042"/>
                  </a:ext>
                </a:extLst>
              </a:tr>
              <a:tr h="498037">
                <a:tc>
                  <a:txBody>
                    <a:bodyPr/>
                    <a:lstStyle/>
                    <a:p>
                      <a:pPr algn="ctr" rtl="0" fontAlgn="ctr"/>
                      <a:r>
                        <a:rPr lang="en-US" sz="1400" b="0" i="0" u="none" strike="noStrike" dirty="0">
                          <a:solidFill>
                            <a:srgbClr val="010004"/>
                          </a:solidFill>
                          <a:latin typeface="+mn-lt"/>
                        </a:rPr>
                        <a:t>8</a:t>
                      </a:r>
                    </a:p>
                  </a:txBody>
                  <a:tcPr marL="6153" marR="6153" marT="6153" marB="0" anchor="ctr"/>
                </a:tc>
                <a:tc>
                  <a:txBody>
                    <a:bodyPr/>
                    <a:lstStyle/>
                    <a:p>
                      <a:pPr algn="l" rtl="0" fontAlgn="ctr"/>
                      <a:r>
                        <a:rPr lang="en-US" sz="1400" b="0" i="0" u="none" strike="noStrike" dirty="0">
                          <a:solidFill>
                            <a:srgbClr val="010004"/>
                          </a:solidFill>
                          <a:latin typeface="+mn-lt"/>
                        </a:rPr>
                        <a:t>Moira Resort, Goa - Civil, Interior &amp; MEP Services. </a:t>
                      </a:r>
                    </a:p>
                  </a:txBody>
                  <a:tcPr marL="6153" marR="6153" marT="6153" marB="0" anchor="ctr"/>
                </a:tc>
                <a:tc>
                  <a:txBody>
                    <a:bodyPr/>
                    <a:lstStyle/>
                    <a:p>
                      <a:pPr algn="ctr" rtl="0" fontAlgn="ctr"/>
                      <a:r>
                        <a:rPr lang="en-US" sz="1400" b="0" i="0" u="none" strike="noStrike" dirty="0">
                          <a:solidFill>
                            <a:srgbClr val="010004"/>
                          </a:solidFill>
                          <a:latin typeface="+mn-lt"/>
                        </a:rPr>
                        <a:t>Ar. Vistasp Bhagwager.</a:t>
                      </a:r>
                    </a:p>
                  </a:txBody>
                  <a:tcPr marL="6153" marR="6153" marT="6153" marB="0" anchor="ctr"/>
                </a:tc>
                <a:tc>
                  <a:txBody>
                    <a:bodyPr/>
                    <a:lstStyle/>
                    <a:p>
                      <a:pPr algn="ctr" rtl="0" fontAlgn="ctr"/>
                      <a:r>
                        <a:rPr lang="en-US" sz="1400" b="0" i="0" u="none" strike="noStrike" dirty="0">
                          <a:solidFill>
                            <a:srgbClr val="010004"/>
                          </a:solidFill>
                          <a:latin typeface="+mn-lt"/>
                        </a:rPr>
                        <a:t>120</a:t>
                      </a:r>
                    </a:p>
                  </a:txBody>
                  <a:tcPr marL="6153" marR="6153" marT="6153" marB="0" anchor="ctr"/>
                </a:tc>
                <a:tc>
                  <a:txBody>
                    <a:bodyPr/>
                    <a:lstStyle/>
                    <a:p>
                      <a:pPr algn="ctr" rtl="0" fontAlgn="ctr"/>
                      <a:r>
                        <a:rPr lang="en-US" sz="1400" b="0" i="0" u="none" strike="noStrike" dirty="0">
                          <a:solidFill>
                            <a:srgbClr val="010004"/>
                          </a:solidFill>
                          <a:latin typeface="+mn-lt"/>
                        </a:rPr>
                        <a:t>20000</a:t>
                      </a:r>
                    </a:p>
                  </a:txBody>
                  <a:tcPr marL="6153" marR="6153" marT="6153" marB="0" anchor="ctr"/>
                </a:tc>
                <a:extLst>
                  <a:ext uri="{0D108BD9-81ED-4DB2-BD59-A6C34878D82A}">
                    <a16:rowId xmlns:a16="http://schemas.microsoft.com/office/drawing/2014/main" val="677101932"/>
                  </a:ext>
                </a:extLst>
              </a:tr>
              <a:tr h="498037">
                <a:tc>
                  <a:txBody>
                    <a:bodyPr/>
                    <a:lstStyle/>
                    <a:p>
                      <a:pPr algn="ctr" rtl="0" fontAlgn="ctr"/>
                      <a:r>
                        <a:rPr lang="en-US" sz="1400" b="0" i="0" u="none" strike="noStrike" dirty="0">
                          <a:solidFill>
                            <a:srgbClr val="010004"/>
                          </a:solidFill>
                          <a:latin typeface="+mn-lt"/>
                        </a:rPr>
                        <a:t>9</a:t>
                      </a:r>
                    </a:p>
                  </a:txBody>
                  <a:tcPr marL="6153" marR="6153" marT="6153" marB="0" anchor="ctr"/>
                </a:tc>
                <a:tc>
                  <a:txBody>
                    <a:bodyPr/>
                    <a:lstStyle/>
                    <a:p>
                      <a:pPr algn="l" rtl="0" fontAlgn="ctr"/>
                      <a:r>
                        <a:rPr lang="en-US" sz="1400" b="0" i="0" u="none" strike="noStrike" dirty="0">
                          <a:solidFill>
                            <a:srgbClr val="010004"/>
                          </a:solidFill>
                          <a:latin typeface="+mn-lt"/>
                        </a:rPr>
                        <a:t>Resort Project in Peer Kho, Jammu - Civil, Interior &amp; MEP Services.</a:t>
                      </a:r>
                    </a:p>
                  </a:txBody>
                  <a:tcPr marL="6153" marR="6153" marT="6153" marB="0" anchor="ctr"/>
                </a:tc>
                <a:tc>
                  <a:txBody>
                    <a:bodyPr/>
                    <a:lstStyle/>
                    <a:p>
                      <a:pPr algn="ctr" rtl="0" fontAlgn="ctr"/>
                      <a:r>
                        <a:rPr lang="en-US" sz="1400" b="0" i="0" u="none" strike="noStrike" dirty="0">
                          <a:solidFill>
                            <a:srgbClr val="010004"/>
                          </a:solidFill>
                          <a:latin typeface="+mn-lt"/>
                        </a:rPr>
                        <a:t>Ar. Nilanjan Bhowa.</a:t>
                      </a:r>
                    </a:p>
                  </a:txBody>
                  <a:tcPr marL="6153" marR="6153" marT="6153" marB="0" anchor="ctr"/>
                </a:tc>
                <a:tc>
                  <a:txBody>
                    <a:bodyPr/>
                    <a:lstStyle/>
                    <a:p>
                      <a:pPr algn="ctr" rtl="0" fontAlgn="ctr"/>
                      <a:r>
                        <a:rPr lang="en-US" sz="1400" b="0" i="0" u="none" strike="noStrike" dirty="0">
                          <a:solidFill>
                            <a:srgbClr val="010004"/>
                          </a:solidFill>
                          <a:latin typeface="+mn-lt"/>
                        </a:rPr>
                        <a:t>132</a:t>
                      </a:r>
                    </a:p>
                  </a:txBody>
                  <a:tcPr marL="6153" marR="6153" marT="6153" marB="0" anchor="ctr"/>
                </a:tc>
                <a:tc>
                  <a:txBody>
                    <a:bodyPr/>
                    <a:lstStyle/>
                    <a:p>
                      <a:pPr algn="ctr" rtl="0" fontAlgn="ctr"/>
                      <a:r>
                        <a:rPr lang="en-US" sz="1400" b="0" i="0" u="none" strike="noStrike" dirty="0">
                          <a:solidFill>
                            <a:srgbClr val="010004"/>
                          </a:solidFill>
                          <a:latin typeface="+mn-lt"/>
                        </a:rPr>
                        <a:t>22000</a:t>
                      </a:r>
                    </a:p>
                  </a:txBody>
                  <a:tcPr marL="6153" marR="6153" marT="6153" marB="0" anchor="ctr"/>
                </a:tc>
                <a:extLst>
                  <a:ext uri="{0D108BD9-81ED-4DB2-BD59-A6C34878D82A}">
                    <a16:rowId xmlns:a16="http://schemas.microsoft.com/office/drawing/2014/main" val="1249455013"/>
                  </a:ext>
                </a:extLst>
              </a:tr>
            </a:tbl>
          </a:graphicData>
        </a:graphic>
      </p:graphicFrame>
    </p:spTree>
    <p:extLst>
      <p:ext uri="{BB962C8B-B14F-4D97-AF65-F5344CB8AC3E}">
        <p14:creationId xmlns:p14="http://schemas.microsoft.com/office/powerpoint/2010/main" val="1423055142"/>
      </p:ext>
    </p:extLst>
  </p:cSld>
  <p:clrMapOvr>
    <a:masterClrMapping/>
  </p:clrMapOvr>
  <p:transition spd="med">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Terminator 23"/>
          <p:cNvSpPr/>
          <p:nvPr/>
        </p:nvSpPr>
        <p:spPr>
          <a:xfrm>
            <a:off x="9734898" y="3846833"/>
            <a:ext cx="1919844" cy="938151"/>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5" name="Flowchart: Terminator 24"/>
          <p:cNvSpPr/>
          <p:nvPr/>
        </p:nvSpPr>
        <p:spPr>
          <a:xfrm>
            <a:off x="2762075" y="5706906"/>
            <a:ext cx="1919844" cy="938151"/>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6" name="Flowchart: Terminator 25"/>
          <p:cNvSpPr/>
          <p:nvPr/>
        </p:nvSpPr>
        <p:spPr>
          <a:xfrm>
            <a:off x="525787" y="3834382"/>
            <a:ext cx="1919844" cy="938151"/>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Flowchart: Terminator 22"/>
          <p:cNvSpPr/>
          <p:nvPr/>
        </p:nvSpPr>
        <p:spPr>
          <a:xfrm>
            <a:off x="7384475" y="5706906"/>
            <a:ext cx="1919844" cy="938151"/>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Oval 6"/>
          <p:cNvSpPr/>
          <p:nvPr/>
        </p:nvSpPr>
        <p:spPr>
          <a:xfrm>
            <a:off x="566069" y="1568338"/>
            <a:ext cx="1864427" cy="2024747"/>
          </a:xfrm>
          <a:prstGeom prst="ellipse">
            <a:avLst/>
          </a:prstGeom>
          <a:blipFill>
            <a:blip r:embed="rId2"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762076" y="3670485"/>
            <a:ext cx="1810987" cy="1827849"/>
          </a:xfrm>
          <a:prstGeom prst="ellipse">
            <a:avLst/>
          </a:prstGeom>
          <a:blipFill>
            <a:blip r:embed="rId3"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037892" y="1690565"/>
            <a:ext cx="1912877" cy="2024747"/>
          </a:xfrm>
          <a:prstGeom prst="ellipse">
            <a:avLst/>
          </a:prstGeom>
          <a:blipFill>
            <a:blip r:embed="rId4"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749537" y="1658237"/>
            <a:ext cx="1835283" cy="1983179"/>
          </a:xfrm>
          <a:prstGeom prst="ellipse">
            <a:avLst/>
          </a:prstGeom>
          <a:blipFill>
            <a:blip r:embed="rId5"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79961" y="3834376"/>
            <a:ext cx="1638795" cy="923330"/>
          </a:xfrm>
          <a:prstGeom prst="rect">
            <a:avLst/>
          </a:prstGeom>
          <a:noFill/>
        </p:spPr>
        <p:txBody>
          <a:bodyPr wrap="square" rtlCol="0">
            <a:spAutoFit/>
          </a:bodyPr>
          <a:lstStyle/>
          <a:p>
            <a:pPr algn="ctr"/>
            <a:r>
              <a:rPr lang="en-US" b="1" i="1" dirty="0">
                <a:latin typeface="Candara" panose="020E0502030303020204" pitchFamily="34" charset="0"/>
              </a:rPr>
              <a:t>Project Management Consultancy</a:t>
            </a:r>
          </a:p>
        </p:txBody>
      </p:sp>
      <p:sp>
        <p:nvSpPr>
          <p:cNvPr id="15" name="Flowchart: Terminator 14"/>
          <p:cNvSpPr/>
          <p:nvPr/>
        </p:nvSpPr>
        <p:spPr>
          <a:xfrm>
            <a:off x="5093199" y="3846833"/>
            <a:ext cx="1919844" cy="938151"/>
          </a:xfrm>
          <a:prstGeom prst="flowChartTermina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TextBox 17"/>
          <p:cNvSpPr txBox="1"/>
          <p:nvPr/>
        </p:nvSpPr>
        <p:spPr>
          <a:xfrm>
            <a:off x="9801662" y="4016293"/>
            <a:ext cx="1745673" cy="646331"/>
          </a:xfrm>
          <a:prstGeom prst="rect">
            <a:avLst/>
          </a:prstGeom>
          <a:noFill/>
        </p:spPr>
        <p:txBody>
          <a:bodyPr wrap="square" rtlCol="0">
            <a:spAutoFit/>
          </a:bodyPr>
          <a:lstStyle/>
          <a:p>
            <a:pPr algn="ctr"/>
            <a:r>
              <a:rPr lang="en-US" b="1" i="1" dirty="0">
                <a:latin typeface="Candara" panose="020E0502030303020204" pitchFamily="34" charset="0"/>
              </a:rPr>
              <a:t>Third</a:t>
            </a:r>
            <a:r>
              <a:rPr lang="en-US" b="1" i="1" dirty="0">
                <a:solidFill>
                  <a:srgbClr val="FFFF00"/>
                </a:solidFill>
                <a:latin typeface="Candara" panose="020E0502030303020204" pitchFamily="34" charset="0"/>
              </a:rPr>
              <a:t> </a:t>
            </a:r>
            <a:r>
              <a:rPr lang="en-US" b="1" i="1" dirty="0">
                <a:latin typeface="Candara" panose="020E0502030303020204" pitchFamily="34" charset="0"/>
              </a:rPr>
              <a:t>Party</a:t>
            </a:r>
            <a:r>
              <a:rPr lang="en-US" b="1" i="1" dirty="0">
                <a:solidFill>
                  <a:srgbClr val="FFFF00"/>
                </a:solidFill>
                <a:latin typeface="Candara" panose="020E0502030303020204" pitchFamily="34" charset="0"/>
              </a:rPr>
              <a:t> </a:t>
            </a:r>
            <a:r>
              <a:rPr lang="en-US" b="1" i="1" dirty="0">
                <a:latin typeface="Candara" panose="020E0502030303020204" pitchFamily="34" charset="0"/>
              </a:rPr>
              <a:t>Technical</a:t>
            </a:r>
            <a:r>
              <a:rPr lang="en-US" b="1" i="1" dirty="0">
                <a:solidFill>
                  <a:srgbClr val="FFFF00"/>
                </a:solidFill>
                <a:latin typeface="Candara" panose="020E0502030303020204" pitchFamily="34" charset="0"/>
              </a:rPr>
              <a:t> </a:t>
            </a:r>
            <a:r>
              <a:rPr lang="en-US" b="1" i="1" dirty="0">
                <a:latin typeface="Candara" panose="020E0502030303020204" pitchFamily="34" charset="0"/>
              </a:rPr>
              <a:t>Audit</a:t>
            </a:r>
          </a:p>
        </p:txBody>
      </p:sp>
      <p:sp>
        <p:nvSpPr>
          <p:cNvPr id="19" name="TextBox 18"/>
          <p:cNvSpPr txBox="1"/>
          <p:nvPr/>
        </p:nvSpPr>
        <p:spPr>
          <a:xfrm>
            <a:off x="5193472" y="3974234"/>
            <a:ext cx="1638795" cy="646331"/>
          </a:xfrm>
          <a:prstGeom prst="rect">
            <a:avLst/>
          </a:prstGeom>
          <a:noFill/>
        </p:spPr>
        <p:txBody>
          <a:bodyPr wrap="square" rtlCol="0">
            <a:spAutoFit/>
          </a:bodyPr>
          <a:lstStyle/>
          <a:p>
            <a:pPr algn="ctr"/>
            <a:r>
              <a:rPr lang="en-US" b="1" i="1" dirty="0">
                <a:latin typeface="Candara" panose="020E0502030303020204" pitchFamily="34" charset="0"/>
              </a:rPr>
              <a:t>Cost</a:t>
            </a:r>
            <a:r>
              <a:rPr lang="en-US" b="1" i="1" dirty="0">
                <a:solidFill>
                  <a:srgbClr val="FFFF00"/>
                </a:solidFill>
                <a:latin typeface="Candara" panose="020E0502030303020204" pitchFamily="34" charset="0"/>
              </a:rPr>
              <a:t> </a:t>
            </a:r>
            <a:r>
              <a:rPr lang="en-US" b="1" i="1" dirty="0">
                <a:latin typeface="Candara" panose="020E0502030303020204" pitchFamily="34" charset="0"/>
              </a:rPr>
              <a:t>Management</a:t>
            </a:r>
          </a:p>
        </p:txBody>
      </p:sp>
      <p:sp>
        <p:nvSpPr>
          <p:cNvPr id="20" name="TextBox 19"/>
          <p:cNvSpPr txBox="1"/>
          <p:nvPr/>
        </p:nvSpPr>
        <p:spPr>
          <a:xfrm>
            <a:off x="2843223" y="5838213"/>
            <a:ext cx="1757548" cy="646331"/>
          </a:xfrm>
          <a:prstGeom prst="rect">
            <a:avLst/>
          </a:prstGeom>
          <a:noFill/>
        </p:spPr>
        <p:txBody>
          <a:bodyPr wrap="square" rtlCol="0">
            <a:spAutoFit/>
          </a:bodyPr>
          <a:lstStyle/>
          <a:p>
            <a:pPr algn="ctr"/>
            <a:r>
              <a:rPr lang="en-US" b="1" i="1" dirty="0">
                <a:latin typeface="Candara" panose="020E0502030303020204" pitchFamily="34" charset="0"/>
              </a:rPr>
              <a:t>Quality</a:t>
            </a:r>
            <a:r>
              <a:rPr lang="en-US" b="1" i="1" dirty="0">
                <a:solidFill>
                  <a:srgbClr val="FFFF00"/>
                </a:solidFill>
                <a:latin typeface="Candara" panose="020E0502030303020204" pitchFamily="34" charset="0"/>
              </a:rPr>
              <a:t> </a:t>
            </a:r>
            <a:r>
              <a:rPr lang="en-US" b="1" i="1" dirty="0">
                <a:latin typeface="Candara" panose="020E0502030303020204" pitchFamily="34" charset="0"/>
              </a:rPr>
              <a:t>&amp;</a:t>
            </a:r>
            <a:r>
              <a:rPr lang="en-US" b="1" i="1" dirty="0">
                <a:solidFill>
                  <a:srgbClr val="FFFF00"/>
                </a:solidFill>
                <a:latin typeface="Candara" panose="020E0502030303020204" pitchFamily="34" charset="0"/>
              </a:rPr>
              <a:t> </a:t>
            </a:r>
            <a:r>
              <a:rPr lang="en-US" b="1" i="1" dirty="0">
                <a:latin typeface="Candara" panose="020E0502030303020204" pitchFamily="34" charset="0"/>
              </a:rPr>
              <a:t>Safety</a:t>
            </a:r>
            <a:r>
              <a:rPr lang="en-US" b="1" i="1" dirty="0">
                <a:solidFill>
                  <a:srgbClr val="FFFF00"/>
                </a:solidFill>
                <a:latin typeface="Candara" panose="020E0502030303020204" pitchFamily="34" charset="0"/>
              </a:rPr>
              <a:t> </a:t>
            </a:r>
            <a:r>
              <a:rPr lang="en-US" b="1" i="1" dirty="0">
                <a:latin typeface="Candara" panose="020E0502030303020204" pitchFamily="34" charset="0"/>
              </a:rPr>
              <a:t>Audit</a:t>
            </a:r>
          </a:p>
        </p:txBody>
      </p:sp>
      <p:sp>
        <p:nvSpPr>
          <p:cNvPr id="21" name="TextBox 20"/>
          <p:cNvSpPr txBox="1"/>
          <p:nvPr/>
        </p:nvSpPr>
        <p:spPr>
          <a:xfrm>
            <a:off x="7465623" y="5852814"/>
            <a:ext cx="1757548" cy="646331"/>
          </a:xfrm>
          <a:prstGeom prst="rect">
            <a:avLst/>
          </a:prstGeom>
          <a:noFill/>
        </p:spPr>
        <p:txBody>
          <a:bodyPr wrap="square" rtlCol="0">
            <a:spAutoFit/>
          </a:bodyPr>
          <a:lstStyle/>
          <a:p>
            <a:pPr algn="ctr"/>
            <a:r>
              <a:rPr lang="en-US" b="1" i="1" dirty="0">
                <a:latin typeface="Candara" panose="020E0502030303020204" pitchFamily="34" charset="0"/>
              </a:rPr>
              <a:t>Quantity</a:t>
            </a:r>
            <a:r>
              <a:rPr lang="en-US" b="1" i="1" dirty="0">
                <a:solidFill>
                  <a:srgbClr val="FFFF00"/>
                </a:solidFill>
                <a:latin typeface="Candara" panose="020E0502030303020204" pitchFamily="34" charset="0"/>
              </a:rPr>
              <a:t> </a:t>
            </a:r>
            <a:r>
              <a:rPr lang="en-US" b="1" i="1" dirty="0">
                <a:latin typeface="Candara" panose="020E0502030303020204" pitchFamily="34" charset="0"/>
              </a:rPr>
              <a:t>Survey</a:t>
            </a:r>
            <a:r>
              <a:rPr lang="en-US" b="1" i="1" dirty="0">
                <a:solidFill>
                  <a:srgbClr val="FFFF00"/>
                </a:solidFill>
                <a:latin typeface="Candara" panose="020E0502030303020204" pitchFamily="34" charset="0"/>
              </a:rPr>
              <a:t> </a:t>
            </a:r>
            <a:r>
              <a:rPr lang="en-US" b="1" i="1" dirty="0">
                <a:latin typeface="Candara" panose="020E0502030303020204" pitchFamily="34" charset="0"/>
              </a:rPr>
              <a:t>&amp;</a:t>
            </a:r>
            <a:r>
              <a:rPr lang="en-US" b="1" i="1" dirty="0">
                <a:solidFill>
                  <a:srgbClr val="FFFF00"/>
                </a:solidFill>
                <a:latin typeface="Candara" panose="020E0502030303020204" pitchFamily="34" charset="0"/>
              </a:rPr>
              <a:t> </a:t>
            </a:r>
            <a:r>
              <a:rPr lang="en-US" b="1" i="1" dirty="0">
                <a:latin typeface="Candara" panose="020E0502030303020204" pitchFamily="34" charset="0"/>
              </a:rPr>
              <a:t>BBS</a:t>
            </a:r>
          </a:p>
        </p:txBody>
      </p:sp>
      <p:sp>
        <p:nvSpPr>
          <p:cNvPr id="27" name="Title 1"/>
          <p:cNvSpPr txBox="1">
            <a:spLocks/>
          </p:cNvSpPr>
          <p:nvPr/>
        </p:nvSpPr>
        <p:spPr>
          <a:xfrm>
            <a:off x="667796" y="216323"/>
            <a:ext cx="11063864"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OUR</a:t>
            </a:r>
            <a:r>
              <a:rPr lang="en-US" sz="4400"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SERVICES</a:t>
            </a:r>
          </a:p>
        </p:txBody>
      </p:sp>
      <p:cxnSp>
        <p:nvCxnSpPr>
          <p:cNvPr id="29" name="Straight Connector 28"/>
          <p:cNvCxnSpPr/>
          <p:nvPr/>
        </p:nvCxnSpPr>
        <p:spPr>
          <a:xfrm>
            <a:off x="680677" y="1106958"/>
            <a:ext cx="11142131" cy="0"/>
          </a:xfrm>
          <a:prstGeom prst="line">
            <a:avLst/>
          </a:prstGeom>
        </p:spPr>
        <p:style>
          <a:lnRef idx="3">
            <a:schemeClr val="accent3"/>
          </a:lnRef>
          <a:fillRef idx="0">
            <a:schemeClr val="accent3"/>
          </a:fillRef>
          <a:effectRef idx="2">
            <a:schemeClr val="accent3"/>
          </a:effectRef>
          <a:fontRef idx="minor">
            <a:schemeClr val="tx1"/>
          </a:fontRef>
        </p:style>
      </p:cxnSp>
      <p:sp>
        <p:nvSpPr>
          <p:cNvPr id="30" name="Oval 29"/>
          <p:cNvSpPr/>
          <p:nvPr/>
        </p:nvSpPr>
        <p:spPr>
          <a:xfrm>
            <a:off x="7414139" y="3586875"/>
            <a:ext cx="1890180" cy="1983179"/>
          </a:xfrm>
          <a:prstGeom prst="ellipse">
            <a:avLst/>
          </a:prstGeom>
          <a:blipFill>
            <a:blip r:embed="rId6"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8309" y="270723"/>
            <a:ext cx="1007023" cy="611282"/>
          </a:xfrm>
          <a:prstGeom prst="rect">
            <a:avLst/>
          </a:prstGeom>
          <a:solidFill>
            <a:sysClr val="window" lastClr="FFFFFF"/>
          </a:solidFill>
          <a:ln>
            <a:solidFill>
              <a:sysClr val="window" lastClr="FFFFFF"/>
            </a:solidFill>
          </a:ln>
        </p:spPr>
      </p:pic>
      <p:sp>
        <p:nvSpPr>
          <p:cNvPr id="31" name="Rectangle 30"/>
          <p:cNvSpPr/>
          <p:nvPr/>
        </p:nvSpPr>
        <p:spPr>
          <a:xfrm>
            <a:off x="238899" y="164761"/>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465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32469019"/>
              </p:ext>
            </p:extLst>
          </p:nvPr>
        </p:nvGraphicFramePr>
        <p:xfrm>
          <a:off x="360609" y="158878"/>
          <a:ext cx="11526594" cy="6482229"/>
        </p:xfrm>
        <a:graphic>
          <a:graphicData uri="http://schemas.openxmlformats.org/drawingml/2006/table">
            <a:tbl>
              <a:tblPr>
                <a:tableStyleId>{616DA210-FB5B-4158-B5E0-FEB733F419BA}</a:tableStyleId>
              </a:tblPr>
              <a:tblGrid>
                <a:gridCol w="1146847">
                  <a:extLst>
                    <a:ext uri="{9D8B030D-6E8A-4147-A177-3AD203B41FA5}">
                      <a16:colId xmlns:a16="http://schemas.microsoft.com/office/drawing/2014/main" val="20000"/>
                    </a:ext>
                  </a:extLst>
                </a:gridCol>
                <a:gridCol w="3608241">
                  <a:extLst>
                    <a:ext uri="{9D8B030D-6E8A-4147-A177-3AD203B41FA5}">
                      <a16:colId xmlns:a16="http://schemas.microsoft.com/office/drawing/2014/main" val="20001"/>
                    </a:ext>
                  </a:extLst>
                </a:gridCol>
                <a:gridCol w="2645178">
                  <a:extLst>
                    <a:ext uri="{9D8B030D-6E8A-4147-A177-3AD203B41FA5}">
                      <a16:colId xmlns:a16="http://schemas.microsoft.com/office/drawing/2014/main" val="20002"/>
                    </a:ext>
                  </a:extLst>
                </a:gridCol>
                <a:gridCol w="1987611">
                  <a:extLst>
                    <a:ext uri="{9D8B030D-6E8A-4147-A177-3AD203B41FA5}">
                      <a16:colId xmlns:a16="http://schemas.microsoft.com/office/drawing/2014/main" val="20003"/>
                    </a:ext>
                  </a:extLst>
                </a:gridCol>
                <a:gridCol w="2138717">
                  <a:extLst>
                    <a:ext uri="{9D8B030D-6E8A-4147-A177-3AD203B41FA5}">
                      <a16:colId xmlns:a16="http://schemas.microsoft.com/office/drawing/2014/main" val="20004"/>
                    </a:ext>
                  </a:extLst>
                </a:gridCol>
              </a:tblGrid>
              <a:tr h="570669">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00"/>
                  </a:ext>
                </a:extLst>
              </a:tr>
              <a:tr h="204752">
                <a:tc gridSpan="5">
                  <a:txBody>
                    <a:bodyPr/>
                    <a:lstStyle/>
                    <a:p>
                      <a:pPr algn="ctr" rtl="0" fontAlgn="t"/>
                      <a:r>
                        <a:rPr lang="en-US" sz="1600" b="1" u="none" strike="noStrike" kern="1200" dirty="0">
                          <a:solidFill>
                            <a:schemeClr val="tx1"/>
                          </a:solidFill>
                          <a:latin typeface="+mn-lt"/>
                          <a:ea typeface="+mn-ea"/>
                          <a:cs typeface="+mn-cs"/>
                        </a:rPr>
                        <a:t>Project Management</a:t>
                      </a:r>
                    </a:p>
                  </a:txBody>
                  <a:tcPr marL="4447" marR="4447" marT="4446"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9834">
                <a:tc>
                  <a:txBody>
                    <a:bodyPr/>
                    <a:lstStyle/>
                    <a:p>
                      <a:pPr algn="ctr"/>
                      <a:r>
                        <a:rPr lang="en-US" sz="1400" u="none" strike="noStrike" kern="1200" dirty="0">
                          <a:solidFill>
                            <a:schemeClr val="tx1"/>
                          </a:solidFill>
                          <a:latin typeface="+mn-lt"/>
                          <a:ea typeface="+mn-ea"/>
                          <a:cs typeface="+mn-cs"/>
                        </a:rPr>
                        <a:t>10</a:t>
                      </a:r>
                    </a:p>
                  </a:txBody>
                  <a:tcPr marL="4447" marR="4447" marT="4446" marB="0" anchor="ctr"/>
                </a:tc>
                <a:tc>
                  <a:txBody>
                    <a:bodyPr/>
                    <a:lstStyle/>
                    <a:p>
                      <a:pPr algn="l" rtl="0" fontAlgn="ctr"/>
                      <a:r>
                        <a:rPr lang="en-US" sz="1400" u="none" strike="noStrike" dirty="0"/>
                        <a:t>Dismantling and reconstruction of Retaining / Boundary Wall ( East Side) and relocation of MEP services. </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Hotel Claridges.</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30</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7, 000</a:t>
                      </a:r>
                      <a:endParaRPr lang="en-US" sz="1400" b="1" i="0" u="none" strike="noStrike" dirty="0">
                        <a:solidFill>
                          <a:srgbClr val="010004"/>
                        </a:solidFill>
                        <a:latin typeface="BankGothic Lt BT"/>
                      </a:endParaRPr>
                    </a:p>
                  </a:txBody>
                  <a:tcPr marL="4447" marR="4447" marT="4446" marB="0" anchor="ctr"/>
                </a:tc>
                <a:extLst>
                  <a:ext uri="{0D108BD9-81ED-4DB2-BD59-A6C34878D82A}">
                    <a16:rowId xmlns:a16="http://schemas.microsoft.com/office/drawing/2014/main" val="10008"/>
                  </a:ext>
                </a:extLst>
              </a:tr>
              <a:tr h="836458">
                <a:tc>
                  <a:txBody>
                    <a:bodyPr/>
                    <a:lstStyle/>
                    <a:p>
                      <a:pPr algn="ctr"/>
                      <a:r>
                        <a:rPr lang="en-US" sz="1400" u="none" strike="noStrike" kern="1200" dirty="0">
                          <a:solidFill>
                            <a:schemeClr val="tx1"/>
                          </a:solidFill>
                          <a:latin typeface="+mn-lt"/>
                          <a:ea typeface="+mn-ea"/>
                          <a:cs typeface="+mn-cs"/>
                        </a:rPr>
                        <a:t>11</a:t>
                      </a:r>
                    </a:p>
                  </a:txBody>
                  <a:tcPr marL="4447" marR="4447" marT="4446" marB="0" anchor="ctr"/>
                </a:tc>
                <a:tc>
                  <a:txBody>
                    <a:bodyPr/>
                    <a:lstStyle/>
                    <a:p>
                      <a:pPr algn="l" rtl="0" fontAlgn="ctr"/>
                      <a:r>
                        <a:rPr lang="en-US" sz="1400" u="none" strike="noStrike" dirty="0"/>
                        <a:t>Global</a:t>
                      </a:r>
                      <a:r>
                        <a:rPr lang="en-US" sz="1400" u="none" strike="noStrike" baseline="0" dirty="0"/>
                        <a:t> Ways School, Gurgaon.</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Gunjan Nikunj</a:t>
                      </a:r>
                      <a:r>
                        <a:rPr lang="en-US" sz="1400" u="none" strike="noStrike" baseline="0" dirty="0"/>
                        <a:t> Education Trust.</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250</a:t>
                      </a:r>
                      <a:endParaRPr lang="en-US" sz="1400" b="1" i="0" u="none" strike="noStrike" dirty="0">
                        <a:solidFill>
                          <a:srgbClr val="010004"/>
                        </a:solidFill>
                        <a:latin typeface="BankGothic Lt BT"/>
                      </a:endParaRPr>
                    </a:p>
                  </a:txBody>
                  <a:tcPr marL="4447" marR="4447" marT="4446" marB="0" anchor="ctr"/>
                </a:tc>
                <a:tc>
                  <a:txBody>
                    <a:bodyPr/>
                    <a:lstStyle/>
                    <a:p>
                      <a:pPr algn="ctr" rtl="0" fontAlgn="ctr"/>
                      <a:r>
                        <a:rPr lang="en-US" sz="1400" u="none" strike="noStrike" dirty="0"/>
                        <a:t> 70, 000   </a:t>
                      </a:r>
                      <a:endParaRPr lang="en-US" sz="1400" b="1" i="0" u="none" strike="noStrike" dirty="0">
                        <a:solidFill>
                          <a:srgbClr val="010004"/>
                        </a:solidFill>
                        <a:latin typeface="BankGothic Lt BT"/>
                      </a:endParaRPr>
                    </a:p>
                  </a:txBody>
                  <a:tcPr marL="4447" marR="4447" marT="4446" marB="0" anchor="ctr"/>
                </a:tc>
                <a:extLst>
                  <a:ext uri="{0D108BD9-81ED-4DB2-BD59-A6C34878D82A}">
                    <a16:rowId xmlns:a16="http://schemas.microsoft.com/office/drawing/2014/main" val="10009"/>
                  </a:ext>
                </a:extLst>
              </a:tr>
              <a:tr h="836458">
                <a:tc>
                  <a:txBody>
                    <a:bodyPr/>
                    <a:lstStyle/>
                    <a:p>
                      <a:pPr algn="ctr" rtl="0" fontAlgn="ctr"/>
                      <a:r>
                        <a:rPr lang="en-US" sz="1400" u="none" strike="noStrike" dirty="0"/>
                        <a:t>12</a:t>
                      </a:r>
                      <a:endParaRPr lang="en-US" sz="1400" b="1" i="0" u="none" strike="noStrike" dirty="0">
                        <a:solidFill>
                          <a:srgbClr val="010004"/>
                        </a:solidFill>
                        <a:latin typeface="BankGothic Lt BT"/>
                      </a:endParaRPr>
                    </a:p>
                  </a:txBody>
                  <a:tcPr marL="4447" marR="4447" marT="4446" marB="0" anchor="ctr"/>
                </a:tc>
                <a:tc>
                  <a:txBody>
                    <a:bodyPr/>
                    <a:lstStyle/>
                    <a:p>
                      <a:pPr algn="l" rtl="0" fontAlgn="ctr"/>
                      <a:r>
                        <a:rPr lang="en-US" sz="1400" u="none" strike="noStrike" kern="1200" baseline="0" dirty="0">
                          <a:solidFill>
                            <a:schemeClr val="tx1"/>
                          </a:solidFill>
                          <a:latin typeface="+mn-lt"/>
                          <a:ea typeface="+mn-ea"/>
                          <a:cs typeface="+mn-cs"/>
                        </a:rPr>
                        <a:t>Civil, MEP &amp; Interior Works For Mr. Amit Arora’s Residence, Camellia, Gurgaon. </a:t>
                      </a:r>
                    </a:p>
                  </a:txBody>
                  <a:tcPr marL="4447" marR="4447" marT="4446" marB="0" anchor="ctr"/>
                </a:tc>
                <a:tc>
                  <a:txBody>
                    <a:bodyPr/>
                    <a:lstStyle/>
                    <a:p>
                      <a:pPr algn="ctr" rtl="0" fontAlgn="ctr"/>
                      <a:r>
                        <a:rPr lang="en-US" sz="1400" u="none" strike="noStrike" kern="1200" dirty="0">
                          <a:solidFill>
                            <a:schemeClr val="tx1"/>
                          </a:solidFill>
                          <a:latin typeface="+mn-lt"/>
                          <a:ea typeface="+mn-ea"/>
                          <a:cs typeface="+mn-cs"/>
                        </a:rPr>
                        <a:t>Mr. Amit Arora.</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30</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10, 000 </a:t>
                      </a:r>
                    </a:p>
                  </a:txBody>
                  <a:tcPr marL="4447" marR="4447" marT="4446" marB="0" anchor="ctr"/>
                </a:tc>
                <a:extLst>
                  <a:ext uri="{0D108BD9-81ED-4DB2-BD59-A6C34878D82A}">
                    <a16:rowId xmlns:a16="http://schemas.microsoft.com/office/drawing/2014/main" val="10010"/>
                  </a:ext>
                </a:extLst>
              </a:tr>
              <a:tr h="836458">
                <a:tc>
                  <a:txBody>
                    <a:bodyPr/>
                    <a:lstStyle/>
                    <a:p>
                      <a:pPr algn="ctr" rtl="0" fontAlgn="ctr"/>
                      <a:r>
                        <a:rPr lang="en-US" sz="1400" u="none" strike="noStrike" dirty="0"/>
                        <a:t>13</a:t>
                      </a:r>
                      <a:endParaRPr lang="en-US" sz="1400" b="1" i="0" u="none" strike="noStrike" dirty="0">
                        <a:solidFill>
                          <a:srgbClr val="010004"/>
                        </a:solidFill>
                        <a:latin typeface="BankGothic Lt BT"/>
                      </a:endParaRPr>
                    </a:p>
                  </a:txBody>
                  <a:tcPr marL="4333" marR="4333" marT="4333" marB="0" anchor="ctr"/>
                </a:tc>
                <a:tc>
                  <a:txBody>
                    <a:bodyPr/>
                    <a:lstStyle/>
                    <a:p>
                      <a:pPr algn="l" rtl="0" fontAlgn="ctr"/>
                      <a:r>
                        <a:rPr lang="en-US" sz="1400" u="none" strike="noStrike" dirty="0"/>
                        <a:t>Grewal Farmhouse, Chhattarpur, New Delhi.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Mr. Sanjay Grewal.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90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 5 Acres </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3634639713"/>
                  </a:ext>
                </a:extLst>
              </a:tr>
              <a:tr h="836458">
                <a:tc>
                  <a:txBody>
                    <a:bodyPr/>
                    <a:lstStyle/>
                    <a:p>
                      <a:pPr algn="ctr" rtl="0" fontAlgn="ctr"/>
                      <a:r>
                        <a:rPr lang="en-US" sz="1400" u="none" strike="noStrike" dirty="0"/>
                        <a:t>14</a:t>
                      </a:r>
                      <a:endParaRPr lang="en-US" sz="1400" b="1" i="0" u="none" strike="noStrike" dirty="0">
                        <a:solidFill>
                          <a:srgbClr val="010004"/>
                        </a:solidFill>
                        <a:latin typeface="BankGothic Lt BT"/>
                      </a:endParaRPr>
                    </a:p>
                  </a:txBody>
                  <a:tcPr marL="4333" marR="4333" marT="4333" marB="0" anchor="ctr"/>
                </a:tc>
                <a:tc>
                  <a:txBody>
                    <a:bodyPr/>
                    <a:lstStyle/>
                    <a:p>
                      <a:pPr algn="l" rtl="0" fontAlgn="ctr"/>
                      <a:r>
                        <a:rPr lang="en-US" sz="1400" u="none" strike="noStrike" dirty="0"/>
                        <a:t>Sunshine Wellness Center, 100 Beded Drug Rehabilitation and Detoxification center, Vasai, Mumbai.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Dr. Goel.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30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18,000</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2937624065"/>
                  </a:ext>
                </a:extLst>
              </a:tr>
              <a:tr h="836458">
                <a:tc>
                  <a:txBody>
                    <a:bodyPr/>
                    <a:lstStyle/>
                    <a:p>
                      <a:pPr algn="ctr" rtl="0" fontAlgn="ctr"/>
                      <a:r>
                        <a:rPr lang="en-US" sz="1400" u="none" strike="noStrike" kern="1200" dirty="0">
                          <a:solidFill>
                            <a:schemeClr val="tx1"/>
                          </a:solidFill>
                          <a:latin typeface="+mn-lt"/>
                          <a:ea typeface="+mn-ea"/>
                          <a:cs typeface="+mn-cs"/>
                        </a:rPr>
                        <a:t>15</a:t>
                      </a:r>
                    </a:p>
                  </a:txBody>
                  <a:tcPr marL="4333" marR="4333" marT="4333" marB="0" anchor="ctr"/>
                </a:tc>
                <a:tc>
                  <a:txBody>
                    <a:bodyPr/>
                    <a:lstStyle/>
                    <a:p>
                      <a:pPr algn="l" rtl="0" fontAlgn="ctr"/>
                      <a:r>
                        <a:rPr lang="en-US" sz="1400" u="none" strike="noStrike" dirty="0"/>
                        <a:t>Criticare 100 Bed Hospital at Juhu, Andheri, Mumbai.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Dr. Deepak Namjoshi.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120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42,810</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4168990596"/>
                  </a:ext>
                </a:extLst>
              </a:tr>
              <a:tr h="836458">
                <a:tc>
                  <a:txBody>
                    <a:bodyPr/>
                    <a:lstStyle/>
                    <a:p>
                      <a:pPr algn="ctr" rtl="0" fontAlgn="ctr"/>
                      <a:r>
                        <a:rPr lang="en-US" sz="1400" b="0" i="0" u="none" strike="noStrike" dirty="0">
                          <a:solidFill>
                            <a:srgbClr val="010004"/>
                          </a:solidFill>
                          <a:latin typeface="+mn-lt"/>
                        </a:rPr>
                        <a:t>16</a:t>
                      </a:r>
                    </a:p>
                  </a:txBody>
                  <a:tcPr marL="4333" marR="4333" marT="4333" marB="0" anchor="ctr"/>
                </a:tc>
                <a:tc>
                  <a:txBody>
                    <a:bodyPr/>
                    <a:lstStyle/>
                    <a:p>
                      <a:pPr algn="l" rtl="0" fontAlgn="ctr"/>
                      <a:r>
                        <a:rPr lang="en-US" sz="1400" u="none" strike="noStrike" dirty="0"/>
                        <a:t>Sapphire, Commercial Building, Knowledge Park-5, Greater Noida.</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Earth Infrastructures Ltd.</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1880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7, 50, 000 </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970244194"/>
                  </a:ext>
                </a:extLst>
              </a:tr>
            </a:tbl>
          </a:graphicData>
        </a:graphic>
      </p:graphicFrame>
    </p:spTree>
    <p:extLst>
      <p:ext uri="{BB962C8B-B14F-4D97-AF65-F5344CB8AC3E}">
        <p14:creationId xmlns:p14="http://schemas.microsoft.com/office/powerpoint/2010/main" val="1897709775"/>
      </p:ext>
    </p:extLst>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79165717"/>
              </p:ext>
            </p:extLst>
          </p:nvPr>
        </p:nvGraphicFramePr>
        <p:xfrm>
          <a:off x="204716" y="122831"/>
          <a:ext cx="11614245" cy="6349369"/>
        </p:xfrm>
        <a:graphic>
          <a:graphicData uri="http://schemas.openxmlformats.org/drawingml/2006/table">
            <a:tbl>
              <a:tblPr>
                <a:tableStyleId>{616DA210-FB5B-4158-B5E0-FEB733F419BA}</a:tableStyleId>
              </a:tblPr>
              <a:tblGrid>
                <a:gridCol w="1155569">
                  <a:extLst>
                    <a:ext uri="{9D8B030D-6E8A-4147-A177-3AD203B41FA5}">
                      <a16:colId xmlns:a16="http://schemas.microsoft.com/office/drawing/2014/main" val="20000"/>
                    </a:ext>
                  </a:extLst>
                </a:gridCol>
                <a:gridCol w="3501841">
                  <a:extLst>
                    <a:ext uri="{9D8B030D-6E8A-4147-A177-3AD203B41FA5}">
                      <a16:colId xmlns:a16="http://schemas.microsoft.com/office/drawing/2014/main" val="20001"/>
                    </a:ext>
                  </a:extLst>
                </a:gridCol>
                <a:gridCol w="2799131">
                  <a:extLst>
                    <a:ext uri="{9D8B030D-6E8A-4147-A177-3AD203B41FA5}">
                      <a16:colId xmlns:a16="http://schemas.microsoft.com/office/drawing/2014/main" val="20002"/>
                    </a:ext>
                  </a:extLst>
                </a:gridCol>
                <a:gridCol w="2002725">
                  <a:extLst>
                    <a:ext uri="{9D8B030D-6E8A-4147-A177-3AD203B41FA5}">
                      <a16:colId xmlns:a16="http://schemas.microsoft.com/office/drawing/2014/main" val="20003"/>
                    </a:ext>
                  </a:extLst>
                </a:gridCol>
                <a:gridCol w="2154979">
                  <a:extLst>
                    <a:ext uri="{9D8B030D-6E8A-4147-A177-3AD203B41FA5}">
                      <a16:colId xmlns:a16="http://schemas.microsoft.com/office/drawing/2014/main" val="20004"/>
                    </a:ext>
                  </a:extLst>
                </a:gridCol>
              </a:tblGrid>
              <a:tr h="552171">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4333" marR="4333" marT="4333"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4333" marR="4333" marT="4333"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4333" marR="4333" marT="4333"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4333" marR="4333" marT="4333"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4333" marR="4333" marT="4333" marB="0" anchor="ctr"/>
                </a:tc>
                <a:extLst>
                  <a:ext uri="{0D108BD9-81ED-4DB2-BD59-A6C34878D82A}">
                    <a16:rowId xmlns:a16="http://schemas.microsoft.com/office/drawing/2014/main" val="10000"/>
                  </a:ext>
                </a:extLst>
              </a:tr>
              <a:tr h="357945">
                <a:tc gridSpan="5">
                  <a:txBody>
                    <a:bodyPr/>
                    <a:lstStyle/>
                    <a:p>
                      <a:pPr algn="ctr" rtl="0" fontAlgn="t"/>
                      <a:r>
                        <a:rPr lang="en-US" sz="1600" b="1" u="none" strike="noStrike" kern="1200" dirty="0">
                          <a:solidFill>
                            <a:schemeClr val="tx1"/>
                          </a:solidFill>
                          <a:latin typeface="+mn-lt"/>
                          <a:ea typeface="+mn-ea"/>
                          <a:cs typeface="+mn-cs"/>
                        </a:rPr>
                        <a:t>Project Management</a:t>
                      </a:r>
                    </a:p>
                  </a:txBody>
                  <a:tcPr marL="4333" marR="4333" marT="433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3499">
                <a:tc>
                  <a:txBody>
                    <a:bodyPr/>
                    <a:lstStyle/>
                    <a:p>
                      <a:pPr algn="ctr" rtl="0" fontAlgn="ctr"/>
                      <a:r>
                        <a:rPr lang="en-US" sz="1400" b="0" i="0" u="none" strike="noStrike" dirty="0">
                          <a:solidFill>
                            <a:srgbClr val="010004"/>
                          </a:solidFill>
                          <a:latin typeface="+mn-lt"/>
                        </a:rPr>
                        <a:t>17</a:t>
                      </a:r>
                    </a:p>
                  </a:txBody>
                  <a:tcPr marL="4333" marR="4333" marT="4333" marB="0" anchor="ctr"/>
                </a:tc>
                <a:tc>
                  <a:txBody>
                    <a:bodyPr/>
                    <a:lstStyle/>
                    <a:p>
                      <a:pPr algn="l" rtl="0" fontAlgn="ctr"/>
                      <a:r>
                        <a:rPr lang="sv-SE" sz="1400" u="none" strike="noStrike" dirty="0"/>
                        <a:t>Residential Project - Rudra Prestige, Varanasi, Uttar Pradesh. </a:t>
                      </a:r>
                      <a:endParaRPr lang="sv-SE"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Rudra Real Estate Ltd., New Delhi.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120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80,000</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10007"/>
                  </a:ext>
                </a:extLst>
              </a:tr>
              <a:tr h="654760">
                <a:tc>
                  <a:txBody>
                    <a:bodyPr/>
                    <a:lstStyle/>
                    <a:p>
                      <a:pPr algn="ctr" rtl="0" fontAlgn="ctr"/>
                      <a:r>
                        <a:rPr lang="en-US" sz="1400" b="0" i="0" u="none" strike="noStrike" dirty="0">
                          <a:solidFill>
                            <a:schemeClr val="tx1"/>
                          </a:solidFill>
                          <a:latin typeface="+mn-lt"/>
                        </a:rPr>
                        <a:t>18</a:t>
                      </a:r>
                      <a:endParaRPr lang="en-US" sz="1400" b="1" i="0" u="none" strike="noStrike" dirty="0">
                        <a:solidFill>
                          <a:srgbClr val="010004"/>
                        </a:solidFill>
                        <a:latin typeface="BankGothic Lt BT"/>
                      </a:endParaRPr>
                    </a:p>
                  </a:txBody>
                  <a:tcPr marL="4333" marR="4333" marT="4333" marB="0" anchor="ctr"/>
                </a:tc>
                <a:tc>
                  <a:txBody>
                    <a:bodyPr/>
                    <a:lstStyle/>
                    <a:p>
                      <a:pPr algn="l" rtl="0" fontAlgn="ctr"/>
                      <a:r>
                        <a:rPr lang="en-US" sz="1400" u="none" strike="noStrike" dirty="0"/>
                        <a:t>Residential project – GF+ BMT+ 3 floors, Espace, Nirvana Country, Gurgaon.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Mr. Vinod Narayan.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30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10, 000 </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10008"/>
                  </a:ext>
                </a:extLst>
              </a:tr>
              <a:tr h="683499">
                <a:tc>
                  <a:txBody>
                    <a:bodyPr/>
                    <a:lstStyle/>
                    <a:p>
                      <a:pPr algn="ctr"/>
                      <a:r>
                        <a:rPr lang="en-US" sz="1400" b="0" i="0" u="none" strike="noStrike" kern="1200" dirty="0">
                          <a:solidFill>
                            <a:schemeClr val="tx1"/>
                          </a:solidFill>
                          <a:latin typeface="+mn-lt"/>
                          <a:ea typeface="+mn-ea"/>
                          <a:cs typeface="+mn-cs"/>
                        </a:rPr>
                        <a:t>19</a:t>
                      </a:r>
                    </a:p>
                  </a:txBody>
                  <a:tcPr marL="4333" marR="4333" marT="4333" marB="0" anchor="ctr"/>
                </a:tc>
                <a:tc>
                  <a:txBody>
                    <a:bodyPr/>
                    <a:lstStyle/>
                    <a:p>
                      <a:pPr algn="l" rtl="0" fontAlgn="ctr"/>
                      <a:r>
                        <a:rPr lang="en-US" sz="1400" u="none" strike="noStrike" dirty="0"/>
                        <a:t>Construction of Multi-storey Group Housing Project, Siliguri, West Bengal.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Re India Property Management Pvt. Ltd. </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400</a:t>
                      </a:r>
                      <a:endParaRPr lang="en-US" sz="1400" b="1" i="0" u="none" strike="noStrike" dirty="0">
                        <a:solidFill>
                          <a:srgbClr val="010004"/>
                        </a:solidFill>
                        <a:latin typeface="BankGothic Lt BT"/>
                      </a:endParaRPr>
                    </a:p>
                  </a:txBody>
                  <a:tcPr marL="4333" marR="4333" marT="4333" marB="0" anchor="ctr"/>
                </a:tc>
                <a:tc>
                  <a:txBody>
                    <a:bodyPr/>
                    <a:lstStyle/>
                    <a:p>
                      <a:pPr algn="ctr" rtl="0" fontAlgn="ctr"/>
                      <a:r>
                        <a:rPr lang="en-US" sz="1400" u="none" strike="noStrike" dirty="0"/>
                        <a:t>2, 80, 000 </a:t>
                      </a:r>
                      <a:endParaRPr lang="en-US" sz="1400" b="1" i="0" u="none" strike="noStrike" dirty="0">
                        <a:solidFill>
                          <a:srgbClr val="010004"/>
                        </a:solidFill>
                        <a:latin typeface="BankGothic Lt BT"/>
                      </a:endParaRPr>
                    </a:p>
                  </a:txBody>
                  <a:tcPr marL="4333" marR="4333" marT="4333" marB="0" anchor="ctr"/>
                </a:tc>
                <a:extLst>
                  <a:ext uri="{0D108BD9-81ED-4DB2-BD59-A6C34878D82A}">
                    <a16:rowId xmlns:a16="http://schemas.microsoft.com/office/drawing/2014/main" val="10009"/>
                  </a:ext>
                </a:extLst>
              </a:tr>
              <a:tr h="683499">
                <a:tc>
                  <a:txBody>
                    <a:bodyPr/>
                    <a:lstStyle/>
                    <a:p>
                      <a:pPr algn="ctr" rtl="0" fontAlgn="ctr"/>
                      <a:r>
                        <a:rPr lang="en-US" sz="1400" u="none" strike="noStrike" dirty="0"/>
                        <a:t>20</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u="none" strike="noStrike" dirty="0"/>
                        <a:t>Rudra Samridhi, Residential Project </a:t>
                      </a:r>
                      <a:r>
                        <a:rPr lang="en-US" sz="1400" u="none" strike="noStrike" baseline="0" dirty="0"/>
                        <a:t> AT </a:t>
                      </a:r>
                      <a:r>
                        <a:rPr lang="en-US" sz="1400" u="none" strike="noStrike" dirty="0"/>
                        <a:t>Varanasi, Uttar Pradesh.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Rudra Nirman Pvt. Ltd., New Delhi.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120</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80,000</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2229661710"/>
                  </a:ext>
                </a:extLst>
              </a:tr>
              <a:tr h="683499">
                <a:tc>
                  <a:txBody>
                    <a:bodyPr/>
                    <a:lstStyle/>
                    <a:p>
                      <a:pPr algn="ctr" rtl="0" fontAlgn="ctr"/>
                      <a:r>
                        <a:rPr lang="en-US" sz="1400" u="none" strike="noStrike" dirty="0"/>
                        <a:t>21</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u="none" strike="noStrike" dirty="0"/>
                        <a:t>Rudra Buddha Enclave, Residential Project at Varanasi- Tower A -B+Stilt+14 Floors and Tower B - Stilt+7 Floors.</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Rudra Real Estate Pvt. Ltd.</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450</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2,79,000 </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409900141"/>
                  </a:ext>
                </a:extLst>
              </a:tr>
              <a:tr h="683499">
                <a:tc>
                  <a:txBody>
                    <a:bodyPr/>
                    <a:lstStyle/>
                    <a:p>
                      <a:pPr algn="ctr" rtl="0" fontAlgn="ctr"/>
                      <a:r>
                        <a:rPr lang="en-US" sz="1400" u="none" strike="noStrike" dirty="0"/>
                        <a:t>22</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u="none" strike="noStrike" dirty="0"/>
                        <a:t>Rudra Aishwaryam, Residential Project at Varanasi- B+Stilt+13 Floors.</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Rudra Realtech Pvt. Ltd.</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250</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1,58,000 </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3134230433"/>
                  </a:ext>
                </a:extLst>
              </a:tr>
              <a:tr h="683499">
                <a:tc>
                  <a:txBody>
                    <a:bodyPr/>
                    <a:lstStyle/>
                    <a:p>
                      <a:pPr algn="ctr" rtl="0" fontAlgn="ctr"/>
                      <a:r>
                        <a:rPr lang="en-US" sz="1400" u="none" strike="noStrike" dirty="0"/>
                        <a:t>23</a:t>
                      </a:r>
                      <a:endParaRPr lang="en-US" sz="1400" b="1" i="0" u="none" strike="noStrike" dirty="0">
                        <a:solidFill>
                          <a:srgbClr val="010004"/>
                        </a:solidFill>
                        <a:latin typeface="BankGothic Lt BT"/>
                      </a:endParaRPr>
                    </a:p>
                  </a:txBody>
                  <a:tcPr marL="3839" marR="3839" marT="3838" marB="0" anchor="ctr"/>
                </a:tc>
                <a:tc>
                  <a:txBody>
                    <a:bodyPr/>
                    <a:lstStyle/>
                    <a:p>
                      <a:pPr algn="l" rtl="0" fontAlgn="ctr"/>
                      <a:r>
                        <a:rPr lang="en-US" sz="1400" u="none" strike="noStrike" dirty="0"/>
                        <a:t>Infrastructure Development of  Green Valley Township at Purnea, Bihar.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Green Valley Developers.</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2500</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175 Acre</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176809145"/>
                  </a:ext>
                </a:extLst>
              </a:tr>
              <a:tr h="683499">
                <a:tc>
                  <a:txBody>
                    <a:bodyPr/>
                    <a:lstStyle/>
                    <a:p>
                      <a:pPr algn="ctr" rtl="0" fontAlgn="ctr"/>
                      <a:r>
                        <a:rPr lang="en-US" sz="1400" u="none" strike="noStrike" dirty="0"/>
                        <a:t>24</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Chhabra Residence,19 Pamposh Enclave, New Delhi.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Sunbeam Enterprises.</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52.5</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15,000</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3321015993"/>
                  </a:ext>
                </a:extLst>
              </a:tr>
            </a:tbl>
          </a:graphicData>
        </a:graphic>
      </p:graphicFrame>
    </p:spTree>
    <p:extLst>
      <p:ext uri="{BB962C8B-B14F-4D97-AF65-F5344CB8AC3E}">
        <p14:creationId xmlns:p14="http://schemas.microsoft.com/office/powerpoint/2010/main" val="2680820247"/>
      </p:ext>
    </p:extLst>
  </p:cSld>
  <p:clrMapOvr>
    <a:masterClrMapping/>
  </p:clrMapOvr>
  <p:transition spd="med">
    <p:pull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7744684"/>
              </p:ext>
            </p:extLst>
          </p:nvPr>
        </p:nvGraphicFramePr>
        <p:xfrm>
          <a:off x="177422" y="191068"/>
          <a:ext cx="11887199" cy="6368758"/>
        </p:xfrm>
        <a:graphic>
          <a:graphicData uri="http://schemas.openxmlformats.org/drawingml/2006/table">
            <a:tbl>
              <a:tblPr>
                <a:tableStyleId>{616DA210-FB5B-4158-B5E0-FEB733F419BA}</a:tableStyleId>
              </a:tblPr>
              <a:tblGrid>
                <a:gridCol w="1182727">
                  <a:extLst>
                    <a:ext uri="{9D8B030D-6E8A-4147-A177-3AD203B41FA5}">
                      <a16:colId xmlns:a16="http://schemas.microsoft.com/office/drawing/2014/main" val="20000"/>
                    </a:ext>
                  </a:extLst>
                </a:gridCol>
                <a:gridCol w="3584140">
                  <a:extLst>
                    <a:ext uri="{9D8B030D-6E8A-4147-A177-3AD203B41FA5}">
                      <a16:colId xmlns:a16="http://schemas.microsoft.com/office/drawing/2014/main" val="20001"/>
                    </a:ext>
                  </a:extLst>
                </a:gridCol>
                <a:gridCol w="2864915">
                  <a:extLst>
                    <a:ext uri="{9D8B030D-6E8A-4147-A177-3AD203B41FA5}">
                      <a16:colId xmlns:a16="http://schemas.microsoft.com/office/drawing/2014/main" val="20002"/>
                    </a:ext>
                  </a:extLst>
                </a:gridCol>
                <a:gridCol w="2049793">
                  <a:extLst>
                    <a:ext uri="{9D8B030D-6E8A-4147-A177-3AD203B41FA5}">
                      <a16:colId xmlns:a16="http://schemas.microsoft.com/office/drawing/2014/main" val="20003"/>
                    </a:ext>
                  </a:extLst>
                </a:gridCol>
                <a:gridCol w="2205624">
                  <a:extLst>
                    <a:ext uri="{9D8B030D-6E8A-4147-A177-3AD203B41FA5}">
                      <a16:colId xmlns:a16="http://schemas.microsoft.com/office/drawing/2014/main" val="20004"/>
                    </a:ext>
                  </a:extLst>
                </a:gridCol>
              </a:tblGrid>
              <a:tr h="625142">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3839" marR="3839" marT="3838"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3839" marR="3839" marT="3838" marB="0" anchor="ctr"/>
                </a:tc>
                <a:extLst>
                  <a:ext uri="{0D108BD9-81ED-4DB2-BD59-A6C34878D82A}">
                    <a16:rowId xmlns:a16="http://schemas.microsoft.com/office/drawing/2014/main" val="10000"/>
                  </a:ext>
                </a:extLst>
              </a:tr>
              <a:tr h="315012">
                <a:tc gridSpan="5">
                  <a:txBody>
                    <a:bodyPr/>
                    <a:lstStyle/>
                    <a:p>
                      <a:pPr algn="ctr" rtl="0" fontAlgn="t"/>
                      <a:r>
                        <a:rPr lang="en-US" sz="1600" b="1" u="none" strike="noStrike" kern="1200" dirty="0">
                          <a:solidFill>
                            <a:schemeClr val="tx1"/>
                          </a:solidFill>
                          <a:latin typeface="+mn-lt"/>
                          <a:ea typeface="+mn-ea"/>
                          <a:cs typeface="+mn-cs"/>
                        </a:rPr>
                        <a:t>Project Management</a:t>
                      </a:r>
                    </a:p>
                  </a:txBody>
                  <a:tcPr marL="3839" marR="3839" marT="383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28644">
                <a:tc>
                  <a:txBody>
                    <a:bodyPr/>
                    <a:lstStyle/>
                    <a:p>
                      <a:pPr algn="ctr" rtl="0" fontAlgn="ctr"/>
                      <a:r>
                        <a:rPr lang="en-US" sz="1400" b="0" i="0" u="none" strike="noStrike" dirty="0">
                          <a:solidFill>
                            <a:srgbClr val="010004"/>
                          </a:solidFill>
                          <a:latin typeface="+mn-lt"/>
                        </a:rPr>
                        <a:t>25</a:t>
                      </a:r>
                    </a:p>
                  </a:txBody>
                  <a:tcPr marL="3839" marR="3839" marT="3838" marB="0" anchor="ctr"/>
                </a:tc>
                <a:tc>
                  <a:txBody>
                    <a:bodyPr/>
                    <a:lstStyle/>
                    <a:p>
                      <a:pPr algn="l" rtl="0" fontAlgn="ctr"/>
                      <a:r>
                        <a:rPr lang="en-US" sz="1400" u="none" strike="noStrike" dirty="0"/>
                        <a:t>Mr. Anand Mehta’s Residence, C-36,  Anand Niketan, New Delhi.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Mr. Anand Mehta.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48</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12000</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10008"/>
                  </a:ext>
                </a:extLst>
              </a:tr>
              <a:tr h="599995">
                <a:tc>
                  <a:txBody>
                    <a:bodyPr/>
                    <a:lstStyle/>
                    <a:p>
                      <a:pPr algn="ctr" rtl="0" fontAlgn="ctr"/>
                      <a:r>
                        <a:rPr lang="en-US" sz="1400" u="none" strike="noStrike" kern="1200" dirty="0">
                          <a:solidFill>
                            <a:schemeClr val="tx1"/>
                          </a:solidFill>
                          <a:latin typeface="+mn-lt"/>
                          <a:ea typeface="+mn-ea"/>
                          <a:cs typeface="+mn-cs"/>
                        </a:rPr>
                        <a:t>26</a:t>
                      </a:r>
                    </a:p>
                  </a:txBody>
                  <a:tcPr marL="3839" marR="3839" marT="3838" marB="0" anchor="ctr"/>
                </a:tc>
                <a:tc>
                  <a:txBody>
                    <a:bodyPr/>
                    <a:lstStyle/>
                    <a:p>
                      <a:pPr algn="l" rtl="0" fontAlgn="ctr"/>
                      <a:r>
                        <a:rPr lang="en-US" sz="1400" u="none" strike="noStrike" dirty="0"/>
                        <a:t>Rajalakshmi</a:t>
                      </a:r>
                      <a:r>
                        <a:rPr lang="en-US" sz="1400" u="none" strike="noStrike" baseline="0" dirty="0"/>
                        <a:t> </a:t>
                      </a:r>
                      <a:r>
                        <a:rPr lang="en-US" sz="1400" u="none" strike="noStrike" dirty="0"/>
                        <a:t>Residence, Gurgaon.</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Mr. Madhusudan Rao(Chairman-Lanco Infratech).  </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30</a:t>
                      </a:r>
                      <a:endParaRPr lang="en-US" sz="1400" b="1" i="0" u="none" strike="noStrike" dirty="0">
                        <a:solidFill>
                          <a:srgbClr val="010004"/>
                        </a:solidFill>
                        <a:latin typeface="BankGothic Lt BT"/>
                      </a:endParaRPr>
                    </a:p>
                  </a:txBody>
                  <a:tcPr marL="3839" marR="3839" marT="3838" marB="0" anchor="ctr"/>
                </a:tc>
                <a:tc>
                  <a:txBody>
                    <a:bodyPr/>
                    <a:lstStyle/>
                    <a:p>
                      <a:pPr algn="ctr" rtl="0" fontAlgn="ctr"/>
                      <a:r>
                        <a:rPr lang="en-US" sz="1400" u="none" strike="noStrike" dirty="0"/>
                        <a:t>12000</a:t>
                      </a:r>
                      <a:endParaRPr lang="en-US" sz="1400" b="1" i="0" u="none" strike="noStrike" dirty="0">
                        <a:solidFill>
                          <a:srgbClr val="010004"/>
                        </a:solidFill>
                        <a:latin typeface="BankGothic Lt BT"/>
                      </a:endParaRPr>
                    </a:p>
                  </a:txBody>
                  <a:tcPr marL="3839" marR="3839" marT="3838" marB="0" anchor="ctr"/>
                </a:tc>
                <a:extLst>
                  <a:ext uri="{0D108BD9-81ED-4DB2-BD59-A6C34878D82A}">
                    <a16:rowId xmlns:a16="http://schemas.microsoft.com/office/drawing/2014/main" val="10009"/>
                  </a:ext>
                </a:extLst>
              </a:tr>
              <a:tr h="599995">
                <a:tc>
                  <a:txBody>
                    <a:bodyPr/>
                    <a:lstStyle/>
                    <a:p>
                      <a:pPr algn="ctr" rtl="0" fontAlgn="ctr"/>
                      <a:r>
                        <a:rPr lang="en-US" sz="1400" b="0" i="0" u="none" strike="noStrike" dirty="0">
                          <a:solidFill>
                            <a:schemeClr val="tx1"/>
                          </a:solidFill>
                          <a:latin typeface="+mn-lt"/>
                        </a:rPr>
                        <a:t>27</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u="none" strike="noStrike" dirty="0"/>
                        <a:t>Retail Outlets for Biotique in all international &amp; domestic airports.</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Biotique.</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baseline="0" dirty="0"/>
                        <a:t>1 each</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700 each</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842476300"/>
                  </a:ext>
                </a:extLst>
              </a:tr>
              <a:tr h="599995">
                <a:tc>
                  <a:txBody>
                    <a:bodyPr/>
                    <a:lstStyle/>
                    <a:p>
                      <a:pPr algn="ctr" rtl="0" fontAlgn="ctr"/>
                      <a:r>
                        <a:rPr lang="en-US" sz="1400" u="none" strike="noStrike" kern="1200" dirty="0">
                          <a:solidFill>
                            <a:schemeClr val="tx1"/>
                          </a:solidFill>
                          <a:latin typeface="+mn-lt"/>
                          <a:ea typeface="+mn-ea"/>
                          <a:cs typeface="+mn-cs"/>
                        </a:rPr>
                        <a:t>28</a:t>
                      </a:r>
                    </a:p>
                  </a:txBody>
                  <a:tcPr marL="6153" marR="6153" marT="6153" marB="0" anchor="ctr"/>
                </a:tc>
                <a:tc>
                  <a:txBody>
                    <a:bodyPr/>
                    <a:lstStyle/>
                    <a:p>
                      <a:pPr algn="l" rtl="0" fontAlgn="ctr"/>
                      <a:r>
                        <a:rPr lang="en-US" sz="1400" u="none" strike="noStrike" dirty="0"/>
                        <a:t>Diyos</a:t>
                      </a:r>
                      <a:r>
                        <a:rPr lang="en-US" sz="1400" u="none" strike="noStrike" baseline="0" dirty="0"/>
                        <a:t> Mens Clinic, Safdarjung Enclave.</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Diyos Mens Clinic.</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100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10, 000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249181011"/>
                  </a:ext>
                </a:extLst>
              </a:tr>
              <a:tr h="599995">
                <a:tc>
                  <a:txBody>
                    <a:bodyPr/>
                    <a:lstStyle/>
                    <a:p>
                      <a:pPr algn="ctr" rtl="0" fontAlgn="ctr"/>
                      <a:r>
                        <a:rPr lang="en-US" sz="1400" b="0" i="0" u="none" strike="noStrike" dirty="0">
                          <a:solidFill>
                            <a:srgbClr val="010004"/>
                          </a:solidFill>
                          <a:latin typeface="+mn-lt"/>
                        </a:rPr>
                        <a:t>29</a:t>
                      </a:r>
                    </a:p>
                  </a:txBody>
                  <a:tcPr marL="6153" marR="6153" marT="615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baseline="0" dirty="0">
                          <a:solidFill>
                            <a:schemeClr val="tx1"/>
                          </a:solidFill>
                          <a:latin typeface="+mn-lt"/>
                          <a:ea typeface="+mn-ea"/>
                          <a:cs typeface="+mn-cs"/>
                        </a:rPr>
                        <a:t>Construction of Shemford school at Gurgaon.</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Shemford group of schools.</a:t>
                      </a:r>
                      <a:endParaRPr lang="en-US" sz="1400" b="1" i="0" u="none" strike="noStrike" dirty="0">
                        <a:solidFill>
                          <a:srgbClr val="010004"/>
                        </a:solidFill>
                        <a:latin typeface="BankGothic Lt B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 250</a:t>
                      </a:r>
                      <a:endParaRPr lang="en-US" sz="1400" b="1" i="0" u="none" strike="noStrike" dirty="0">
                        <a:solidFill>
                          <a:srgbClr val="010004"/>
                        </a:solidFill>
                        <a:latin typeface="BankGothic Lt B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100,000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911436803"/>
                  </a:ext>
                </a:extLst>
              </a:tr>
              <a:tr h="599995">
                <a:tc>
                  <a:txBody>
                    <a:bodyPr/>
                    <a:lstStyle/>
                    <a:p>
                      <a:pPr algn="ctr" rtl="0" fontAlgn="ctr"/>
                      <a:r>
                        <a:rPr lang="en-US" sz="1400" b="0" i="0" u="none" strike="noStrike" kern="1200" dirty="0">
                          <a:solidFill>
                            <a:schemeClr val="tx1"/>
                          </a:solidFill>
                          <a:latin typeface="+mn-lt"/>
                          <a:ea typeface="+mn-ea"/>
                          <a:cs typeface="+mn-cs"/>
                        </a:rPr>
                        <a:t>30</a:t>
                      </a:r>
                    </a:p>
                  </a:txBody>
                  <a:tcPr marL="6153" marR="6153" marT="6153" marB="0" anchor="ctr"/>
                </a:tc>
                <a:tc>
                  <a:txBody>
                    <a:bodyPr/>
                    <a:lstStyle/>
                    <a:p>
                      <a:pPr algn="l" rtl="0" fontAlgn="ctr"/>
                      <a:r>
                        <a:rPr lang="en-US" sz="1400" u="none" strike="noStrike" kern="1200" dirty="0">
                          <a:solidFill>
                            <a:schemeClr val="tx1"/>
                          </a:solidFill>
                          <a:latin typeface="+mn-lt"/>
                          <a:ea typeface="+mn-ea"/>
                          <a:cs typeface="+mn-cs"/>
                        </a:rPr>
                        <a:t>MBA Institute</a:t>
                      </a:r>
                      <a:r>
                        <a:rPr lang="en-US" sz="1400" u="none" strike="noStrike" kern="1200" baseline="0" dirty="0">
                          <a:solidFill>
                            <a:schemeClr val="tx1"/>
                          </a:solidFill>
                          <a:latin typeface="+mn-lt"/>
                          <a:ea typeface="+mn-ea"/>
                          <a:cs typeface="+mn-cs"/>
                        </a:rPr>
                        <a:t> </a:t>
                      </a:r>
                      <a:r>
                        <a:rPr lang="en-US" sz="1400" u="none" strike="noStrike" kern="1200" dirty="0">
                          <a:solidFill>
                            <a:schemeClr val="tx1"/>
                          </a:solidFill>
                          <a:latin typeface="+mn-lt"/>
                          <a:ea typeface="+mn-ea"/>
                          <a:cs typeface="+mn-cs"/>
                        </a:rPr>
                        <a:t>at Manesar. </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kern="1200" dirty="0">
                          <a:solidFill>
                            <a:schemeClr val="tx1"/>
                          </a:solidFill>
                          <a:latin typeface="+mn-lt"/>
                          <a:ea typeface="+mn-ea"/>
                          <a:cs typeface="+mn-cs"/>
                        </a:rPr>
                        <a:t>School of Inspired Leadership. </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300</a:t>
                      </a:r>
                      <a:endParaRPr lang="en-US" sz="1400" b="1" i="0" u="none" strike="noStrike" dirty="0">
                        <a:solidFill>
                          <a:srgbClr val="010004"/>
                        </a:solidFill>
                        <a:latin typeface="BankGothic Lt B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1, 16, 000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847482070"/>
                  </a:ext>
                </a:extLst>
              </a:tr>
              <a:tr h="599995">
                <a:tc>
                  <a:txBody>
                    <a:bodyPr/>
                    <a:lstStyle/>
                    <a:p>
                      <a:pPr algn="ctr" rtl="0" fontAlgn="ctr"/>
                      <a:r>
                        <a:rPr lang="en-US" sz="1400" b="0" i="0" u="none" strike="noStrike" dirty="0">
                          <a:solidFill>
                            <a:schemeClr val="tx1"/>
                          </a:solidFill>
                          <a:latin typeface="+mn-lt"/>
                        </a:rPr>
                        <a:t>31</a:t>
                      </a:r>
                      <a:endParaRPr lang="en-US" sz="1400" b="1" i="0" u="none" strike="noStrike" dirty="0">
                        <a:solidFill>
                          <a:srgbClr val="010004"/>
                        </a:solidFill>
                        <a:latin typeface="BankGothic Lt BT"/>
                      </a:endParaRPr>
                    </a:p>
                  </a:txBody>
                  <a:tcPr marL="6153" marR="6153" marT="615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baseline="0" dirty="0">
                          <a:solidFill>
                            <a:schemeClr val="tx1"/>
                          </a:solidFill>
                          <a:latin typeface="+mn-lt"/>
                          <a:ea typeface="+mn-ea"/>
                          <a:cs typeface="+mn-cs"/>
                        </a:rPr>
                        <a:t>Construction of Kler House, Chandigarh.</a:t>
                      </a:r>
                      <a:endParaRPr lang="en-US" sz="1400" b="1" i="0" u="none" strike="noStrike" dirty="0">
                        <a:solidFill>
                          <a:srgbClr val="010004"/>
                        </a:solidFill>
                        <a:latin typeface="BankGothic Lt B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Daws &amp; Kahlon.</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 300</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21,000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964397631"/>
                  </a:ext>
                </a:extLst>
              </a:tr>
              <a:tr h="599995">
                <a:tc>
                  <a:txBody>
                    <a:bodyPr/>
                    <a:lstStyle/>
                    <a:p>
                      <a:pPr algn="ctr"/>
                      <a:r>
                        <a:rPr lang="en-US" sz="1400" b="0" i="0" u="none" strike="noStrike" kern="1200" dirty="0">
                          <a:solidFill>
                            <a:schemeClr val="tx1"/>
                          </a:solidFill>
                          <a:latin typeface="+mn-lt"/>
                          <a:ea typeface="+mn-ea"/>
                          <a:cs typeface="+mn-cs"/>
                        </a:rPr>
                        <a:t>32</a:t>
                      </a:r>
                    </a:p>
                  </a:txBody>
                  <a:tcPr marL="6153" marR="6153" marT="6153" marB="0" anchor="ctr"/>
                </a:tc>
                <a:tc>
                  <a:txBody>
                    <a:bodyPr/>
                    <a:lstStyle/>
                    <a:p>
                      <a:pPr algn="l" rtl="0" fontAlgn="ctr"/>
                      <a:r>
                        <a:rPr lang="en-US" sz="1400" u="none" strike="noStrike" kern="1200" dirty="0">
                          <a:solidFill>
                            <a:schemeClr val="tx1"/>
                          </a:solidFill>
                          <a:latin typeface="+mn-lt"/>
                          <a:ea typeface="+mn-ea"/>
                          <a:cs typeface="+mn-cs"/>
                        </a:rPr>
                        <a:t>Wedding Palace, Batala, Punjab.</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kern="1200" dirty="0">
                          <a:solidFill>
                            <a:schemeClr val="tx1"/>
                          </a:solidFill>
                          <a:latin typeface="+mn-lt"/>
                          <a:ea typeface="+mn-ea"/>
                          <a:cs typeface="+mn-cs"/>
                        </a:rPr>
                        <a:t>Salsan Steels Pvt. Ltd.</a:t>
                      </a:r>
                    </a:p>
                  </a:txBody>
                  <a:tcPr marL="6153" marR="6153" marT="6153" marB="0" anchor="ctr"/>
                </a:tc>
                <a:tc>
                  <a:txBody>
                    <a:bodyPr/>
                    <a:lstStyle/>
                    <a:p>
                      <a:pPr algn="ctr" fontAlgn="ctr"/>
                      <a:r>
                        <a:rPr lang="en-US" sz="1400" u="none" strike="noStrike" dirty="0"/>
                        <a:t>300</a:t>
                      </a:r>
                      <a:endParaRPr lang="en-US" sz="1400" b="1" i="0" u="none" strike="noStrike" dirty="0">
                        <a:solidFill>
                          <a:srgbClr val="010004"/>
                        </a:solidFill>
                        <a:latin typeface="BankGothic Lt B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22, 000</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3632435182"/>
                  </a:ext>
                </a:extLst>
              </a:tr>
              <a:tr h="599995">
                <a:tc>
                  <a:txBody>
                    <a:bodyPr/>
                    <a:lstStyle/>
                    <a:p>
                      <a:pPr algn="ctr"/>
                      <a:r>
                        <a:rPr lang="en-US" sz="1400" b="0" i="0" u="none" strike="noStrike" kern="1200" dirty="0">
                          <a:solidFill>
                            <a:schemeClr val="tx1"/>
                          </a:solidFill>
                          <a:latin typeface="+mn-lt"/>
                          <a:ea typeface="+mn-ea"/>
                          <a:cs typeface="+mn-cs"/>
                        </a:rPr>
                        <a:t>33</a:t>
                      </a:r>
                    </a:p>
                  </a:txBody>
                  <a:tcPr marL="6153" marR="6153" marT="6153" marB="0" anchor="ctr"/>
                </a:tc>
                <a:tc>
                  <a:txBody>
                    <a:bodyPr/>
                    <a:lstStyle/>
                    <a:p>
                      <a:pPr algn="l" rtl="0" fontAlgn="ctr"/>
                      <a:r>
                        <a:rPr lang="en-US" sz="1400" u="none" strike="noStrike" kern="1200" dirty="0">
                          <a:solidFill>
                            <a:schemeClr val="tx1"/>
                          </a:solidFill>
                          <a:latin typeface="+mn-lt"/>
                          <a:ea typeface="+mn-ea"/>
                          <a:cs typeface="+mn-cs"/>
                        </a:rPr>
                        <a:t>SKN Farm House, Ghitorni, Delhi.</a:t>
                      </a:r>
                    </a:p>
                  </a:txBody>
                  <a:tcPr marL="6153" marR="6153" marT="6153" marB="0" anchor="ctr"/>
                </a:tc>
                <a:tc>
                  <a:txBody>
                    <a:bodyPr/>
                    <a:lstStyle/>
                    <a:p>
                      <a:pPr algn="ctr" rtl="0" fontAlgn="ctr"/>
                      <a:r>
                        <a:rPr lang="en-US" sz="1400" u="none" strike="noStrike" kern="1200" dirty="0">
                          <a:solidFill>
                            <a:schemeClr val="tx1"/>
                          </a:solidFill>
                          <a:latin typeface="+mn-lt"/>
                          <a:ea typeface="+mn-ea"/>
                          <a:cs typeface="+mn-cs"/>
                        </a:rPr>
                        <a:t>SKN Haryana City Distribution</a:t>
                      </a:r>
                      <a:r>
                        <a:rPr lang="en-US" sz="1400" u="none" strike="noStrike" kern="1200" baseline="0" dirty="0">
                          <a:solidFill>
                            <a:schemeClr val="tx1"/>
                          </a:solidFill>
                          <a:latin typeface="+mn-lt"/>
                          <a:ea typeface="+mn-ea"/>
                          <a:cs typeface="+mn-cs"/>
                        </a:rPr>
                        <a:t> Pvt. Ltd.</a:t>
                      </a:r>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90</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30,000</a:t>
                      </a:r>
                    </a:p>
                  </a:txBody>
                  <a:tcPr marL="6153" marR="6153" marT="6153" marB="0" anchor="ctr"/>
                </a:tc>
                <a:extLst>
                  <a:ext uri="{0D108BD9-81ED-4DB2-BD59-A6C34878D82A}">
                    <a16:rowId xmlns:a16="http://schemas.microsoft.com/office/drawing/2014/main" val="2476767491"/>
                  </a:ext>
                </a:extLst>
              </a:tr>
            </a:tbl>
          </a:graphicData>
        </a:graphic>
      </p:graphicFrame>
    </p:spTree>
    <p:extLst>
      <p:ext uri="{BB962C8B-B14F-4D97-AF65-F5344CB8AC3E}">
        <p14:creationId xmlns:p14="http://schemas.microsoft.com/office/powerpoint/2010/main" val="2818697409"/>
      </p:ext>
    </p:extLst>
  </p:cSld>
  <p:clrMapOvr>
    <a:masterClrMapping/>
  </p:clrMapOvr>
  <p:transition spd="med">
    <p:pull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88018331"/>
              </p:ext>
            </p:extLst>
          </p:nvPr>
        </p:nvGraphicFramePr>
        <p:xfrm>
          <a:off x="302391" y="325383"/>
          <a:ext cx="11555780" cy="5094757"/>
        </p:xfrm>
        <a:graphic>
          <a:graphicData uri="http://schemas.openxmlformats.org/drawingml/2006/table">
            <a:tbl>
              <a:tblPr>
                <a:tableStyleId>{616DA210-FB5B-4158-B5E0-FEB733F419BA}</a:tableStyleId>
              </a:tblPr>
              <a:tblGrid>
                <a:gridCol w="1124740">
                  <a:extLst>
                    <a:ext uri="{9D8B030D-6E8A-4147-A177-3AD203B41FA5}">
                      <a16:colId xmlns:a16="http://schemas.microsoft.com/office/drawing/2014/main" val="20000"/>
                    </a:ext>
                  </a:extLst>
                </a:gridCol>
                <a:gridCol w="3492587">
                  <a:extLst>
                    <a:ext uri="{9D8B030D-6E8A-4147-A177-3AD203B41FA5}">
                      <a16:colId xmlns:a16="http://schemas.microsoft.com/office/drawing/2014/main" val="20001"/>
                    </a:ext>
                  </a:extLst>
                </a:gridCol>
                <a:gridCol w="2791733">
                  <a:extLst>
                    <a:ext uri="{9D8B030D-6E8A-4147-A177-3AD203B41FA5}">
                      <a16:colId xmlns:a16="http://schemas.microsoft.com/office/drawing/2014/main" val="20002"/>
                    </a:ext>
                  </a:extLst>
                </a:gridCol>
                <a:gridCol w="1997433">
                  <a:extLst>
                    <a:ext uri="{9D8B030D-6E8A-4147-A177-3AD203B41FA5}">
                      <a16:colId xmlns:a16="http://schemas.microsoft.com/office/drawing/2014/main" val="20003"/>
                    </a:ext>
                  </a:extLst>
                </a:gridCol>
                <a:gridCol w="2149287">
                  <a:extLst>
                    <a:ext uri="{9D8B030D-6E8A-4147-A177-3AD203B41FA5}">
                      <a16:colId xmlns:a16="http://schemas.microsoft.com/office/drawing/2014/main" val="20004"/>
                    </a:ext>
                  </a:extLst>
                </a:gridCol>
              </a:tblGrid>
              <a:tr h="861040">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6153" marR="6153" marT="6153" marB="0" anchor="ctr"/>
                </a:tc>
                <a:extLst>
                  <a:ext uri="{0D108BD9-81ED-4DB2-BD59-A6C34878D82A}">
                    <a16:rowId xmlns:a16="http://schemas.microsoft.com/office/drawing/2014/main" val="10000"/>
                  </a:ext>
                </a:extLst>
              </a:tr>
              <a:tr h="362343">
                <a:tc gridSpan="5">
                  <a:txBody>
                    <a:bodyPr/>
                    <a:lstStyle/>
                    <a:p>
                      <a:pPr algn="ctr" rtl="0" fontAlgn="t"/>
                      <a:r>
                        <a:rPr lang="en-US" sz="1600" b="1" u="none" strike="noStrike" kern="1200" dirty="0">
                          <a:solidFill>
                            <a:schemeClr val="tx1"/>
                          </a:solidFill>
                          <a:latin typeface="+mn-lt"/>
                          <a:ea typeface="+mn-ea"/>
                          <a:cs typeface="+mn-cs"/>
                        </a:rPr>
                        <a:t>Project Management </a:t>
                      </a:r>
                    </a:p>
                  </a:txBody>
                  <a:tcPr marL="6153" marR="6153" marT="615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11257">
                <a:tc>
                  <a:txBody>
                    <a:bodyPr/>
                    <a:lstStyle/>
                    <a:p>
                      <a:pPr algn="ctr" rtl="0" fontAlgn="ctr"/>
                      <a:r>
                        <a:rPr lang="en-US" sz="1400" b="0" i="0" u="none" strike="noStrike" dirty="0">
                          <a:solidFill>
                            <a:srgbClr val="010004"/>
                          </a:solidFill>
                          <a:latin typeface="+mn-lt"/>
                        </a:rPr>
                        <a:t>34</a:t>
                      </a:r>
                    </a:p>
                  </a:txBody>
                  <a:tcPr marL="6153" marR="6153" marT="6153" marB="0" anchor="ctr"/>
                </a:tc>
                <a:tc>
                  <a:txBody>
                    <a:bodyPr/>
                    <a:lstStyle/>
                    <a:p>
                      <a:pPr algn="l" rtl="0" fontAlgn="ctr"/>
                      <a:r>
                        <a:rPr lang="en-US" sz="1400" b="0" u="none" strike="noStrike" dirty="0"/>
                        <a:t>Construction and</a:t>
                      </a:r>
                      <a:r>
                        <a:rPr lang="en-US" sz="1400" b="0" u="none" strike="noStrike" baseline="0" dirty="0"/>
                        <a:t> Development of International Peace Centre, Delhi. </a:t>
                      </a:r>
                      <a:endParaRPr lang="en-US" sz="1400" b="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t>Bharat</a:t>
                      </a:r>
                      <a:r>
                        <a:rPr lang="en-US" sz="1400" u="none" strike="noStrike" baseline="0" dirty="0"/>
                        <a:t> Soka Gakkai.</a:t>
                      </a:r>
                      <a:endParaRPr lang="en-US" sz="1400" b="1" i="0" u="none" strike="noStrike" dirty="0">
                        <a:solidFill>
                          <a:srgbClr val="010004"/>
                        </a:solidFill>
                        <a:latin typeface="BankGothic Lt BT"/>
                      </a:endParaRPr>
                    </a:p>
                  </a:txBody>
                  <a:tcPr marL="6153" marR="6153" marT="6153" marB="0" anchor="ctr"/>
                </a:tc>
                <a:tc>
                  <a:txBody>
                    <a:bodyPr/>
                    <a:lstStyle/>
                    <a:p>
                      <a:pPr algn="ctr" fontAlgn="ctr"/>
                      <a:r>
                        <a:rPr lang="en-US" sz="1400" u="none" strike="noStrike" dirty="0"/>
                        <a:t>150</a:t>
                      </a:r>
                      <a:endParaRPr lang="en-US" sz="1400" b="1" i="0" u="none" strike="noStrike" dirty="0">
                        <a:solidFill>
                          <a:srgbClr val="010004"/>
                        </a:solidFill>
                        <a:latin typeface="BankGothic Lt BT"/>
                      </a:endParaRPr>
                    </a:p>
                  </a:txBody>
                  <a:tcPr marL="6153" marR="6153" marT="6153" marB="0" anchor="ctr"/>
                </a:tc>
                <a:tc>
                  <a:txBody>
                    <a:bodyPr/>
                    <a:lstStyle/>
                    <a:p>
                      <a:pPr algn="ctr" rtl="0" fontAlgn="ctr"/>
                      <a:r>
                        <a:rPr lang="en-US" sz="1400" u="none" strike="noStrike" dirty="0"/>
                        <a:t>45, 000 </a:t>
                      </a:r>
                      <a:endParaRPr lang="en-US" sz="1400" b="1" i="0" u="none" strike="noStrike" dirty="0">
                        <a:solidFill>
                          <a:srgbClr val="010004"/>
                        </a:solidFill>
                        <a:latin typeface="BankGothic Lt BT"/>
                      </a:endParaRPr>
                    </a:p>
                  </a:txBody>
                  <a:tcPr marL="6153" marR="6153" marT="6153" marB="0" anchor="ctr"/>
                </a:tc>
                <a:extLst>
                  <a:ext uri="{0D108BD9-81ED-4DB2-BD59-A6C34878D82A}">
                    <a16:rowId xmlns:a16="http://schemas.microsoft.com/office/drawing/2014/main" val="10002"/>
                  </a:ext>
                </a:extLst>
              </a:tr>
              <a:tr h="611257">
                <a:tc>
                  <a:txBody>
                    <a:bodyPr/>
                    <a:lstStyle/>
                    <a:p>
                      <a:pPr algn="ctr" rtl="0" fontAlgn="ctr"/>
                      <a:r>
                        <a:rPr lang="en-US" sz="1400" b="0" i="0" u="none" strike="noStrike" dirty="0">
                          <a:solidFill>
                            <a:schemeClr val="tx1"/>
                          </a:solidFill>
                          <a:latin typeface="+mn-lt"/>
                        </a:rPr>
                        <a:t>35</a:t>
                      </a:r>
                      <a:endParaRPr lang="en-US" sz="1400" b="1" i="0" u="none" strike="noStrike" dirty="0">
                        <a:solidFill>
                          <a:srgbClr val="010004"/>
                        </a:solidFill>
                        <a:latin typeface="BankGothic Lt BT"/>
                      </a:endParaRPr>
                    </a:p>
                  </a:txBody>
                  <a:tcPr marL="6153" marR="6153" marT="6153" marB="0" anchor="ctr"/>
                </a:tc>
                <a:tc>
                  <a:txBody>
                    <a:bodyPr/>
                    <a:lstStyle/>
                    <a:p>
                      <a:pPr algn="l" rtl="0" fontAlgn="ctr"/>
                      <a:r>
                        <a:rPr lang="en-US" sz="1400" b="0" i="0" u="none" strike="noStrike" dirty="0">
                          <a:solidFill>
                            <a:srgbClr val="010004"/>
                          </a:solidFill>
                          <a:latin typeface="+mn-lt"/>
                        </a:rPr>
                        <a:t>Residential</a:t>
                      </a:r>
                      <a:r>
                        <a:rPr lang="en-US" sz="1400" b="0" i="0" u="none" strike="noStrike" baseline="0" dirty="0">
                          <a:solidFill>
                            <a:srgbClr val="010004"/>
                          </a:solidFill>
                          <a:latin typeface="+mn-lt"/>
                        </a:rPr>
                        <a:t> Project- Plot no J28 , South City 1 Gurgaon.</a:t>
                      </a:r>
                      <a:endParaRPr lang="en-US" sz="1400" b="0" i="0" u="none" strike="noStrike" dirty="0">
                        <a:solidFill>
                          <a:srgbClr val="010004"/>
                        </a:solidFill>
                        <a:latin typeface="+mn-lt"/>
                      </a:endParaRPr>
                    </a:p>
                  </a:txBody>
                  <a:tcPr marL="6153" marR="6153" marT="6153" marB="0" anchor="ctr"/>
                </a:tc>
                <a:tc>
                  <a:txBody>
                    <a:bodyPr/>
                    <a:lstStyle/>
                    <a:p>
                      <a:pPr algn="ctr" rtl="0" fontAlgn="ctr"/>
                      <a:r>
                        <a:rPr lang="en-US" sz="1400" b="0" i="0" u="none" strike="noStrike" dirty="0">
                          <a:solidFill>
                            <a:srgbClr val="010004"/>
                          </a:solidFill>
                          <a:latin typeface="+mn-lt"/>
                        </a:rPr>
                        <a:t>Mr.</a:t>
                      </a:r>
                      <a:r>
                        <a:rPr lang="en-US" sz="1400" b="0" i="0" u="none" strike="noStrike" baseline="0" dirty="0">
                          <a:solidFill>
                            <a:srgbClr val="010004"/>
                          </a:solidFill>
                          <a:latin typeface="+mn-lt"/>
                        </a:rPr>
                        <a:t> Yogesh Jain.</a:t>
                      </a:r>
                      <a:endParaRPr lang="en-US" sz="1400" b="0" i="0" u="none" strike="noStrike" dirty="0">
                        <a:solidFill>
                          <a:srgbClr val="010004"/>
                        </a:solidFill>
                        <a:latin typeface="+mn-lt"/>
                      </a:endParaRPr>
                    </a:p>
                  </a:txBody>
                  <a:tcPr marL="6153" marR="6153" marT="6153" marB="0" anchor="ctr"/>
                </a:tc>
                <a:tc>
                  <a:txBody>
                    <a:bodyPr/>
                    <a:lstStyle/>
                    <a:p>
                      <a:pPr algn="ctr" rtl="0" fontAlgn="ctr"/>
                      <a:r>
                        <a:rPr lang="en-US" sz="1400" b="0" i="0" u="none" strike="noStrike" dirty="0">
                          <a:solidFill>
                            <a:srgbClr val="010004"/>
                          </a:solidFill>
                          <a:latin typeface="+mn-lt"/>
                        </a:rPr>
                        <a:t>8</a:t>
                      </a:r>
                      <a:r>
                        <a:rPr lang="en-US" sz="1400" b="0" i="0" u="none" strike="noStrike" baseline="0" dirty="0">
                          <a:solidFill>
                            <a:srgbClr val="010004"/>
                          </a:solidFill>
                          <a:latin typeface="+mn-lt"/>
                        </a:rPr>
                        <a:t>0</a:t>
                      </a:r>
                      <a:endParaRPr lang="en-US" sz="1400" b="0" i="0" u="none" strike="noStrike" dirty="0">
                        <a:solidFill>
                          <a:srgbClr val="010004"/>
                        </a:solidFill>
                        <a:latin typeface="+mn-lt"/>
                      </a:endParaRPr>
                    </a:p>
                  </a:txBody>
                  <a:tcPr marL="6153" marR="6153" marT="6153" marB="0" anchor="ctr"/>
                </a:tc>
                <a:tc>
                  <a:txBody>
                    <a:bodyPr/>
                    <a:lstStyle/>
                    <a:p>
                      <a:pPr algn="ctr" rtl="0" fontAlgn="ctr"/>
                      <a:r>
                        <a:rPr lang="en-US" sz="1400" b="0" i="0" u="none" strike="noStrike" dirty="0">
                          <a:solidFill>
                            <a:srgbClr val="010004"/>
                          </a:solidFill>
                          <a:latin typeface="+mn-lt"/>
                        </a:rPr>
                        <a:t>13,000</a:t>
                      </a:r>
                    </a:p>
                  </a:txBody>
                  <a:tcPr marL="6153" marR="6153" marT="6153" marB="0" anchor="ctr"/>
                </a:tc>
                <a:extLst>
                  <a:ext uri="{0D108BD9-81ED-4DB2-BD59-A6C34878D82A}">
                    <a16:rowId xmlns:a16="http://schemas.microsoft.com/office/drawing/2014/main" val="10003"/>
                  </a:ext>
                </a:extLst>
              </a:tr>
              <a:tr h="611257">
                <a:tc>
                  <a:txBody>
                    <a:bodyPr/>
                    <a:lstStyle/>
                    <a:p>
                      <a:pPr algn="ctr" rtl="0" fontAlgn="ctr"/>
                      <a:r>
                        <a:rPr lang="en-US" sz="1400" b="0" i="0" u="none" strike="noStrike" dirty="0">
                          <a:solidFill>
                            <a:srgbClr val="010004"/>
                          </a:solidFill>
                          <a:latin typeface="+mn-lt"/>
                        </a:rPr>
                        <a:t>36</a:t>
                      </a:r>
                    </a:p>
                  </a:txBody>
                  <a:tcPr marL="6153" marR="6153" marT="6153" marB="0" anchor="ctr"/>
                </a:tc>
                <a:tc>
                  <a:txBody>
                    <a:bodyPr/>
                    <a:lstStyle/>
                    <a:p>
                      <a:pPr algn="l" rtl="0" fontAlgn="ctr"/>
                      <a:r>
                        <a:rPr lang="en-US" sz="1400" b="0" i="0" u="none" strike="noStrike" dirty="0">
                          <a:solidFill>
                            <a:srgbClr val="010004"/>
                          </a:solidFill>
                          <a:latin typeface="+mn-lt"/>
                        </a:rPr>
                        <a:t>Residential</a:t>
                      </a:r>
                      <a:r>
                        <a:rPr lang="en-US" sz="1400" b="0" i="0" u="none" strike="noStrike" baseline="0" dirty="0">
                          <a:solidFill>
                            <a:srgbClr val="010004"/>
                          </a:solidFill>
                          <a:latin typeface="+mn-lt"/>
                        </a:rPr>
                        <a:t> Project- Plot no J27 , South City 1 Gurgaon.</a:t>
                      </a:r>
                      <a:endParaRPr lang="en-US" sz="1400" b="0" i="0" u="none" strike="noStrike" dirty="0">
                        <a:solidFill>
                          <a:srgbClr val="010004"/>
                        </a:solidFill>
                        <a:latin typeface="+mn-l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10004"/>
                          </a:solidFill>
                          <a:latin typeface="+mn-lt"/>
                        </a:rPr>
                        <a:t>Mr.</a:t>
                      </a:r>
                      <a:r>
                        <a:rPr lang="en-US" sz="1400" b="0" i="0" u="none" strike="noStrike" baseline="0" dirty="0">
                          <a:solidFill>
                            <a:srgbClr val="010004"/>
                          </a:solidFill>
                          <a:latin typeface="+mn-lt"/>
                        </a:rPr>
                        <a:t> Jinesh Jain.</a:t>
                      </a:r>
                      <a:endParaRPr lang="en-US" sz="1400" b="0" i="0" u="none" strike="noStrike" dirty="0">
                        <a:solidFill>
                          <a:srgbClr val="010004"/>
                        </a:solidFill>
                        <a:latin typeface="+mn-l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10004"/>
                          </a:solidFill>
                          <a:latin typeface="+mn-lt"/>
                        </a:rPr>
                        <a:t>8</a:t>
                      </a:r>
                      <a:r>
                        <a:rPr lang="en-US" sz="1400" b="0" i="0" u="none" strike="noStrike" baseline="0" dirty="0">
                          <a:solidFill>
                            <a:srgbClr val="010004"/>
                          </a:solidFill>
                          <a:latin typeface="+mn-lt"/>
                        </a:rPr>
                        <a:t>0</a:t>
                      </a:r>
                      <a:endParaRPr lang="en-US" sz="1400" b="0" i="0" u="none" strike="noStrike" dirty="0">
                        <a:solidFill>
                          <a:srgbClr val="010004"/>
                        </a:solidFill>
                        <a:latin typeface="+mn-l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10004"/>
                          </a:solidFill>
                          <a:latin typeface="+mn-lt"/>
                        </a:rPr>
                        <a:t>13,000</a:t>
                      </a:r>
                    </a:p>
                  </a:txBody>
                  <a:tcPr marL="6153" marR="6153" marT="6153" marB="0" anchor="ctr"/>
                </a:tc>
                <a:extLst>
                  <a:ext uri="{0D108BD9-81ED-4DB2-BD59-A6C34878D82A}">
                    <a16:rowId xmlns:a16="http://schemas.microsoft.com/office/drawing/2014/main" val="10004"/>
                  </a:ext>
                </a:extLst>
              </a:tr>
              <a:tr h="611257">
                <a:tc>
                  <a:txBody>
                    <a:bodyPr/>
                    <a:lstStyle/>
                    <a:p>
                      <a:pPr algn="ctr"/>
                      <a:r>
                        <a:rPr lang="en-US" sz="1400" dirty="0">
                          <a:latin typeface="+mn-lt"/>
                        </a:rPr>
                        <a:t>37</a:t>
                      </a:r>
                    </a:p>
                  </a:txBody>
                  <a:tcPr marL="4999" marR="4999" marT="6153" marB="0" anchor="ctr"/>
                </a:tc>
                <a:tc>
                  <a:txBody>
                    <a:bodyPr/>
                    <a:lstStyle/>
                    <a:p>
                      <a:pPr algn="l" rtl="0" fontAlgn="ctr"/>
                      <a:r>
                        <a:rPr lang="en-US" sz="1400" b="0" i="0" u="none" strike="noStrike" dirty="0">
                          <a:solidFill>
                            <a:srgbClr val="010004"/>
                          </a:solidFill>
                          <a:latin typeface="+mn-lt"/>
                        </a:rPr>
                        <a:t>Residential</a:t>
                      </a:r>
                      <a:r>
                        <a:rPr lang="en-US" sz="1400" b="0" i="0" u="none" strike="noStrike" baseline="0" dirty="0">
                          <a:solidFill>
                            <a:srgbClr val="010004"/>
                          </a:solidFill>
                          <a:latin typeface="+mn-lt"/>
                        </a:rPr>
                        <a:t> Project- Plot no J50 , South City 1 Gurgaon.</a:t>
                      </a:r>
                      <a:endParaRPr lang="en-US" sz="1400" b="0" i="0" u="none" strike="noStrike" dirty="0">
                        <a:solidFill>
                          <a:srgbClr val="010004"/>
                        </a:solidFill>
                        <a:latin typeface="+mn-lt"/>
                      </a:endParaRPr>
                    </a:p>
                  </a:txBody>
                  <a:tcPr marL="6153" marR="6153" marT="6153" marB="0" anchor="ctr"/>
                </a:tc>
                <a:tc>
                  <a:txBody>
                    <a:bodyPr/>
                    <a:lstStyle/>
                    <a:p>
                      <a:pPr algn="ctr" rtl="0" fontAlgn="ctr"/>
                      <a:r>
                        <a:rPr lang="en-US" sz="1400" b="0" i="0" u="none" strike="noStrike" dirty="0">
                          <a:solidFill>
                            <a:srgbClr val="010004"/>
                          </a:solidFill>
                          <a:latin typeface="+mn-lt"/>
                        </a:rPr>
                        <a:t>Mr.</a:t>
                      </a:r>
                      <a:r>
                        <a:rPr lang="en-US" sz="1400" b="0" i="0" u="none" strike="noStrike" baseline="0" dirty="0">
                          <a:solidFill>
                            <a:srgbClr val="010004"/>
                          </a:solidFill>
                          <a:latin typeface="+mn-lt"/>
                        </a:rPr>
                        <a:t> Ritesh Jain.</a:t>
                      </a:r>
                      <a:endParaRPr lang="en-US" sz="1400" b="0" i="0" u="none" strike="noStrike" dirty="0">
                        <a:solidFill>
                          <a:srgbClr val="010004"/>
                        </a:solidFill>
                        <a:latin typeface="+mn-lt"/>
                      </a:endParaRPr>
                    </a:p>
                  </a:txBody>
                  <a:tcPr marL="6153" marR="6153" marT="6153" marB="0" anchor="ctr"/>
                </a:tc>
                <a:tc>
                  <a:txBody>
                    <a:bodyPr/>
                    <a:lstStyle/>
                    <a:p>
                      <a:pPr algn="ctr" rtl="0" fontAlgn="ctr"/>
                      <a:r>
                        <a:rPr lang="en-US" sz="1400" b="0" i="0" u="none" strike="noStrike" dirty="0">
                          <a:solidFill>
                            <a:srgbClr val="010004"/>
                          </a:solidFill>
                          <a:latin typeface="+mn-lt"/>
                        </a:rPr>
                        <a:t>8</a:t>
                      </a:r>
                      <a:r>
                        <a:rPr lang="en-US" sz="1400" b="0" i="0" u="none" strike="noStrike" baseline="0" dirty="0">
                          <a:solidFill>
                            <a:srgbClr val="010004"/>
                          </a:solidFill>
                          <a:latin typeface="+mn-lt"/>
                        </a:rPr>
                        <a:t>0</a:t>
                      </a:r>
                      <a:endParaRPr lang="en-US" sz="1400" b="0" i="0" u="none" strike="noStrike" dirty="0">
                        <a:solidFill>
                          <a:srgbClr val="010004"/>
                        </a:solidFill>
                        <a:latin typeface="+mn-lt"/>
                      </a:endParaRPr>
                    </a:p>
                  </a:txBody>
                  <a:tcPr marL="6153" marR="6153" marT="6153" marB="0" anchor="ctr"/>
                </a:tc>
                <a:tc>
                  <a:txBody>
                    <a:bodyPr/>
                    <a:lstStyle/>
                    <a:p>
                      <a:pPr algn="ctr" rtl="0" fontAlgn="ctr"/>
                      <a:r>
                        <a:rPr lang="en-US" sz="1400" b="0" i="0" u="none" strike="noStrike" dirty="0">
                          <a:solidFill>
                            <a:srgbClr val="010004"/>
                          </a:solidFill>
                          <a:latin typeface="+mn-lt"/>
                        </a:rPr>
                        <a:t>13,000</a:t>
                      </a:r>
                    </a:p>
                  </a:txBody>
                  <a:tcPr marL="6153" marR="6153" marT="6153" marB="0" anchor="ctr"/>
                </a:tc>
                <a:extLst>
                  <a:ext uri="{0D108BD9-81ED-4DB2-BD59-A6C34878D82A}">
                    <a16:rowId xmlns:a16="http://schemas.microsoft.com/office/drawing/2014/main" val="10005"/>
                  </a:ext>
                </a:extLst>
              </a:tr>
              <a:tr h="611257">
                <a:tc>
                  <a:txBody>
                    <a:bodyPr/>
                    <a:lstStyle/>
                    <a:p>
                      <a:pPr algn="ctr" rtl="0" fontAlgn="ctr"/>
                      <a:r>
                        <a:rPr lang="en-US" sz="1400" b="0" i="0" u="none" strike="noStrike" dirty="0">
                          <a:solidFill>
                            <a:srgbClr val="010004"/>
                          </a:solidFill>
                          <a:latin typeface="+mn-lt"/>
                        </a:rPr>
                        <a:t>38</a:t>
                      </a:r>
                    </a:p>
                  </a:txBody>
                  <a:tcPr marL="6153" marR="6153" marT="615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10004"/>
                          </a:solidFill>
                          <a:latin typeface="+mn-lt"/>
                        </a:rPr>
                        <a:t>Office</a:t>
                      </a:r>
                      <a:r>
                        <a:rPr lang="en-US" sz="1400" b="0" i="0" u="none" strike="noStrike" baseline="0" dirty="0">
                          <a:solidFill>
                            <a:srgbClr val="010004"/>
                          </a:solidFill>
                          <a:latin typeface="+mn-lt"/>
                        </a:rPr>
                        <a:t> Building at A-20 – Mohan Cooperative Industrial Estate.</a:t>
                      </a:r>
                      <a:endParaRPr lang="en-US" sz="1400" b="0" i="0" u="none" strike="noStrike" dirty="0">
                        <a:solidFill>
                          <a:srgbClr val="010004"/>
                        </a:solidFill>
                        <a:latin typeface="+mn-lt"/>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10004"/>
                          </a:solidFill>
                          <a:latin typeface="+mn-lt"/>
                        </a:rPr>
                        <a:t>Imperia Heights</a:t>
                      </a:r>
                      <a:r>
                        <a:rPr lang="en-US" sz="1400" b="0" i="0" u="none" strike="noStrike" baseline="0" dirty="0">
                          <a:solidFill>
                            <a:srgbClr val="010004"/>
                          </a:solidFill>
                          <a:latin typeface="+mn-lt"/>
                        </a:rPr>
                        <a:t> Pvt .Ltd.</a:t>
                      </a:r>
                    </a:p>
                  </a:txBody>
                  <a:tcPr marL="6153" marR="6153" marT="6153" marB="0" anchor="ctr"/>
                </a:tc>
                <a:tc>
                  <a:txBody>
                    <a:bodyPr/>
                    <a:lstStyle/>
                    <a:p>
                      <a:pPr algn="ctr" rtl="0" fontAlgn="ctr"/>
                      <a:r>
                        <a:rPr lang="en-US" sz="1400" b="0" i="0" u="none" strike="noStrike" dirty="0">
                          <a:solidFill>
                            <a:srgbClr val="010004"/>
                          </a:solidFill>
                          <a:latin typeface="+mn-lt"/>
                        </a:rPr>
                        <a:t>-</a:t>
                      </a:r>
                    </a:p>
                  </a:txBody>
                  <a:tcPr marL="6153" marR="6153" marT="6153" marB="0" anchor="ctr"/>
                </a:tc>
                <a:tc>
                  <a:txBody>
                    <a:bodyPr/>
                    <a:lstStyle/>
                    <a:p>
                      <a:pPr algn="ctr" rtl="0" fontAlgn="ctr"/>
                      <a:r>
                        <a:rPr lang="en-US" sz="1400" b="0" i="0" u="none" strike="noStrike" dirty="0">
                          <a:solidFill>
                            <a:srgbClr val="010004"/>
                          </a:solidFill>
                          <a:latin typeface="+mn-lt"/>
                        </a:rPr>
                        <a:t>1,35,500</a:t>
                      </a:r>
                    </a:p>
                    <a:p>
                      <a:pPr algn="ctr" rtl="0" fontAlgn="ctr"/>
                      <a:r>
                        <a:rPr lang="en-US" sz="1400" b="0" i="0" u="none" strike="noStrike" dirty="0">
                          <a:solidFill>
                            <a:srgbClr val="010004"/>
                          </a:solidFill>
                          <a:latin typeface="+mn-lt"/>
                        </a:rPr>
                        <a:t>(2B</a:t>
                      </a:r>
                      <a:r>
                        <a:rPr lang="en-US" sz="1400" b="0" i="0" u="none" strike="noStrike" baseline="0" dirty="0">
                          <a:solidFill>
                            <a:srgbClr val="010004"/>
                          </a:solidFill>
                          <a:latin typeface="+mn-lt"/>
                        </a:rPr>
                        <a:t> + GF + 4 Floors)</a:t>
                      </a:r>
                      <a:endParaRPr lang="en-US" sz="1400" b="0"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6"/>
                  </a:ext>
                </a:extLst>
              </a:tr>
              <a:tr h="815089">
                <a:tc>
                  <a:txBody>
                    <a:bodyPr/>
                    <a:lstStyle/>
                    <a:p>
                      <a:pPr algn="ctr"/>
                      <a:r>
                        <a:rPr lang="en-US" sz="1400" dirty="0">
                          <a:latin typeface="+mn-lt"/>
                        </a:rPr>
                        <a:t>39</a:t>
                      </a:r>
                    </a:p>
                  </a:txBody>
                  <a:tcPr marL="4999" marR="4999" marT="6153" marB="0" anchor="ctr"/>
                </a:tc>
                <a:tc>
                  <a:txBody>
                    <a:bodyPr/>
                    <a:lstStyle/>
                    <a:p>
                      <a:pPr algn="l" rtl="0" fontAlgn="ctr"/>
                      <a:r>
                        <a:rPr lang="en-US" sz="1400" b="0" i="0" u="none" strike="noStrike" kern="1200" baseline="0" dirty="0">
                          <a:solidFill>
                            <a:srgbClr val="010004"/>
                          </a:solidFill>
                          <a:latin typeface="+mn-lt"/>
                          <a:ea typeface="+mn-ea"/>
                          <a:cs typeface="+mn-cs"/>
                        </a:rPr>
                        <a:t>Warehouse Building Project - Dadri, Uttar Pradesh.</a:t>
                      </a:r>
                    </a:p>
                  </a:txBody>
                  <a:tcPr marL="4999" marR="4999" marT="6153" marB="0" anchor="ctr"/>
                </a:tc>
                <a:tc>
                  <a:txBody>
                    <a:bodyPr/>
                    <a:lstStyle/>
                    <a:p>
                      <a:pPr algn="ctr" rtl="0" fontAlgn="ctr"/>
                      <a:r>
                        <a:rPr lang="en-US" sz="1400" b="0" i="0" u="none" strike="noStrike" dirty="0">
                          <a:solidFill>
                            <a:srgbClr val="010004"/>
                          </a:solidFill>
                          <a:latin typeface="+mn-lt"/>
                        </a:rPr>
                        <a:t>Dharini</a:t>
                      </a:r>
                      <a:r>
                        <a:rPr lang="en-US" sz="1400" b="0" i="0" u="none" strike="noStrike" baseline="0" dirty="0">
                          <a:solidFill>
                            <a:srgbClr val="010004"/>
                          </a:solidFill>
                          <a:latin typeface="+mn-lt"/>
                        </a:rPr>
                        <a:t> Estate Pvt Ltd</a:t>
                      </a:r>
                      <a:r>
                        <a:rPr lang="en-US" sz="1400" b="0" i="0" u="none" strike="noStrike" dirty="0">
                          <a:solidFill>
                            <a:srgbClr val="010004"/>
                          </a:solidFill>
                          <a:latin typeface="+mn-lt"/>
                        </a:rPr>
                        <a:t>  </a:t>
                      </a:r>
                    </a:p>
                  </a:txBody>
                  <a:tcPr marL="4999" marR="4999" marT="6153" marB="0" anchor="ctr"/>
                </a:tc>
                <a:tc>
                  <a:txBody>
                    <a:bodyPr/>
                    <a:lstStyle/>
                    <a:p>
                      <a:pPr algn="ctr" rtl="0" fontAlgn="ctr"/>
                      <a:r>
                        <a:rPr lang="en-US" sz="1400" b="0" i="0" u="none" strike="noStrike" dirty="0">
                          <a:solidFill>
                            <a:srgbClr val="010004"/>
                          </a:solidFill>
                          <a:latin typeface="+mn-lt"/>
                        </a:rPr>
                        <a:t>360</a:t>
                      </a:r>
                    </a:p>
                  </a:txBody>
                  <a:tcPr marL="4999" marR="4999" marT="6153" marB="0" anchor="ctr"/>
                </a:tc>
                <a:tc>
                  <a:txBody>
                    <a:bodyPr/>
                    <a:lstStyle/>
                    <a:p>
                      <a:pPr algn="ctr" rtl="0" fontAlgn="ctr"/>
                      <a:r>
                        <a:rPr lang="en-US" sz="1400" b="0" i="0" u="none" strike="noStrike" dirty="0">
                          <a:solidFill>
                            <a:srgbClr val="010004"/>
                          </a:solidFill>
                          <a:latin typeface="+mn-lt"/>
                        </a:rPr>
                        <a:t>1,50,000</a:t>
                      </a:r>
                    </a:p>
                  </a:txBody>
                  <a:tcPr marL="4999" marR="4999" marT="6153" marB="0" anchor="ctr"/>
                </a:tc>
                <a:extLst>
                  <a:ext uri="{0D108BD9-81ED-4DB2-BD59-A6C34878D82A}">
                    <a16:rowId xmlns:a16="http://schemas.microsoft.com/office/drawing/2014/main" val="10007"/>
                  </a:ext>
                </a:extLst>
              </a:tr>
            </a:tbl>
          </a:graphicData>
        </a:graphic>
      </p:graphicFrame>
      <p:sp>
        <p:nvSpPr>
          <p:cNvPr id="3" name="Rectangle 2"/>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4631141"/>
              </p:ext>
            </p:extLst>
          </p:nvPr>
        </p:nvGraphicFramePr>
        <p:xfrm>
          <a:off x="228747" y="118118"/>
          <a:ext cx="11629625" cy="6098631"/>
        </p:xfrm>
        <a:graphic>
          <a:graphicData uri="http://schemas.openxmlformats.org/drawingml/2006/table">
            <a:tbl>
              <a:tblPr>
                <a:tableStyleId>{616DA210-FB5B-4158-B5E0-FEB733F419BA}</a:tableStyleId>
              </a:tblPr>
              <a:tblGrid>
                <a:gridCol w="1157099">
                  <a:extLst>
                    <a:ext uri="{9D8B030D-6E8A-4147-A177-3AD203B41FA5}">
                      <a16:colId xmlns:a16="http://schemas.microsoft.com/office/drawing/2014/main" val="20000"/>
                    </a:ext>
                  </a:extLst>
                </a:gridCol>
                <a:gridCol w="3506479">
                  <a:extLst>
                    <a:ext uri="{9D8B030D-6E8A-4147-A177-3AD203B41FA5}">
                      <a16:colId xmlns:a16="http://schemas.microsoft.com/office/drawing/2014/main" val="20001"/>
                    </a:ext>
                  </a:extLst>
                </a:gridCol>
                <a:gridCol w="2802835">
                  <a:extLst>
                    <a:ext uri="{9D8B030D-6E8A-4147-A177-3AD203B41FA5}">
                      <a16:colId xmlns:a16="http://schemas.microsoft.com/office/drawing/2014/main" val="20002"/>
                    </a:ext>
                  </a:extLst>
                </a:gridCol>
                <a:gridCol w="2005377">
                  <a:extLst>
                    <a:ext uri="{9D8B030D-6E8A-4147-A177-3AD203B41FA5}">
                      <a16:colId xmlns:a16="http://schemas.microsoft.com/office/drawing/2014/main" val="20003"/>
                    </a:ext>
                  </a:extLst>
                </a:gridCol>
                <a:gridCol w="2157835">
                  <a:extLst>
                    <a:ext uri="{9D8B030D-6E8A-4147-A177-3AD203B41FA5}">
                      <a16:colId xmlns:a16="http://schemas.microsoft.com/office/drawing/2014/main" val="20004"/>
                    </a:ext>
                  </a:extLst>
                </a:gridCol>
              </a:tblGrid>
              <a:tr h="499994">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5629" marR="5629" marT="5629"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5629" marR="5629" marT="5629"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5629" marR="5629" marT="5629"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5629" marR="5629" marT="5629"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5629" marR="5629" marT="5629" marB="0" anchor="ctr"/>
                </a:tc>
                <a:extLst>
                  <a:ext uri="{0D108BD9-81ED-4DB2-BD59-A6C34878D82A}">
                    <a16:rowId xmlns:a16="http://schemas.microsoft.com/office/drawing/2014/main" val="10000"/>
                  </a:ext>
                </a:extLst>
              </a:tr>
              <a:tr h="237731">
                <a:tc gridSpan="5">
                  <a:txBody>
                    <a:bodyPr/>
                    <a:lstStyle/>
                    <a:p>
                      <a:pPr marL="0" algn="ctr" defTabSz="914400" rtl="0" eaLnBrk="1" fontAlgn="ctr" latinLnBrk="0" hangingPunct="1"/>
                      <a:r>
                        <a:rPr lang="en-US" sz="1600" b="1" u="none" strike="noStrike" kern="1200" dirty="0">
                          <a:solidFill>
                            <a:schemeClr val="tx1"/>
                          </a:solidFill>
                          <a:latin typeface="+mn-lt"/>
                          <a:ea typeface="+mn-ea"/>
                          <a:cs typeface="+mn-cs"/>
                        </a:rPr>
                        <a:t>Third Party Technical Audits , Quality &amp; Safety Audits</a:t>
                      </a:r>
                    </a:p>
                  </a:txBody>
                  <a:tcPr marL="5629" marR="5629" marT="562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12007">
                <a:tc>
                  <a:txBody>
                    <a:bodyPr/>
                    <a:lstStyle/>
                    <a:p>
                      <a:pPr algn="ctr" rtl="0" fontAlgn="ctr"/>
                      <a:r>
                        <a:rPr lang="en-US" sz="1400" b="0" i="0" u="none" strike="noStrike" dirty="0">
                          <a:solidFill>
                            <a:schemeClr val="tx1"/>
                          </a:solidFill>
                          <a:latin typeface="+mn-lt"/>
                        </a:rPr>
                        <a:t>40</a:t>
                      </a:r>
                      <a:endParaRPr lang="en-US" sz="1400" b="1" i="0" u="none" strike="noStrike" dirty="0">
                        <a:solidFill>
                          <a:srgbClr val="010004"/>
                        </a:solidFill>
                        <a:latin typeface="+mn-lt"/>
                      </a:endParaRPr>
                    </a:p>
                  </a:txBody>
                  <a:tcPr marL="6153" marR="6153" marT="6153" marB="0" anchor="ctr"/>
                </a:tc>
                <a:tc>
                  <a:txBody>
                    <a:bodyPr/>
                    <a:lstStyle/>
                    <a:p>
                      <a:pPr algn="l" rtl="0" fontAlgn="ctr"/>
                      <a:r>
                        <a:rPr lang="en-US" sz="1400" u="none" strike="noStrike" dirty="0"/>
                        <a:t>M3M Golf Estate, Gurgaon.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M/s. Lakshya.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200 </a:t>
                      </a:r>
                      <a:endParaRPr lang="en-US" sz="1400" b="1" i="0" u="none" strike="noStrike" dirty="0">
                        <a:solidFill>
                          <a:srgbClr val="010004"/>
                        </a:solidFill>
                        <a:latin typeface="BankGothic Lt BT"/>
                      </a:endParaRP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t>1,50,000 </a:t>
                      </a:r>
                    </a:p>
                    <a:p>
                      <a:pPr algn="ctr" rtl="0" fontAlgn="ctr"/>
                      <a:r>
                        <a:rPr lang="en-US" sz="1400" u="none" strike="noStrike" dirty="0"/>
                        <a:t> </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02"/>
                  </a:ext>
                </a:extLst>
              </a:tr>
              <a:tr h="355580">
                <a:tc>
                  <a:txBody>
                    <a:bodyPr/>
                    <a:lstStyle/>
                    <a:p>
                      <a:pPr algn="ctr" rtl="0" fontAlgn="ctr"/>
                      <a:r>
                        <a:rPr lang="en-US" sz="1400" b="0" i="0" u="none" strike="noStrike" dirty="0">
                          <a:solidFill>
                            <a:schemeClr val="tx1"/>
                          </a:solidFill>
                          <a:latin typeface="+mn-lt"/>
                        </a:rPr>
                        <a:t>41</a:t>
                      </a:r>
                      <a:endParaRPr lang="en-US" sz="1400" b="1" i="0" u="none" strike="noStrike" dirty="0">
                        <a:solidFill>
                          <a:srgbClr val="010004"/>
                        </a:solidFill>
                        <a:latin typeface="BankGothic Lt BT"/>
                      </a:endParaRPr>
                    </a:p>
                  </a:txBody>
                  <a:tcPr marL="5271" marR="5271" marT="5271" marB="0" anchor="ctr"/>
                </a:tc>
                <a:tc>
                  <a:txBody>
                    <a:bodyPr/>
                    <a:lstStyle/>
                    <a:p>
                      <a:pPr algn="l" rtl="0" fontAlgn="ctr"/>
                      <a:r>
                        <a:rPr lang="en-US" sz="1400" u="none" strike="noStrike" dirty="0"/>
                        <a:t>Project - Galaxy Royale, Noida.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Prithveelink Buildwell Pvt. Ltd.</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900</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6,00,000 </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03"/>
                  </a:ext>
                </a:extLst>
              </a:tr>
              <a:tr h="429633">
                <a:tc>
                  <a:txBody>
                    <a:bodyPr/>
                    <a:lstStyle/>
                    <a:p>
                      <a:pPr algn="ctr" rtl="0" fontAlgn="ctr"/>
                      <a:r>
                        <a:rPr lang="en-US" sz="1400" b="0" i="0" u="none" strike="noStrike" dirty="0">
                          <a:solidFill>
                            <a:schemeClr val="tx1"/>
                          </a:solidFill>
                          <a:latin typeface="+mn-lt"/>
                        </a:rPr>
                        <a:t>42</a:t>
                      </a:r>
                      <a:endParaRPr lang="en-US" sz="1400" b="1" i="0" u="none" strike="noStrike" dirty="0">
                        <a:solidFill>
                          <a:srgbClr val="010004"/>
                        </a:solidFill>
                        <a:latin typeface="BankGothic Lt BT"/>
                      </a:endParaRPr>
                    </a:p>
                  </a:txBody>
                  <a:tcPr marL="5271" marR="5271" marT="5271" marB="0" anchor="ctr"/>
                </a:tc>
                <a:tc>
                  <a:txBody>
                    <a:bodyPr/>
                    <a:lstStyle/>
                    <a:p>
                      <a:pPr algn="l" rtl="0" fontAlgn="ctr"/>
                      <a:r>
                        <a:rPr lang="en-US" sz="1400" u="none" strike="noStrike" dirty="0">
                          <a:solidFill>
                            <a:schemeClr val="tx1"/>
                          </a:solidFill>
                        </a:rPr>
                        <a:t>Indian International Institute of Democracy &amp; Election Management at Dwaraka.</a:t>
                      </a:r>
                      <a:endParaRPr lang="en-US" sz="1400" b="1" i="0" u="none" strike="noStrike" dirty="0">
                        <a:solidFill>
                          <a:schemeClr val="tx1"/>
                        </a:solidFill>
                        <a:latin typeface="BankGothic Lt BT"/>
                      </a:endParaRPr>
                    </a:p>
                  </a:txBody>
                  <a:tcPr marL="5629" marR="5629" marT="5629" marB="0" anchor="ctr"/>
                </a:tc>
                <a:tc>
                  <a:txBody>
                    <a:bodyPr/>
                    <a:lstStyle/>
                    <a:p>
                      <a:pPr algn="ctr" rtl="0" fontAlgn="ctr"/>
                      <a:r>
                        <a:rPr lang="en-US" sz="1400" u="none" strike="noStrike" dirty="0">
                          <a:solidFill>
                            <a:schemeClr val="tx1"/>
                          </a:solidFill>
                        </a:rPr>
                        <a:t>Daga Trading Co Pvt. Ltd.</a:t>
                      </a:r>
                      <a:endParaRPr lang="en-US" sz="1400" b="1" i="0" u="none" strike="noStrike" dirty="0">
                        <a:solidFill>
                          <a:schemeClr val="tx1"/>
                        </a:solidFill>
                        <a:latin typeface="BankGothic Lt BT"/>
                      </a:endParaRPr>
                    </a:p>
                  </a:txBody>
                  <a:tcPr marL="5629" marR="5629" marT="5629" marB="0" anchor="ctr"/>
                </a:tc>
                <a:tc>
                  <a:txBody>
                    <a:bodyPr/>
                    <a:lstStyle/>
                    <a:p>
                      <a:pPr algn="ctr" rtl="0" fontAlgn="ctr"/>
                      <a:r>
                        <a:rPr lang="en-US" sz="1400" u="none" strike="noStrike" dirty="0">
                          <a:solidFill>
                            <a:schemeClr val="tx1"/>
                          </a:solidFill>
                        </a:rPr>
                        <a:t> 1000</a:t>
                      </a:r>
                      <a:endParaRPr lang="en-US" sz="1400" b="1" i="0" u="none" strike="noStrike" dirty="0">
                        <a:solidFill>
                          <a:schemeClr val="tx1"/>
                        </a:solidFill>
                        <a:latin typeface="BankGothic Lt BT"/>
                      </a:endParaRPr>
                    </a:p>
                  </a:txBody>
                  <a:tcPr marL="5629" marR="5629" marT="5629" marB="0" anchor="ctr"/>
                </a:tc>
                <a:tc>
                  <a:txBody>
                    <a:bodyPr/>
                    <a:lstStyle/>
                    <a:p>
                      <a:pPr algn="ctr" rtl="0" fontAlgn="ctr"/>
                      <a:r>
                        <a:rPr lang="en-US" sz="1400" u="none" strike="noStrike" dirty="0">
                          <a:solidFill>
                            <a:schemeClr val="tx1"/>
                          </a:solidFill>
                        </a:rPr>
                        <a:t>10,00,000 </a:t>
                      </a:r>
                      <a:endParaRPr lang="en-US" sz="1400" b="1" i="0" u="none" strike="noStrike" dirty="0">
                        <a:solidFill>
                          <a:schemeClr val="tx1"/>
                        </a:solidFill>
                        <a:latin typeface="BankGothic Lt BT"/>
                      </a:endParaRPr>
                    </a:p>
                  </a:txBody>
                  <a:tcPr marL="5629" marR="5629" marT="5629" marB="0" anchor="ctr"/>
                </a:tc>
                <a:extLst>
                  <a:ext uri="{0D108BD9-81ED-4DB2-BD59-A6C34878D82A}">
                    <a16:rowId xmlns:a16="http://schemas.microsoft.com/office/drawing/2014/main" val="10004"/>
                  </a:ext>
                </a:extLst>
              </a:tr>
              <a:tr h="363242">
                <a:tc>
                  <a:txBody>
                    <a:bodyPr/>
                    <a:lstStyle/>
                    <a:p>
                      <a:pPr algn="ctr" rtl="0" fontAlgn="ctr"/>
                      <a:r>
                        <a:rPr lang="en-US" sz="1400" b="0" i="0" u="none" strike="noStrike" dirty="0">
                          <a:solidFill>
                            <a:srgbClr val="010004"/>
                          </a:solidFill>
                          <a:latin typeface="+mn-lt"/>
                        </a:rPr>
                        <a:t>43</a:t>
                      </a:r>
                    </a:p>
                  </a:txBody>
                  <a:tcPr marL="5271" marR="5271" marT="5271" marB="0" anchor="ctr"/>
                </a:tc>
                <a:tc>
                  <a:txBody>
                    <a:bodyPr/>
                    <a:lstStyle/>
                    <a:p>
                      <a:pPr algn="l" rtl="0" fontAlgn="ctr"/>
                      <a:r>
                        <a:rPr lang="en-US" sz="1400" u="none" strike="noStrike" dirty="0"/>
                        <a:t>For Tata Power Company Ltd. at IMT, Faridabad.</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Daga Trading Co Pvt. Ltd.</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 600</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8,00,000 </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05"/>
                  </a:ext>
                </a:extLst>
              </a:tr>
              <a:tr h="451913">
                <a:tc>
                  <a:txBody>
                    <a:bodyPr/>
                    <a:lstStyle/>
                    <a:p>
                      <a:pPr algn="ctr" rtl="0" fontAlgn="ctr"/>
                      <a:r>
                        <a:rPr lang="en-US" sz="1400" b="0" i="0" u="none" strike="noStrike" dirty="0">
                          <a:solidFill>
                            <a:srgbClr val="010004"/>
                          </a:solidFill>
                          <a:latin typeface="+mn-lt"/>
                        </a:rPr>
                        <a:t>44</a:t>
                      </a:r>
                    </a:p>
                  </a:txBody>
                  <a:tcPr marL="6153" marR="6153" marT="6153" marB="0" anchor="ctr"/>
                </a:tc>
                <a:tc>
                  <a:txBody>
                    <a:bodyPr/>
                    <a:lstStyle/>
                    <a:p>
                      <a:pPr algn="l" rtl="0" fontAlgn="ctr"/>
                      <a:r>
                        <a:rPr lang="en-US" sz="1400" u="none" strike="noStrike" dirty="0"/>
                        <a:t>The Heritage School, Rohini – Twice.</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The Heritage School.</a:t>
                      </a:r>
                      <a:endParaRPr lang="en-US" sz="1400" b="1" i="0" u="none" strike="noStrike" dirty="0">
                        <a:solidFill>
                          <a:srgbClr val="010004"/>
                        </a:solidFill>
                        <a:latin typeface="BankGothic Lt BT"/>
                      </a:endParaRPr>
                    </a:p>
                  </a:txBody>
                  <a:tcPr marL="5629" marR="5629" marT="5629" marB="0" anchor="ctr"/>
                </a:tc>
                <a:tc>
                  <a:txBody>
                    <a:bodyPr/>
                    <a:lstStyle/>
                    <a:p>
                      <a:pPr algn="ctr" fontAlgn="ctr"/>
                      <a:r>
                        <a:rPr lang="en-US" sz="1400" u="none" strike="noStrike" dirty="0"/>
                        <a:t> 100</a:t>
                      </a:r>
                      <a:endParaRPr lang="en-US" sz="1400" b="1" i="0" u="none" strike="noStrike" dirty="0">
                        <a:solidFill>
                          <a:srgbClr val="000000"/>
                        </a:solidFill>
                        <a:latin typeface="BankGothic Lt BT"/>
                      </a:endParaRPr>
                    </a:p>
                  </a:txBody>
                  <a:tcPr marL="5629" marR="5629" marT="5629" marB="0" anchor="ctr"/>
                </a:tc>
                <a:tc>
                  <a:txBody>
                    <a:bodyPr/>
                    <a:lstStyle/>
                    <a:p>
                      <a:pPr algn="ctr" fontAlgn="ctr"/>
                      <a:r>
                        <a:rPr lang="en-US" sz="1400" u="none" strike="noStrike" dirty="0"/>
                        <a:t> 4 Acre</a:t>
                      </a:r>
                      <a:endParaRPr lang="en-US" sz="1400" b="1" i="0" u="none" strike="noStrike" dirty="0">
                        <a:solidFill>
                          <a:srgbClr val="000000"/>
                        </a:solidFill>
                        <a:latin typeface="BankGothic Lt BT"/>
                      </a:endParaRPr>
                    </a:p>
                  </a:txBody>
                  <a:tcPr marL="5629" marR="5629" marT="5629" marB="0" anchor="ctr"/>
                </a:tc>
                <a:extLst>
                  <a:ext uri="{0D108BD9-81ED-4DB2-BD59-A6C34878D82A}">
                    <a16:rowId xmlns:a16="http://schemas.microsoft.com/office/drawing/2014/main" val="10006"/>
                  </a:ext>
                </a:extLst>
              </a:tr>
              <a:tr h="419464">
                <a:tc>
                  <a:txBody>
                    <a:bodyPr/>
                    <a:lstStyle/>
                    <a:p>
                      <a:pPr algn="ctr" rtl="0" fontAlgn="ctr"/>
                      <a:r>
                        <a:rPr lang="en-US" sz="1400" b="0" i="0" u="none" strike="noStrike" dirty="0">
                          <a:solidFill>
                            <a:schemeClr val="tx1"/>
                          </a:solidFill>
                          <a:latin typeface="+mn-lt"/>
                        </a:rPr>
                        <a:t>45</a:t>
                      </a:r>
                      <a:endParaRPr lang="en-US" sz="1400" b="1" i="0" u="none" strike="noStrike" dirty="0">
                        <a:solidFill>
                          <a:srgbClr val="010004"/>
                        </a:solidFill>
                        <a:latin typeface="+mn-lt"/>
                      </a:endParaRPr>
                    </a:p>
                  </a:txBody>
                  <a:tcPr marL="6153" marR="6153" marT="6153" marB="0" anchor="ctr"/>
                </a:tc>
                <a:tc>
                  <a:txBody>
                    <a:bodyPr/>
                    <a:lstStyle/>
                    <a:p>
                      <a:pPr algn="l" rtl="0" fontAlgn="ctr"/>
                      <a:r>
                        <a:rPr lang="en-US" sz="1400" u="none" strike="noStrike" dirty="0"/>
                        <a:t>NIIT University- Phase-I, Rajasthan.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NIIT University.</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400</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1, 75, 000</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07"/>
                  </a:ext>
                </a:extLst>
              </a:tr>
              <a:tr h="392512">
                <a:tc>
                  <a:txBody>
                    <a:bodyPr/>
                    <a:lstStyle/>
                    <a:p>
                      <a:pPr algn="ctr" rtl="0" fontAlgn="ctr"/>
                      <a:r>
                        <a:rPr lang="en-US" sz="1400" b="0" i="0" u="none" strike="noStrike" dirty="0">
                          <a:solidFill>
                            <a:schemeClr val="tx1"/>
                          </a:solidFill>
                          <a:latin typeface="+mn-lt"/>
                        </a:rPr>
                        <a:t>46</a:t>
                      </a:r>
                      <a:endParaRPr lang="en-US" sz="1400" b="1" i="0" u="none" strike="noStrike" dirty="0">
                        <a:solidFill>
                          <a:srgbClr val="010004"/>
                        </a:solidFill>
                        <a:latin typeface="+mn-lt"/>
                      </a:endParaRPr>
                    </a:p>
                  </a:txBody>
                  <a:tcPr marL="6153" marR="6153" marT="6153" marB="0" anchor="ctr"/>
                </a:tc>
                <a:tc>
                  <a:txBody>
                    <a:bodyPr/>
                    <a:lstStyle/>
                    <a:p>
                      <a:pPr algn="l" rtl="0" fontAlgn="ctr"/>
                      <a:r>
                        <a:rPr lang="en-US" sz="1400" u="none" strike="noStrike" dirty="0"/>
                        <a:t>Dr. Burman’s Farmhouse, Brijwasan.</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Dabur.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120</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25 Acres</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09"/>
                  </a:ext>
                </a:extLst>
              </a:tr>
              <a:tr h="530940">
                <a:tc>
                  <a:txBody>
                    <a:bodyPr/>
                    <a:lstStyle/>
                    <a:p>
                      <a:pPr algn="ctr" rtl="0" fontAlgn="ctr"/>
                      <a:r>
                        <a:rPr lang="en-US" sz="1400" b="0" i="0" u="none" strike="noStrike" dirty="0">
                          <a:solidFill>
                            <a:srgbClr val="010004"/>
                          </a:solidFill>
                          <a:latin typeface="+mn-lt"/>
                        </a:rPr>
                        <a:t>47</a:t>
                      </a:r>
                    </a:p>
                  </a:txBody>
                  <a:tcPr marL="6153" marR="6153" marT="6153" marB="0" anchor="ctr"/>
                </a:tc>
                <a:tc>
                  <a:txBody>
                    <a:bodyPr/>
                    <a:lstStyle/>
                    <a:p>
                      <a:pPr algn="l" rtl="0" fontAlgn="ctr"/>
                      <a:r>
                        <a:rPr lang="en-US" sz="1400" u="none" strike="noStrike" dirty="0"/>
                        <a:t>Mr. Nanda’s Farmhouse &amp; external Development, Sonali Farms, Gurgaon. </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Sonali Farms.</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120</a:t>
                      </a:r>
                      <a:endParaRPr lang="en-US" sz="1400" b="1" i="0" u="none" strike="noStrike" dirty="0">
                        <a:solidFill>
                          <a:srgbClr val="010004"/>
                        </a:solidFill>
                        <a:latin typeface="BankGothic Lt BT"/>
                      </a:endParaRPr>
                    </a:p>
                  </a:txBody>
                  <a:tcPr marL="5629" marR="5629" marT="5629" marB="0" anchor="ctr"/>
                </a:tc>
                <a:tc>
                  <a:txBody>
                    <a:bodyPr/>
                    <a:lstStyle/>
                    <a:p>
                      <a:pPr algn="ctr" rtl="0" fontAlgn="ctr"/>
                      <a:r>
                        <a:rPr lang="en-US" sz="1400" u="none" strike="noStrike" dirty="0"/>
                        <a:t>5 Acre</a:t>
                      </a:r>
                      <a:endParaRPr lang="en-US" sz="1400" b="1" i="0" u="none" strike="noStrike" dirty="0">
                        <a:solidFill>
                          <a:srgbClr val="010004"/>
                        </a:solidFill>
                        <a:latin typeface="BankGothic Lt BT"/>
                      </a:endParaRPr>
                    </a:p>
                  </a:txBody>
                  <a:tcPr marL="5629" marR="5629" marT="5629" marB="0" anchor="ctr"/>
                </a:tc>
                <a:extLst>
                  <a:ext uri="{0D108BD9-81ED-4DB2-BD59-A6C34878D82A}">
                    <a16:rowId xmlns:a16="http://schemas.microsoft.com/office/drawing/2014/main" val="10010"/>
                  </a:ext>
                </a:extLst>
              </a:tr>
              <a:tr h="466041">
                <a:tc>
                  <a:txBody>
                    <a:bodyPr/>
                    <a:lstStyle/>
                    <a:p>
                      <a:pPr algn="ctr" rtl="0" fontAlgn="ctr"/>
                      <a:r>
                        <a:rPr lang="en-US" sz="1400" b="0" i="0" u="none" strike="noStrike" dirty="0">
                          <a:solidFill>
                            <a:srgbClr val="010004"/>
                          </a:solidFill>
                          <a:latin typeface="+mn-lt"/>
                        </a:rPr>
                        <a:t>48</a:t>
                      </a:r>
                    </a:p>
                  </a:txBody>
                  <a:tcPr marL="6153" marR="6153" marT="615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All India Institute of Ayurveda, Naturopathy &amp; Yoga (AIIA), Goa.</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Dee Vee Projects Ltd.</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1,750</a:t>
                      </a: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5,00,000</a:t>
                      </a:r>
                    </a:p>
                  </a:txBody>
                  <a:tcPr marL="5629" marR="5629" marT="5629" marB="0" anchor="ctr"/>
                </a:tc>
                <a:extLst>
                  <a:ext uri="{0D108BD9-81ED-4DB2-BD59-A6C34878D82A}">
                    <a16:rowId xmlns:a16="http://schemas.microsoft.com/office/drawing/2014/main" val="10011"/>
                  </a:ext>
                </a:extLst>
              </a:tr>
              <a:tr h="615328">
                <a:tc>
                  <a:txBody>
                    <a:bodyPr/>
                    <a:lstStyle/>
                    <a:p>
                      <a:pPr algn="ctr" rtl="0" fontAlgn="ctr"/>
                      <a:r>
                        <a:rPr lang="en-US" sz="1400" b="0" i="0" u="none" strike="noStrike" dirty="0">
                          <a:solidFill>
                            <a:srgbClr val="010004"/>
                          </a:solidFill>
                          <a:latin typeface="+mn-lt"/>
                        </a:rPr>
                        <a:t>49</a:t>
                      </a:r>
                    </a:p>
                  </a:txBody>
                  <a:tcPr marL="6153" marR="6153" marT="615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400" u="none" strike="noStrike" kern="1200" dirty="0">
                          <a:solidFill>
                            <a:schemeClr val="tx1"/>
                          </a:solidFill>
                          <a:latin typeface="+mn-lt"/>
                          <a:ea typeface="+mn-ea"/>
                          <a:cs typeface="+mn-cs"/>
                        </a:rPr>
                        <a:t>Pt. Jawahar Lal Nehru Medical College &amp; Hospital (Phase-1), Chamba, Himachal Pradesh.</a:t>
                      </a:r>
                      <a:endParaRPr lang="en-US" sz="1400" u="none" strike="noStrike" kern="1200" dirty="0">
                        <a:solidFill>
                          <a:schemeClr val="tx1"/>
                        </a:solidFill>
                        <a:latin typeface="+mn-lt"/>
                        <a:ea typeface="+mn-ea"/>
                        <a:cs typeface="+mn-cs"/>
                      </a:endParaRPr>
                    </a:p>
                    <a:p>
                      <a:pPr marL="0" algn="l" defTabSz="914400" rtl="0" eaLnBrk="1" fontAlgn="ctr" latinLnBrk="0" hangingPunct="1"/>
                      <a:endParaRPr lang="en-US" sz="1400" u="none" strike="noStrike" kern="1200" dirty="0">
                        <a:solidFill>
                          <a:schemeClr val="tx1"/>
                        </a:solidFill>
                        <a:latin typeface="+mn-lt"/>
                        <a:ea typeface="+mn-ea"/>
                        <a:cs typeface="+mn-cs"/>
                      </a:endParaRPr>
                    </a:p>
                  </a:txBody>
                  <a:tcPr marL="5629" marR="5629" marT="5629"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Ahluwalia Contracts (India) Limited.</a:t>
                      </a:r>
                    </a:p>
                  </a:txBody>
                  <a:tcPr marL="5629" marR="5629" marT="562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2,898</a:t>
                      </a: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5,00,000</a:t>
                      </a:r>
                    </a:p>
                  </a:txBody>
                  <a:tcPr marL="5629" marR="5629" marT="5629" marB="0" anchor="ctr"/>
                </a:tc>
                <a:extLst>
                  <a:ext uri="{0D108BD9-81ED-4DB2-BD59-A6C34878D82A}">
                    <a16:rowId xmlns:a16="http://schemas.microsoft.com/office/drawing/2014/main" val="10012"/>
                  </a:ext>
                </a:extLst>
              </a:tr>
              <a:tr h="758823">
                <a:tc>
                  <a:txBody>
                    <a:bodyPr/>
                    <a:lstStyle/>
                    <a:p>
                      <a:pPr algn="ctr" rtl="0" fontAlgn="ctr"/>
                      <a:r>
                        <a:rPr lang="en-US" sz="1400" b="0" i="0" u="none" strike="noStrike" dirty="0">
                          <a:solidFill>
                            <a:srgbClr val="010004"/>
                          </a:solidFill>
                          <a:latin typeface="+mn-lt"/>
                        </a:rPr>
                        <a:t>50</a:t>
                      </a:r>
                    </a:p>
                  </a:txBody>
                  <a:tcPr marL="6153" marR="6153" marT="615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Heritage I , Gurgaon : 3 Towers– </a:t>
                      </a:r>
                      <a:br>
                        <a:rPr lang="en-US" sz="1400" u="none" strike="noStrike" kern="1200" dirty="0">
                          <a:solidFill>
                            <a:schemeClr val="tx1"/>
                          </a:solidFill>
                          <a:latin typeface="+mn-lt"/>
                          <a:ea typeface="+mn-ea"/>
                          <a:cs typeface="+mn-cs"/>
                        </a:rPr>
                      </a:br>
                      <a:r>
                        <a:rPr lang="en-US" sz="1400" u="none" strike="noStrike" kern="1200" dirty="0">
                          <a:solidFill>
                            <a:schemeClr val="tx1"/>
                          </a:solidFill>
                          <a:latin typeface="+mn-lt"/>
                          <a:ea typeface="+mn-ea"/>
                          <a:cs typeface="+mn-cs"/>
                        </a:rPr>
                        <a:t>GF+ 2BMT+ 25 FL, GF+2BMT+23FL, G+2BMT+21 FL. </a:t>
                      </a:r>
                    </a:p>
                    <a:p>
                      <a:pPr marL="0" algn="l" defTabSz="914400" rtl="0" eaLnBrk="1" fontAlgn="ctr" latinLnBrk="0" hangingPunct="1"/>
                      <a:endParaRPr lang="en-US" sz="1400" u="none" strike="noStrike" kern="1200" dirty="0">
                        <a:solidFill>
                          <a:schemeClr val="tx1"/>
                        </a:solidFill>
                        <a:latin typeface="+mn-lt"/>
                        <a:ea typeface="+mn-ea"/>
                        <a:cs typeface="+mn-cs"/>
                      </a:endParaRP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Conscient Infrastructure Pvt. Ltd. </a:t>
                      </a: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1600</a:t>
                      </a:r>
                    </a:p>
                  </a:txBody>
                  <a:tcPr marL="5629" marR="5629"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8, 00, 000 </a:t>
                      </a:r>
                    </a:p>
                  </a:txBody>
                  <a:tcPr marL="5629" marR="5629" marT="5629"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419520783"/>
      </p:ext>
    </p:extLst>
  </p:cSld>
  <p:clrMapOvr>
    <a:masterClrMapping/>
  </p:clrMapOvr>
  <p:transition spd="med">
    <p:pull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55455043"/>
              </p:ext>
            </p:extLst>
          </p:nvPr>
        </p:nvGraphicFramePr>
        <p:xfrm>
          <a:off x="191068" y="204716"/>
          <a:ext cx="11655188" cy="6434808"/>
        </p:xfrm>
        <a:graphic>
          <a:graphicData uri="http://schemas.openxmlformats.org/drawingml/2006/table">
            <a:tbl>
              <a:tblPr>
                <a:tableStyleId>{616DA210-FB5B-4158-B5E0-FEB733F419BA}</a:tableStyleId>
              </a:tblPr>
              <a:tblGrid>
                <a:gridCol w="1061323">
                  <a:extLst>
                    <a:ext uri="{9D8B030D-6E8A-4147-A177-3AD203B41FA5}">
                      <a16:colId xmlns:a16="http://schemas.microsoft.com/office/drawing/2014/main" val="20000"/>
                    </a:ext>
                  </a:extLst>
                </a:gridCol>
                <a:gridCol w="3547107">
                  <a:extLst>
                    <a:ext uri="{9D8B030D-6E8A-4147-A177-3AD203B41FA5}">
                      <a16:colId xmlns:a16="http://schemas.microsoft.com/office/drawing/2014/main" val="20001"/>
                    </a:ext>
                  </a:extLst>
                </a:gridCol>
                <a:gridCol w="2835312">
                  <a:extLst>
                    <a:ext uri="{9D8B030D-6E8A-4147-A177-3AD203B41FA5}">
                      <a16:colId xmlns:a16="http://schemas.microsoft.com/office/drawing/2014/main" val="20002"/>
                    </a:ext>
                  </a:extLst>
                </a:gridCol>
                <a:gridCol w="2028611">
                  <a:extLst>
                    <a:ext uri="{9D8B030D-6E8A-4147-A177-3AD203B41FA5}">
                      <a16:colId xmlns:a16="http://schemas.microsoft.com/office/drawing/2014/main" val="20003"/>
                    </a:ext>
                  </a:extLst>
                </a:gridCol>
                <a:gridCol w="2182835">
                  <a:extLst>
                    <a:ext uri="{9D8B030D-6E8A-4147-A177-3AD203B41FA5}">
                      <a16:colId xmlns:a16="http://schemas.microsoft.com/office/drawing/2014/main" val="20004"/>
                    </a:ext>
                  </a:extLst>
                </a:gridCol>
              </a:tblGrid>
              <a:tr h="615273">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6153" marR="6153" marT="6153" marB="0" anchor="ctr"/>
                </a:tc>
                <a:extLst>
                  <a:ext uri="{0D108BD9-81ED-4DB2-BD59-A6C34878D82A}">
                    <a16:rowId xmlns:a16="http://schemas.microsoft.com/office/drawing/2014/main" val="10000"/>
                  </a:ext>
                </a:extLst>
              </a:tr>
              <a:tr h="288150">
                <a:tc gridSpan="5">
                  <a:txBody>
                    <a:bodyPr/>
                    <a:lstStyle/>
                    <a:p>
                      <a:pPr algn="ctr" rtl="0" fontAlgn="ctr"/>
                      <a:r>
                        <a:rPr lang="en-US" sz="1600" b="1" u="none" strike="noStrike" kern="1200" dirty="0"/>
                        <a:t>Third Party</a:t>
                      </a:r>
                      <a:r>
                        <a:rPr lang="en-US" sz="1600" b="1" u="none" strike="noStrike" kern="1200" baseline="0" dirty="0"/>
                        <a:t> </a:t>
                      </a:r>
                      <a:r>
                        <a:rPr lang="en-US" sz="1600" b="1" u="none" strike="noStrike" dirty="0"/>
                        <a:t>Technical Audits,</a:t>
                      </a:r>
                      <a:r>
                        <a:rPr lang="en-US" sz="1600" b="1" u="none" strike="noStrike" baseline="0" dirty="0"/>
                        <a:t> Quality </a:t>
                      </a:r>
                      <a:r>
                        <a:rPr lang="en-US" sz="1600" b="1" u="none" strike="noStrike" dirty="0"/>
                        <a:t>&amp; Safety Audits</a:t>
                      </a:r>
                      <a:endParaRPr lang="en-US" sz="1600" b="1" i="0" u="none" strike="noStrike" dirty="0">
                        <a:solidFill>
                          <a:srgbClr val="010004"/>
                        </a:solidFill>
                        <a:latin typeface="BankGothic Lt BT"/>
                      </a:endParaRPr>
                    </a:p>
                  </a:txBody>
                  <a:tcPr marL="6153" marR="6153" marT="615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1815">
                <a:tc>
                  <a:txBody>
                    <a:bodyPr/>
                    <a:lstStyle/>
                    <a:p>
                      <a:pPr algn="ctr" rtl="0" fontAlgn="ctr"/>
                      <a:r>
                        <a:rPr lang="en-US" sz="1400" b="0" i="0" u="none" strike="noStrike" dirty="0">
                          <a:solidFill>
                            <a:srgbClr val="010004"/>
                          </a:solidFill>
                          <a:latin typeface="+mn-lt"/>
                        </a:rPr>
                        <a:t>51</a:t>
                      </a:r>
                    </a:p>
                  </a:txBody>
                  <a:tcPr marL="6153" marR="6153" marT="6153" marB="0" anchor="ctr"/>
                </a:tc>
                <a:tc>
                  <a:txBody>
                    <a:bodyPr/>
                    <a:lstStyle/>
                    <a:p>
                      <a:pPr algn="l" rtl="0" fontAlgn="ctr"/>
                      <a:r>
                        <a:rPr lang="en-US" sz="1400" u="none" strike="noStrike" dirty="0">
                          <a:latin typeface="+mn-lt"/>
                        </a:rPr>
                        <a:t>BIDPL- Lumbini Terrace Homes, Sector-109, Gurgaon.</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Brisk Infrastructure &amp; Developers. </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900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5, 00, 000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2"/>
                  </a:ext>
                </a:extLst>
              </a:tr>
              <a:tr h="50539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52</a:t>
                      </a:r>
                    </a:p>
                  </a:txBody>
                  <a:tcPr marL="5271" marR="5271" marT="5271" marB="0" anchor="ctr"/>
                </a:tc>
                <a:tc>
                  <a:txBody>
                    <a:bodyPr/>
                    <a:lstStyle/>
                    <a:p>
                      <a:pPr algn="l" rtl="0" fontAlgn="ctr"/>
                      <a:r>
                        <a:rPr lang="en-US" sz="1400" u="none" strike="noStrike" dirty="0">
                          <a:latin typeface="+mn-lt"/>
                        </a:rPr>
                        <a:t>Daana Pani – Food Court - CHD City Project, Sector 45, Karnal.</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CHD Developers Ltd.</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160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50, 000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3"/>
                  </a:ext>
                </a:extLst>
              </a:tr>
              <a:tr h="49894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53</a:t>
                      </a:r>
                    </a:p>
                  </a:txBody>
                  <a:tcPr marL="5271" marR="5271" marT="5271" marB="0" anchor="ctr"/>
                </a:tc>
                <a:tc>
                  <a:txBody>
                    <a:bodyPr/>
                    <a:lstStyle/>
                    <a:p>
                      <a:pPr algn="l" rtl="0" fontAlgn="ctr"/>
                      <a:r>
                        <a:rPr lang="en-US" sz="1400" u="none" strike="noStrike" dirty="0">
                          <a:latin typeface="+mn-lt"/>
                        </a:rPr>
                        <a:t>Lifestyle Premier Floors, CHD City Project, Sector 45, Karnal. – 142 Villas. </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CHD Developers Ltd.</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110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1, 40, 000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4"/>
                  </a:ext>
                </a:extLst>
              </a:tr>
              <a:tr h="49894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54</a:t>
                      </a:r>
                    </a:p>
                  </a:txBody>
                  <a:tcPr marL="5271" marR="5271" marT="5271" marB="0" anchor="ctr"/>
                </a:tc>
                <a:tc>
                  <a:txBody>
                    <a:bodyPr/>
                    <a:lstStyle/>
                    <a:p>
                      <a:pPr algn="l" rtl="0" fontAlgn="ctr"/>
                      <a:r>
                        <a:rPr lang="en-US" sz="1400" u="none" strike="noStrike" dirty="0">
                          <a:latin typeface="+mn-lt"/>
                        </a:rPr>
                        <a:t>Rudra Twin Tower, Multi Story Housing Project, Lucknow. </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Rudra Real Estate Ltd., New Delhi. </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120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80, 000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5"/>
                  </a:ext>
                </a:extLst>
              </a:tr>
              <a:tr h="49894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55</a:t>
                      </a:r>
                    </a:p>
                  </a:txBody>
                  <a:tcPr marL="5271" marR="5271" marT="5271" marB="0" anchor="ctr"/>
                </a:tc>
                <a:tc>
                  <a:txBody>
                    <a:bodyPr/>
                    <a:lstStyle/>
                    <a:p>
                      <a:pPr algn="l" rtl="0" fontAlgn="ctr"/>
                      <a:r>
                        <a:rPr lang="en-US" sz="1400" u="none" strike="noStrike" dirty="0">
                          <a:latin typeface="+mn-lt"/>
                        </a:rPr>
                        <a:t>Kasturba Memorial Hospital, Chinchpokli, Mumbai.</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Municipal Corporation of Greater Mumbai.</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1250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4, 50, 000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6"/>
                  </a:ext>
                </a:extLst>
              </a:tr>
              <a:tr h="497494">
                <a:tc>
                  <a:txBody>
                    <a:bodyPr/>
                    <a:lstStyle/>
                    <a:p>
                      <a:pPr algn="ctr" rtl="0" fontAlgn="ctr"/>
                      <a:r>
                        <a:rPr lang="en-US" sz="1400" b="0" i="0" u="none" strike="noStrike" dirty="0">
                          <a:solidFill>
                            <a:schemeClr val="tx1"/>
                          </a:solidFill>
                          <a:latin typeface="+mn-lt"/>
                        </a:rPr>
                        <a:t>56</a:t>
                      </a:r>
                      <a:endParaRPr lang="en-US" sz="1400" b="1" i="0" u="none" strike="noStrike" dirty="0">
                        <a:solidFill>
                          <a:srgbClr val="010004"/>
                        </a:solidFill>
                        <a:latin typeface="BankGothic Lt BT"/>
                      </a:endParaRPr>
                    </a:p>
                  </a:txBody>
                  <a:tcPr marL="5271" marR="5271" marT="5271" marB="0" anchor="ctr"/>
                </a:tc>
                <a:tc>
                  <a:txBody>
                    <a:bodyPr/>
                    <a:lstStyle/>
                    <a:p>
                      <a:pPr algn="l" rtl="0" fontAlgn="ctr"/>
                      <a:r>
                        <a:rPr lang="en-US" sz="1400" u="none" strike="noStrike" dirty="0">
                          <a:latin typeface="+mn-lt"/>
                        </a:rPr>
                        <a:t>Shiv Nadar School, Noida.</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HCL technologies.</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250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90,000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7"/>
                  </a:ext>
                </a:extLst>
              </a:tr>
              <a:tr h="584358">
                <a:tc>
                  <a:txBody>
                    <a:bodyPr/>
                    <a:lstStyle/>
                    <a:p>
                      <a:pPr marL="0" algn="ctr" defTabSz="914400" rtl="0" eaLnBrk="1" fontAlgn="ctr" latinLnBrk="0" hangingPunct="1"/>
                      <a:r>
                        <a:rPr lang="en-US" sz="1400" b="0" i="0" u="none" strike="noStrike" kern="1200" dirty="0">
                          <a:solidFill>
                            <a:schemeClr val="tx1"/>
                          </a:solidFill>
                          <a:latin typeface="+mn-lt"/>
                          <a:ea typeface="+mn-ea"/>
                          <a:cs typeface="+mn-cs"/>
                        </a:rPr>
                        <a:t>57</a:t>
                      </a:r>
                    </a:p>
                  </a:txBody>
                  <a:tcPr marL="5271" marR="5271" marT="5271" marB="0" anchor="ctr"/>
                </a:tc>
                <a:tc>
                  <a:txBody>
                    <a:bodyPr/>
                    <a:lstStyle/>
                    <a:p>
                      <a:pPr algn="l" rtl="0" fontAlgn="ctr"/>
                      <a:r>
                        <a:rPr lang="en-US" sz="1400" u="none" strike="noStrike" dirty="0">
                          <a:latin typeface="+mn-lt"/>
                        </a:rPr>
                        <a:t>Shiv Nadar School, Gurgaon.</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HCL technologies</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250</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90,000</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8"/>
                  </a:ext>
                </a:extLst>
              </a:tr>
              <a:tr h="473805">
                <a:tc>
                  <a:txBody>
                    <a:bodyPr/>
                    <a:lstStyle/>
                    <a:p>
                      <a:pPr algn="ctr" rtl="0" fontAlgn="ctr"/>
                      <a:r>
                        <a:rPr lang="en-US" sz="1400" b="0" i="0" u="none" strike="noStrike" dirty="0">
                          <a:solidFill>
                            <a:schemeClr val="tx1"/>
                          </a:solidFill>
                          <a:latin typeface="+mn-lt"/>
                        </a:rPr>
                        <a:t>58</a:t>
                      </a:r>
                      <a:endParaRPr lang="en-US" sz="1400" b="1" i="0" u="none" strike="noStrike" dirty="0">
                        <a:solidFill>
                          <a:srgbClr val="010004"/>
                        </a:solidFill>
                        <a:latin typeface="BankGothic Lt BT"/>
                      </a:endParaRPr>
                    </a:p>
                  </a:txBody>
                  <a:tcPr marL="5271" marR="5271" marT="5271" marB="0" anchor="ctr">
                    <a:solidFill>
                      <a:schemeClr val="bg1"/>
                    </a:solidFill>
                  </a:tcPr>
                </a:tc>
                <a:tc>
                  <a:txBody>
                    <a:bodyPr/>
                    <a:lstStyle/>
                    <a:p>
                      <a:pPr algn="l" rtl="0" fontAlgn="ctr"/>
                      <a:r>
                        <a:rPr lang="en-US" sz="1400" u="none" strike="noStrike" dirty="0">
                          <a:latin typeface="+mn-lt"/>
                        </a:rPr>
                        <a:t>Educational institutes across 7 cities.</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u="none" strike="noStrike" dirty="0">
                          <a:latin typeface="+mn-lt"/>
                        </a:rPr>
                        <a:t>Manya Education Pvt.</a:t>
                      </a:r>
                      <a:r>
                        <a:rPr lang="en-US" sz="1400" u="none" strike="noStrike" baseline="0" dirty="0">
                          <a:latin typeface="+mn-lt"/>
                        </a:rPr>
                        <a:t> Ltd.</a:t>
                      </a:r>
                      <a:endParaRPr lang="en-US" sz="1400" b="1" i="0" u="none" strike="noStrike" dirty="0">
                        <a:solidFill>
                          <a:srgbClr val="010004"/>
                        </a:solidFill>
                        <a:latin typeface="+mn-lt"/>
                      </a:endParaRPr>
                    </a:p>
                  </a:txBody>
                  <a:tcPr marL="6153" marR="6153" marT="6153" marB="0" anchor="ctr"/>
                </a:tc>
                <a:tc>
                  <a:txBody>
                    <a:bodyPr/>
                    <a:lstStyle/>
                    <a:p>
                      <a:pPr algn="ctr" rtl="0" fontAlgn="ctr"/>
                      <a:r>
                        <a:rPr lang="en-US" sz="1400" b="1" i="0" u="none" strike="noStrike" dirty="0">
                          <a:solidFill>
                            <a:srgbClr val="010004"/>
                          </a:solidFill>
                          <a:latin typeface="+mn-lt"/>
                        </a:rPr>
                        <a:t>-</a:t>
                      </a:r>
                    </a:p>
                  </a:txBody>
                  <a:tcPr marL="6153" marR="6153" marT="6153" marB="0" anchor="ctr"/>
                </a:tc>
                <a:tc>
                  <a:txBody>
                    <a:bodyPr/>
                    <a:lstStyle/>
                    <a:p>
                      <a:pPr algn="ctr" rtl="0" fontAlgn="ctr"/>
                      <a:r>
                        <a:rPr lang="en-US" sz="1400" u="none" strike="noStrike" dirty="0">
                          <a:latin typeface="+mn-lt"/>
                        </a:rPr>
                        <a:t>2500</a:t>
                      </a:r>
                      <a:r>
                        <a:rPr lang="en-US" sz="1400" u="none" strike="noStrike" baseline="0" dirty="0">
                          <a:latin typeface="+mn-lt"/>
                        </a:rPr>
                        <a:t> sft each</a:t>
                      </a:r>
                      <a:endParaRPr lang="en-US" sz="1400" b="1" i="0" u="none" strike="noStrike" dirty="0">
                        <a:solidFill>
                          <a:srgbClr val="010004"/>
                        </a:solidFill>
                        <a:latin typeface="+mn-lt"/>
                      </a:endParaRPr>
                    </a:p>
                  </a:txBody>
                  <a:tcPr marL="6153" marR="6153" marT="6153" marB="0" anchor="ctr"/>
                </a:tc>
                <a:extLst>
                  <a:ext uri="{0D108BD9-81ED-4DB2-BD59-A6C34878D82A}">
                    <a16:rowId xmlns:a16="http://schemas.microsoft.com/office/drawing/2014/main" val="10009"/>
                  </a:ext>
                </a:extLst>
              </a:tr>
              <a:tr h="49894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59</a:t>
                      </a:r>
                    </a:p>
                  </a:txBody>
                  <a:tcPr marL="5271" marR="5271" marT="5271"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Commercial Building at Mohan Co-operative, Delhi.</a:t>
                      </a:r>
                    </a:p>
                  </a:txBody>
                  <a:tcPr marL="6153" marR="6153" marT="6153"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BVM Engineering Industries Ltd.</a:t>
                      </a:r>
                    </a:p>
                  </a:txBody>
                  <a:tcPr marL="6153" marR="6153" marT="6153"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375</a:t>
                      </a:r>
                    </a:p>
                  </a:txBody>
                  <a:tcPr marL="6153" marR="6153" marT="6153"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1,50,000</a:t>
                      </a:r>
                    </a:p>
                  </a:txBody>
                  <a:tcPr marL="6153" marR="6153" marT="6153" marB="0" anchor="ctr"/>
                </a:tc>
                <a:extLst>
                  <a:ext uri="{0D108BD9-81ED-4DB2-BD59-A6C34878D82A}">
                    <a16:rowId xmlns:a16="http://schemas.microsoft.com/office/drawing/2014/main" val="10010"/>
                  </a:ext>
                </a:extLst>
              </a:tr>
              <a:tr h="473805">
                <a:tc>
                  <a:txBody>
                    <a:bodyPr/>
                    <a:lstStyle/>
                    <a:p>
                      <a:pPr algn="ctr" rtl="0" fontAlgn="ctr"/>
                      <a:r>
                        <a:rPr lang="en-US" sz="1400" b="0" i="0" u="none" strike="noStrike" dirty="0">
                          <a:solidFill>
                            <a:schemeClr val="tx1"/>
                          </a:solidFill>
                          <a:latin typeface="+mn-lt"/>
                        </a:rPr>
                        <a:t>60</a:t>
                      </a:r>
                      <a:endParaRPr lang="en-US" sz="1400" b="1" i="0" u="none" strike="noStrike" dirty="0">
                        <a:solidFill>
                          <a:srgbClr val="010004"/>
                        </a:solidFill>
                        <a:latin typeface="BankGothic Lt BT"/>
                      </a:endParaRPr>
                    </a:p>
                  </a:txBody>
                  <a:tcPr marL="5271" marR="5271" marT="5271"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The Heritage School, Vasantkunj, Delhi.</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The Heritage School.</a:t>
                      </a:r>
                    </a:p>
                  </a:txBody>
                  <a:tcPr marL="6153" marR="6153" marT="6153"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100</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 4 Acre</a:t>
                      </a:r>
                    </a:p>
                  </a:txBody>
                  <a:tcPr marL="6153" marR="6153" marT="6153" marB="0" anchor="ctr"/>
                </a:tc>
                <a:extLst>
                  <a:ext uri="{0D108BD9-81ED-4DB2-BD59-A6C34878D82A}">
                    <a16:rowId xmlns:a16="http://schemas.microsoft.com/office/drawing/2014/main" val="10011"/>
                  </a:ext>
                </a:extLst>
              </a:tr>
              <a:tr h="498943">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61</a:t>
                      </a:r>
                    </a:p>
                  </a:txBody>
                  <a:tcPr marL="5271" marR="5271" marT="5271"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Development</a:t>
                      </a:r>
                      <a:r>
                        <a:rPr lang="en-US" sz="1400" u="none" strike="noStrike" kern="1200" baseline="0" dirty="0">
                          <a:solidFill>
                            <a:schemeClr val="tx1"/>
                          </a:solidFill>
                          <a:latin typeface="+mn-lt"/>
                          <a:ea typeface="+mn-ea"/>
                          <a:cs typeface="+mn-cs"/>
                        </a:rPr>
                        <a:t> of permanent Campus Phase 1, IIM Sambalpur.</a:t>
                      </a:r>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Dee Vee Projects Ltd.</a:t>
                      </a:r>
                    </a:p>
                  </a:txBody>
                  <a:tcPr marL="6153" marR="6153" marT="6153"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2760</a:t>
                      </a: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5,00,000</a:t>
                      </a:r>
                    </a:p>
                  </a:txBody>
                  <a:tcPr marL="6153" marR="6153" marT="6153" marB="0" anchor="ctr"/>
                </a:tc>
                <a:extLst>
                  <a:ext uri="{0D108BD9-81ED-4DB2-BD59-A6C34878D82A}">
                    <a16:rowId xmlns:a16="http://schemas.microsoft.com/office/drawing/2014/main" val="10012"/>
                  </a:ext>
                </a:extLst>
              </a:tr>
            </a:tbl>
          </a:graphicData>
        </a:graphic>
      </p:graphicFrame>
      <p:sp>
        <p:nvSpPr>
          <p:cNvPr id="3" name="Rectangle 2">
            <a:extLst>
              <a:ext uri="{FF2B5EF4-FFF2-40B4-BE49-F238E27FC236}">
                <a16:creationId xmlns:a16="http://schemas.microsoft.com/office/drawing/2014/main" id="{146CF325-E3B7-42CD-8A14-F99E07D9FA48}"/>
              </a:ext>
            </a:extLst>
          </p:cNvPr>
          <p:cNvSpPr/>
          <p:nvPr/>
        </p:nvSpPr>
        <p:spPr>
          <a:xfrm>
            <a:off x="222422" y="166816"/>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6146267"/>
      </p:ext>
    </p:extLst>
  </p:cSld>
  <p:clrMapOvr>
    <a:masterClrMapping/>
  </p:clrMapOvr>
  <p:transition spd="med">
    <p:pull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95644843"/>
              </p:ext>
            </p:extLst>
          </p:nvPr>
        </p:nvGraphicFramePr>
        <p:xfrm>
          <a:off x="385857" y="378581"/>
          <a:ext cx="11350619" cy="4392396"/>
        </p:xfrm>
        <a:graphic>
          <a:graphicData uri="http://schemas.openxmlformats.org/drawingml/2006/table">
            <a:tbl>
              <a:tblPr>
                <a:tableStyleId>{616DA210-FB5B-4158-B5E0-FEB733F419BA}</a:tableStyleId>
              </a:tblPr>
              <a:tblGrid>
                <a:gridCol w="1090655">
                  <a:extLst>
                    <a:ext uri="{9D8B030D-6E8A-4147-A177-3AD203B41FA5}">
                      <a16:colId xmlns:a16="http://schemas.microsoft.com/office/drawing/2014/main" val="20000"/>
                    </a:ext>
                  </a:extLst>
                </a:gridCol>
                <a:gridCol w="3435307">
                  <a:extLst>
                    <a:ext uri="{9D8B030D-6E8A-4147-A177-3AD203B41FA5}">
                      <a16:colId xmlns:a16="http://schemas.microsoft.com/office/drawing/2014/main" val="20001"/>
                    </a:ext>
                  </a:extLst>
                </a:gridCol>
                <a:gridCol w="2745946">
                  <a:extLst>
                    <a:ext uri="{9D8B030D-6E8A-4147-A177-3AD203B41FA5}">
                      <a16:colId xmlns:a16="http://schemas.microsoft.com/office/drawing/2014/main" val="20002"/>
                    </a:ext>
                  </a:extLst>
                </a:gridCol>
                <a:gridCol w="1964673">
                  <a:extLst>
                    <a:ext uri="{9D8B030D-6E8A-4147-A177-3AD203B41FA5}">
                      <a16:colId xmlns:a16="http://schemas.microsoft.com/office/drawing/2014/main" val="20003"/>
                    </a:ext>
                  </a:extLst>
                </a:gridCol>
                <a:gridCol w="2114038">
                  <a:extLst>
                    <a:ext uri="{9D8B030D-6E8A-4147-A177-3AD203B41FA5}">
                      <a16:colId xmlns:a16="http://schemas.microsoft.com/office/drawing/2014/main" val="20004"/>
                    </a:ext>
                  </a:extLst>
                </a:gridCol>
              </a:tblGrid>
              <a:tr h="619986">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6153" marR="6153" marT="6153"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6153" marR="6153" marT="6153" marB="0" anchor="ctr"/>
                </a:tc>
                <a:extLst>
                  <a:ext uri="{0D108BD9-81ED-4DB2-BD59-A6C34878D82A}">
                    <a16:rowId xmlns:a16="http://schemas.microsoft.com/office/drawing/2014/main" val="10000"/>
                  </a:ext>
                </a:extLst>
              </a:tr>
              <a:tr h="619986">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u="none" strike="noStrike" kern="1200" baseline="0" dirty="0">
                          <a:solidFill>
                            <a:schemeClr val="tx1"/>
                          </a:solidFill>
                          <a:latin typeface="+mn-lt"/>
                          <a:ea typeface="+mn-ea"/>
                          <a:cs typeface="+mn-cs"/>
                        </a:rPr>
                        <a:t>Third Party Technical Audits, Quality &amp; Safety Audits</a:t>
                      </a:r>
                    </a:p>
                  </a:txBody>
                  <a:tcPr marL="6153" marR="6153" marT="6153" marB="0" anchor="ctr"/>
                </a:tc>
                <a:tc hMerge="1">
                  <a:txBody>
                    <a:bodyPr/>
                    <a:lstStyle/>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latin typeface="+mn-lt"/>
                        <a:ea typeface="+mn-ea"/>
                        <a:cs typeface="+mn-cs"/>
                      </a:endParaRPr>
                    </a:p>
                  </a:txBody>
                  <a:tcPr marL="4999" marR="4999" marT="6153" marB="0" anchor="ctr"/>
                </a:tc>
                <a:tc hMerge="1">
                  <a:txBody>
                    <a:bodyPr/>
                    <a:lstStyle/>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effectLst/>
                        <a:latin typeface="+mn-lt"/>
                        <a:ea typeface="+mn-ea"/>
                        <a:cs typeface="+mn-cs"/>
                      </a:endParaRPr>
                    </a:p>
                  </a:txBody>
                  <a:tcPr marL="4999" marR="4999" marT="6153" marB="0" anchor="ctr"/>
                </a:tc>
                <a:tc hMerge="1">
                  <a:txBody>
                    <a:bodyPr/>
                    <a:lstStyle/>
                    <a:p>
                      <a:pPr marL="0" algn="ctr" defTabSz="914400" rtl="0" eaLnBrk="1" fontAlgn="ctr" latinLnBrk="0" hangingPunct="1"/>
                      <a:endParaRPr lang="en-US" sz="1400" u="none" strike="noStrike" kern="1200" dirty="0">
                        <a:solidFill>
                          <a:schemeClr val="tx1"/>
                        </a:solidFill>
                        <a:latin typeface="+mn-lt"/>
                        <a:ea typeface="+mn-ea"/>
                        <a:cs typeface="+mn-cs"/>
                      </a:endParaRPr>
                    </a:p>
                  </a:txBody>
                  <a:tcPr marL="4999" marR="4999" marT="6153" marB="0" anchor="ctr"/>
                </a:tc>
                <a:tc hMerge="1">
                  <a:txBody>
                    <a:bodyPr/>
                    <a:lstStyle/>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latin typeface="+mn-lt"/>
                        <a:ea typeface="+mn-ea"/>
                        <a:cs typeface="+mn-cs"/>
                      </a:endParaRPr>
                    </a:p>
                  </a:txBody>
                  <a:tcPr marL="4999" marR="4999" marT="6153" marB="0" anchor="ctr"/>
                </a:tc>
                <a:extLst>
                  <a:ext uri="{0D108BD9-81ED-4DB2-BD59-A6C34878D82A}">
                    <a16:rowId xmlns:a16="http://schemas.microsoft.com/office/drawing/2014/main" val="10001"/>
                  </a:ext>
                </a:extLst>
              </a:tr>
              <a:tr h="61998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62</a:t>
                      </a:r>
                    </a:p>
                  </a:txBody>
                  <a:tcPr marL="4447" marR="4447" marT="4446"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sz="1400" b="0" kern="1200" dirty="0">
                          <a:solidFill>
                            <a:schemeClr val="tx1"/>
                          </a:solidFill>
                          <a:latin typeface="+mn-lt"/>
                          <a:ea typeface="+mn-ea"/>
                          <a:cs typeface="+mn-cs"/>
                        </a:rPr>
                        <a:t>Third Party Technical Audit - Max Bupa Outlets in 10 locations </a:t>
                      </a:r>
                      <a:endParaRPr lang="en-US" sz="1400" b="0" u="none" strike="noStrike" kern="1200" dirty="0">
                        <a:solidFill>
                          <a:schemeClr val="tx1"/>
                        </a:solidFill>
                        <a:latin typeface="+mn-lt"/>
                        <a:ea typeface="+mn-ea"/>
                        <a:cs typeface="+mn-cs"/>
                      </a:endParaRPr>
                    </a:p>
                  </a:txBody>
                  <a:tcPr marL="6928" marR="6928" marT="5629" marB="0" anchor="ctr"/>
                </a:tc>
                <a:tc>
                  <a:txBody>
                    <a:bodyPr/>
                    <a:lstStyle/>
                    <a:p>
                      <a:pPr algn="ctr"/>
                      <a:r>
                        <a:rPr lang="en-US" sz="1400" baseline="0" dirty="0"/>
                        <a:t>Max Bupa  health  Insurance  Company</a:t>
                      </a:r>
                      <a:endParaRPr lang="en-US" dirty="0"/>
                    </a:p>
                  </a:txBody>
                  <a:tcPr marL="6928" marR="6928"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latin typeface="+mn-lt"/>
                          <a:ea typeface="+mn-ea"/>
                          <a:cs typeface="+mn-cs"/>
                        </a:rPr>
                        <a:t>2 lacs</a:t>
                      </a:r>
                    </a:p>
                  </a:txBody>
                  <a:tcPr marL="6928" marR="6928" marT="562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sz="1400" u="none" strike="noStrike" kern="1200" dirty="0">
                          <a:solidFill>
                            <a:schemeClr val="tx1"/>
                          </a:solidFill>
                          <a:latin typeface="+mn-lt"/>
                          <a:ea typeface="+mn-ea"/>
                          <a:cs typeface="+mn-cs"/>
                        </a:rPr>
                        <a:t>1000 Sq-ft/ Outlet</a:t>
                      </a:r>
                    </a:p>
                  </a:txBody>
                  <a:tcPr marL="6928" marR="6928" marT="5629" marB="0" anchor="ctr"/>
                </a:tc>
                <a:extLst>
                  <a:ext uri="{0D108BD9-81ED-4DB2-BD59-A6C34878D82A}">
                    <a16:rowId xmlns:a16="http://schemas.microsoft.com/office/drawing/2014/main" val="10002"/>
                  </a:ext>
                </a:extLst>
              </a:tr>
              <a:tr h="61998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63</a:t>
                      </a:r>
                    </a:p>
                  </a:txBody>
                  <a:tcPr marL="4447" marR="4447" marT="444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Redevelopment of GPRA colony at Sarojini</a:t>
                      </a:r>
                      <a:r>
                        <a:rPr lang="en-US" sz="1400" u="none" strike="noStrike" kern="1200" baseline="0" dirty="0">
                          <a:solidFill>
                            <a:schemeClr val="tx1"/>
                          </a:solidFill>
                          <a:latin typeface="+mn-lt"/>
                          <a:ea typeface="+mn-ea"/>
                          <a:cs typeface="+mn-cs"/>
                        </a:rPr>
                        <a:t> Nagar, New Delhi (PKG-1) </a:t>
                      </a:r>
                      <a:endParaRPr lang="en-US" sz="1400" u="none" strike="noStrike" kern="1200" dirty="0">
                        <a:solidFill>
                          <a:schemeClr val="tx1"/>
                        </a:solidFill>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Girdhari Lal Constructions Pvt. Ltd.</a:t>
                      </a:r>
                    </a:p>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effectLst/>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8570</a:t>
                      </a:r>
                    </a:p>
                    <a:p>
                      <a:pPr marL="0" algn="ctr" defTabSz="914400" rtl="0" eaLnBrk="1" fontAlgn="ctr" latinLnBrk="0" hangingPunct="1"/>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110 Acre</a:t>
                      </a:r>
                    </a:p>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latin typeface="+mn-lt"/>
                        <a:ea typeface="+mn-ea"/>
                        <a:cs typeface="+mn-cs"/>
                      </a:endParaRPr>
                    </a:p>
                  </a:txBody>
                  <a:tcPr marL="6153" marR="6153" marT="6153" marB="0" anchor="ctr"/>
                </a:tc>
                <a:extLst>
                  <a:ext uri="{0D108BD9-81ED-4DB2-BD59-A6C34878D82A}">
                    <a16:rowId xmlns:a16="http://schemas.microsoft.com/office/drawing/2014/main" val="10003"/>
                  </a:ext>
                </a:extLst>
              </a:tr>
              <a:tr h="61998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64</a:t>
                      </a:r>
                    </a:p>
                  </a:txBody>
                  <a:tcPr marL="4447" marR="4447" marT="444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CBSE Headquarter Building Project Sector-23, Dwarka, New Delhi </a:t>
                      </a:r>
                    </a:p>
                    <a:p>
                      <a:pPr marL="0" marR="0" indent="0" algn="l"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Girdhari Lal Constructions Pvt. Ltd.</a:t>
                      </a:r>
                    </a:p>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effectLst/>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1500</a:t>
                      </a:r>
                    </a:p>
                    <a:p>
                      <a:pPr marL="0" algn="ctr" defTabSz="914400" rtl="0" eaLnBrk="1" fontAlgn="ctr" latinLnBrk="0" hangingPunct="1"/>
                      <a:endParaRPr lang="en-US" sz="1400" u="none" strike="noStrike" kern="1200" dirty="0">
                        <a:solidFill>
                          <a:schemeClr val="tx1"/>
                        </a:solidFill>
                        <a:latin typeface="+mn-lt"/>
                        <a:ea typeface="+mn-ea"/>
                        <a:cs typeface="+mn-cs"/>
                      </a:endParaRPr>
                    </a:p>
                  </a:txBody>
                  <a:tcPr marL="6153" marR="6153"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5,00,000</a:t>
                      </a:r>
                    </a:p>
                    <a:p>
                      <a:pPr marL="0" marR="0" indent="0" algn="ctr" defTabSz="914400" rtl="0" eaLnBrk="1" fontAlgn="ctr" latinLnBrk="0" hangingPunct="1">
                        <a:lnSpc>
                          <a:spcPct val="100000"/>
                        </a:lnSpc>
                        <a:spcBef>
                          <a:spcPts val="0"/>
                        </a:spcBef>
                        <a:spcAft>
                          <a:spcPts val="0"/>
                        </a:spcAft>
                        <a:buClrTx/>
                        <a:buSzTx/>
                        <a:buFontTx/>
                        <a:buNone/>
                        <a:defRPr/>
                      </a:pPr>
                      <a:endParaRPr lang="en-US" sz="1400" u="none" strike="noStrike" kern="1200" dirty="0">
                        <a:solidFill>
                          <a:schemeClr val="tx1"/>
                        </a:solidFill>
                        <a:latin typeface="+mn-lt"/>
                        <a:ea typeface="+mn-ea"/>
                        <a:cs typeface="+mn-cs"/>
                      </a:endParaRPr>
                    </a:p>
                  </a:txBody>
                  <a:tcPr marL="6153" marR="6153" marT="6153" marB="0" anchor="ctr"/>
                </a:tc>
                <a:extLst>
                  <a:ext uri="{0D108BD9-81ED-4DB2-BD59-A6C34878D82A}">
                    <a16:rowId xmlns:a16="http://schemas.microsoft.com/office/drawing/2014/main" val="10004"/>
                  </a:ext>
                </a:extLst>
              </a:tr>
              <a:tr h="61998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65</a:t>
                      </a:r>
                    </a:p>
                  </a:txBody>
                  <a:tcPr marL="4447" marR="4447" marT="444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Redevelopment of GPRA Colony</a:t>
                      </a:r>
                      <a:r>
                        <a:rPr lang="en-US" sz="1400" u="none" strike="noStrike" kern="1200" baseline="0" dirty="0">
                          <a:solidFill>
                            <a:schemeClr val="tx1"/>
                          </a:solidFill>
                          <a:latin typeface="+mn-lt"/>
                          <a:ea typeface="+mn-ea"/>
                          <a:cs typeface="+mn-cs"/>
                        </a:rPr>
                        <a:t> at Netaji Nagar, New Delhi</a:t>
                      </a:r>
                      <a:endParaRPr lang="en-US" sz="1400" u="none" strike="noStrike" kern="1200" dirty="0">
                        <a:solidFill>
                          <a:schemeClr val="tx1"/>
                        </a:solidFill>
                        <a:latin typeface="+mn-lt"/>
                        <a:ea typeface="+mn-ea"/>
                        <a:cs typeface="+mn-cs"/>
                      </a:endParaRP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NKG Infrastructure Limited.</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13560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110</a:t>
                      </a:r>
                      <a:r>
                        <a:rPr lang="en-US" sz="1400" u="none" strike="noStrike" kern="1200" baseline="0" dirty="0">
                          <a:solidFill>
                            <a:schemeClr val="tx1"/>
                          </a:solidFill>
                          <a:latin typeface="+mn-lt"/>
                          <a:ea typeface="+mn-ea"/>
                          <a:cs typeface="+mn-cs"/>
                        </a:rPr>
                        <a:t> Acre</a:t>
                      </a:r>
                      <a:endParaRPr lang="en-US" sz="1400" u="none" strike="noStrike" kern="1200" dirty="0">
                        <a:solidFill>
                          <a:schemeClr val="tx1"/>
                        </a:solidFill>
                        <a:latin typeface="+mn-lt"/>
                        <a:ea typeface="+mn-ea"/>
                        <a:cs typeface="+mn-cs"/>
                      </a:endParaRPr>
                    </a:p>
                  </a:txBody>
                  <a:tcPr marL="4999" marR="4999" marT="6153" marB="0" anchor="ctr"/>
                </a:tc>
                <a:extLst>
                  <a:ext uri="{0D108BD9-81ED-4DB2-BD59-A6C34878D82A}">
                    <a16:rowId xmlns:a16="http://schemas.microsoft.com/office/drawing/2014/main" val="10005"/>
                  </a:ext>
                </a:extLst>
              </a:tr>
              <a:tr h="61998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66</a:t>
                      </a:r>
                    </a:p>
                  </a:txBody>
                  <a:tcPr marL="4447" marR="4447" marT="444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Construction of additional Exhibition cum Conventional Hall at KTPO, Bangalore.</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mn-lt"/>
                          <a:ea typeface="+mn-ea"/>
                          <a:cs typeface="+mn-cs"/>
                        </a:rPr>
                        <a:t>Gopikrishna Infra Pvt. Ltd</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j-lt"/>
                          <a:ea typeface="+mn-ea"/>
                          <a:cs typeface="+mn-cs"/>
                        </a:rPr>
                        <a:t>520</a:t>
                      </a:r>
                    </a:p>
                  </a:txBody>
                  <a:tcPr marL="4999" marR="4999" marT="615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u="none" strike="noStrike" kern="1200" dirty="0">
                          <a:solidFill>
                            <a:schemeClr val="tx1"/>
                          </a:solidFill>
                          <a:latin typeface="+mn-lt"/>
                          <a:ea typeface="+mn-ea"/>
                          <a:cs typeface="+mn-cs"/>
                        </a:rPr>
                        <a:t>43056</a:t>
                      </a:r>
                    </a:p>
                  </a:txBody>
                  <a:tcPr marL="4999" marR="4999" marT="6153" marB="0" anchor="ctr"/>
                </a:tc>
                <a:extLst>
                  <a:ext uri="{0D108BD9-81ED-4DB2-BD59-A6C34878D82A}">
                    <a16:rowId xmlns:a16="http://schemas.microsoft.com/office/drawing/2014/main" val="10006"/>
                  </a:ext>
                </a:extLst>
              </a:tr>
            </a:tbl>
          </a:graphicData>
        </a:graphic>
      </p:graphicFrame>
      <p:sp>
        <p:nvSpPr>
          <p:cNvPr id="3" name="Rectangle 2"/>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05999155"/>
              </p:ext>
            </p:extLst>
          </p:nvPr>
        </p:nvGraphicFramePr>
        <p:xfrm>
          <a:off x="296214" y="152403"/>
          <a:ext cx="11629624" cy="6143190"/>
        </p:xfrm>
        <a:graphic>
          <a:graphicData uri="http://schemas.openxmlformats.org/drawingml/2006/table">
            <a:tbl>
              <a:tblPr>
                <a:tableStyleId>{616DA210-FB5B-4158-B5E0-FEB733F419BA}</a:tableStyleId>
              </a:tblPr>
              <a:tblGrid>
                <a:gridCol w="1157099">
                  <a:extLst>
                    <a:ext uri="{9D8B030D-6E8A-4147-A177-3AD203B41FA5}">
                      <a16:colId xmlns:a16="http://schemas.microsoft.com/office/drawing/2014/main" val="20000"/>
                    </a:ext>
                  </a:extLst>
                </a:gridCol>
                <a:gridCol w="3506477">
                  <a:extLst>
                    <a:ext uri="{9D8B030D-6E8A-4147-A177-3AD203B41FA5}">
                      <a16:colId xmlns:a16="http://schemas.microsoft.com/office/drawing/2014/main" val="20001"/>
                    </a:ext>
                  </a:extLst>
                </a:gridCol>
                <a:gridCol w="2802839">
                  <a:extLst>
                    <a:ext uri="{9D8B030D-6E8A-4147-A177-3AD203B41FA5}">
                      <a16:colId xmlns:a16="http://schemas.microsoft.com/office/drawing/2014/main" val="20002"/>
                    </a:ext>
                  </a:extLst>
                </a:gridCol>
                <a:gridCol w="2005377">
                  <a:extLst>
                    <a:ext uri="{9D8B030D-6E8A-4147-A177-3AD203B41FA5}">
                      <a16:colId xmlns:a16="http://schemas.microsoft.com/office/drawing/2014/main" val="20003"/>
                    </a:ext>
                  </a:extLst>
                </a:gridCol>
                <a:gridCol w="2157832">
                  <a:extLst>
                    <a:ext uri="{9D8B030D-6E8A-4147-A177-3AD203B41FA5}">
                      <a16:colId xmlns:a16="http://schemas.microsoft.com/office/drawing/2014/main" val="20004"/>
                    </a:ext>
                  </a:extLst>
                </a:gridCol>
              </a:tblGrid>
              <a:tr h="520039">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5271" marR="5271" marT="5271"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5271" marR="5271" marT="5271"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5271" marR="5271" marT="5271" marB="0" anchor="ctr"/>
                </a:tc>
                <a:tc>
                  <a:txBody>
                    <a:bodyPr/>
                    <a:lstStyle/>
                    <a:p>
                      <a:pPr algn="ctr" rtl="0" fontAlgn="ctr"/>
                      <a:r>
                        <a:rPr lang="en-US" sz="1600" b="1" u="none" strike="noStrike" dirty="0">
                          <a:effectLst/>
                        </a:rPr>
                        <a:t>Project Cost  In Rs. (Million) </a:t>
                      </a:r>
                      <a:endParaRPr lang="en-US" sz="1600" b="1" i="0" u="none" strike="noStrike" dirty="0">
                        <a:solidFill>
                          <a:srgbClr val="010004"/>
                        </a:solidFill>
                        <a:effectLst/>
                        <a:latin typeface="BankGothic Lt BT"/>
                      </a:endParaRPr>
                    </a:p>
                  </a:txBody>
                  <a:tcPr marL="5271" marR="5271" marT="5271"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5271" marR="5271" marT="5271" marB="0" anchor="ctr"/>
                </a:tc>
                <a:extLst>
                  <a:ext uri="{0D108BD9-81ED-4DB2-BD59-A6C34878D82A}">
                    <a16:rowId xmlns:a16="http://schemas.microsoft.com/office/drawing/2014/main" val="10000"/>
                  </a:ext>
                </a:extLst>
              </a:tr>
              <a:tr h="254285">
                <a:tc gridSpan="5">
                  <a:txBody>
                    <a:bodyPr/>
                    <a:lstStyle/>
                    <a:p>
                      <a:pPr marL="0" algn="ctr" defTabSz="914400" rtl="0" eaLnBrk="1" fontAlgn="ctr" latinLnBrk="0" hangingPunct="1"/>
                      <a:r>
                        <a:rPr lang="en-US" sz="1600" b="1" u="none" strike="noStrike" kern="1200" dirty="0">
                          <a:solidFill>
                            <a:schemeClr val="tx1"/>
                          </a:solidFill>
                          <a:latin typeface="+mn-lt"/>
                          <a:ea typeface="+mn-ea"/>
                          <a:cs typeface="+mn-cs"/>
                        </a:rPr>
                        <a:t>Quantity Survey (QS) &amp; Bar Bending Schedule (BBS)</a:t>
                      </a:r>
                    </a:p>
                  </a:txBody>
                  <a:tcPr marL="5271" marR="5271" marT="527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4860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67</a:t>
                      </a:r>
                    </a:p>
                  </a:txBody>
                  <a:tcPr marL="4447" marR="4447" marT="4446" marB="0" anchor="ctr"/>
                </a:tc>
                <a:tc>
                  <a:txBody>
                    <a:bodyPr/>
                    <a:lstStyle/>
                    <a:p>
                      <a:pPr algn="l" rtl="0" fontAlgn="ctr"/>
                      <a:r>
                        <a:rPr lang="en-US" sz="1400" u="none" strike="noStrike" dirty="0"/>
                        <a:t>La Tropicana – Multi-storey Group Housing Project – 25 towers, Delhi.</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Parsvnath Developers Ltd.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5000</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2, 00, 000</a:t>
                      </a:r>
                      <a:endParaRPr lang="en-US" sz="1400" b="1" i="0" u="none" strike="noStrike" dirty="0">
                        <a:solidFill>
                          <a:srgbClr val="010004"/>
                        </a:solidFill>
                        <a:latin typeface="BankGothic Lt BT"/>
                      </a:endParaRPr>
                    </a:p>
                  </a:txBody>
                  <a:tcPr marL="5271" marR="5271" marT="5271" marB="0" anchor="ctr"/>
                </a:tc>
                <a:extLst>
                  <a:ext uri="{0D108BD9-81ED-4DB2-BD59-A6C34878D82A}">
                    <a16:rowId xmlns:a16="http://schemas.microsoft.com/office/drawing/2014/main" val="10002"/>
                  </a:ext>
                </a:extLst>
              </a:tr>
              <a:tr h="697164">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68</a:t>
                      </a:r>
                    </a:p>
                  </a:txBody>
                  <a:tcPr marL="4447" marR="4447" marT="4446" marB="0" anchor="ctr"/>
                </a:tc>
                <a:tc>
                  <a:txBody>
                    <a:bodyPr/>
                    <a:lstStyle/>
                    <a:p>
                      <a:pPr algn="l" rtl="0" fontAlgn="ctr"/>
                      <a:r>
                        <a:rPr lang="en-US" sz="1400" u="none" strike="noStrike" dirty="0">
                          <a:solidFill>
                            <a:schemeClr val="tx1"/>
                          </a:solidFill>
                        </a:rPr>
                        <a:t>Dhirubhai Ambani International Convention Centre, Mumbai .</a:t>
                      </a:r>
                      <a:endParaRPr lang="en-US" sz="1400" b="1" i="0" u="none" strike="noStrike" dirty="0">
                        <a:solidFill>
                          <a:schemeClr val="tx1"/>
                        </a:solidFill>
                        <a:latin typeface="BankGothic Lt BT"/>
                      </a:endParaRPr>
                    </a:p>
                  </a:txBody>
                  <a:tcPr marL="5271" marR="5271" marT="5271" marB="0" anchor="ctr"/>
                </a:tc>
                <a:tc>
                  <a:txBody>
                    <a:bodyPr/>
                    <a:lstStyle/>
                    <a:p>
                      <a:pPr algn="ctr" rtl="0" fontAlgn="ctr"/>
                      <a:r>
                        <a:rPr lang="en-US" sz="1400" u="none" strike="noStrike" dirty="0">
                          <a:solidFill>
                            <a:schemeClr val="tx1"/>
                          </a:solidFill>
                        </a:rPr>
                        <a:t>Reliance Industries Ltd./ Larsen &amp; Toubro Ltd. </a:t>
                      </a:r>
                      <a:endParaRPr lang="en-US" sz="1400" b="1" i="0" u="none" strike="noStrike" dirty="0">
                        <a:solidFill>
                          <a:schemeClr val="tx1"/>
                        </a:solidFill>
                        <a:latin typeface="BankGothic Lt BT"/>
                      </a:endParaRPr>
                    </a:p>
                  </a:txBody>
                  <a:tcPr marL="5271" marR="5271" marT="5271" marB="0" anchor="ctr"/>
                </a:tc>
                <a:tc>
                  <a:txBody>
                    <a:bodyPr/>
                    <a:lstStyle/>
                    <a:p>
                      <a:pPr algn="ctr" rtl="0" fontAlgn="ctr"/>
                      <a:r>
                        <a:rPr lang="en-US" sz="1400" u="none" strike="noStrike" dirty="0">
                          <a:solidFill>
                            <a:schemeClr val="tx1"/>
                          </a:solidFill>
                        </a:rPr>
                        <a:t>10000</a:t>
                      </a:r>
                      <a:endParaRPr lang="en-US" sz="1400" b="1" i="0" u="none" strike="noStrike" dirty="0">
                        <a:solidFill>
                          <a:schemeClr val="tx1"/>
                        </a:solidFill>
                        <a:latin typeface="BankGothic Lt BT"/>
                      </a:endParaRPr>
                    </a:p>
                  </a:txBody>
                  <a:tcPr marL="5271" marR="5271" marT="5271" marB="0" anchor="ctr"/>
                </a:tc>
                <a:tc>
                  <a:txBody>
                    <a:bodyPr/>
                    <a:lstStyle/>
                    <a:p>
                      <a:pPr algn="ctr" rtl="0" fontAlgn="ctr"/>
                      <a:r>
                        <a:rPr lang="en-US" sz="1400" u="none" strike="noStrike" dirty="0">
                          <a:solidFill>
                            <a:schemeClr val="tx1"/>
                          </a:solidFill>
                        </a:rPr>
                        <a:t>40,00,000 </a:t>
                      </a:r>
                      <a:endParaRPr lang="en-US" sz="1400" b="1" i="0" u="none" strike="noStrike" dirty="0">
                        <a:solidFill>
                          <a:schemeClr val="tx1"/>
                        </a:solidFill>
                        <a:latin typeface="BankGothic Lt BT"/>
                      </a:endParaRPr>
                    </a:p>
                  </a:txBody>
                  <a:tcPr marL="5271" marR="5271" marT="5271" marB="0" anchor="ctr"/>
                </a:tc>
                <a:extLst>
                  <a:ext uri="{0D108BD9-81ED-4DB2-BD59-A6C34878D82A}">
                    <a16:rowId xmlns:a16="http://schemas.microsoft.com/office/drawing/2014/main" val="10003"/>
                  </a:ext>
                </a:extLst>
              </a:tr>
              <a:tr h="689964">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69</a:t>
                      </a:r>
                    </a:p>
                  </a:txBody>
                  <a:tcPr marL="4447" marR="4447" marT="4446" marB="0" anchor="ctr"/>
                </a:tc>
                <a:tc>
                  <a:txBody>
                    <a:bodyPr/>
                    <a:lstStyle/>
                    <a:p>
                      <a:pPr algn="l" rtl="0" fontAlgn="ctr"/>
                      <a:r>
                        <a:rPr lang="en-US" sz="1400" u="none" strike="noStrike" dirty="0"/>
                        <a:t>M3M Merlin - Multi-storey Group Housing Project,- 10 towers, Gurgaon.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M3M/ Larsen &amp; Toubro Ltd.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4000</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20, 00, 000  </a:t>
                      </a:r>
                      <a:endParaRPr lang="en-US" sz="1400" b="1" i="0" u="none" strike="noStrike" dirty="0">
                        <a:solidFill>
                          <a:srgbClr val="010004"/>
                        </a:solidFill>
                        <a:latin typeface="BankGothic Lt BT"/>
                      </a:endParaRPr>
                    </a:p>
                  </a:txBody>
                  <a:tcPr marL="5271" marR="5271" marT="5271" marB="0" anchor="ctr"/>
                </a:tc>
                <a:extLst>
                  <a:ext uri="{0D108BD9-81ED-4DB2-BD59-A6C34878D82A}">
                    <a16:rowId xmlns:a16="http://schemas.microsoft.com/office/drawing/2014/main" val="10004"/>
                  </a:ext>
                </a:extLst>
              </a:tr>
              <a:tr h="740428">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70</a:t>
                      </a:r>
                    </a:p>
                  </a:txBody>
                  <a:tcPr marL="4447" marR="4447" marT="4446" marB="0" anchor="ctr"/>
                </a:tc>
                <a:tc>
                  <a:txBody>
                    <a:bodyPr/>
                    <a:lstStyle/>
                    <a:p>
                      <a:pPr algn="l" rtl="0" fontAlgn="ctr"/>
                      <a:r>
                        <a:rPr lang="en-US" sz="1400" u="none" strike="noStrike" dirty="0"/>
                        <a:t>DLF Capital Green -  Multi-storey Group Housing Project – 23 towers, Moti Nagar.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DLF/ Larsen &amp; Toubro Ltd.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10000</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62, 00, 000  </a:t>
                      </a:r>
                      <a:endParaRPr lang="en-US" sz="1400" b="1" i="0" u="none" strike="noStrike" dirty="0">
                        <a:solidFill>
                          <a:srgbClr val="010004"/>
                        </a:solidFill>
                        <a:latin typeface="BankGothic Lt BT"/>
                      </a:endParaRPr>
                    </a:p>
                  </a:txBody>
                  <a:tcPr marL="5271" marR="5271" marT="5271" marB="0" anchor="ctr"/>
                </a:tc>
                <a:extLst>
                  <a:ext uri="{0D108BD9-81ED-4DB2-BD59-A6C34878D82A}">
                    <a16:rowId xmlns:a16="http://schemas.microsoft.com/office/drawing/2014/main" val="10005"/>
                  </a:ext>
                </a:extLst>
              </a:tr>
              <a:tr h="691978">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71</a:t>
                      </a:r>
                    </a:p>
                  </a:txBody>
                  <a:tcPr marL="4447" marR="4447" marT="4446" marB="0" anchor="ctr"/>
                </a:tc>
                <a:tc>
                  <a:txBody>
                    <a:bodyPr/>
                    <a:lstStyle/>
                    <a:p>
                      <a:pPr algn="l" rtl="0" fontAlgn="ctr"/>
                      <a:r>
                        <a:rPr lang="en-US" sz="1400" u="none" strike="noStrike" dirty="0"/>
                        <a:t>Group Housing Project Chintels Paradiso, Sector- 109, Gurgaon.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Chintels India Limited.</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1421</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14,21,000 </a:t>
                      </a:r>
                      <a:endParaRPr lang="en-US" sz="1400" b="1" i="0" u="none" strike="noStrike" dirty="0">
                        <a:solidFill>
                          <a:srgbClr val="010004"/>
                        </a:solidFill>
                        <a:latin typeface="BankGothic Lt BT"/>
                      </a:endParaRPr>
                    </a:p>
                  </a:txBody>
                  <a:tcPr marL="5271" marR="5271" marT="5271" marB="0" anchor="ctr"/>
                </a:tc>
                <a:extLst>
                  <a:ext uri="{0D108BD9-81ED-4DB2-BD59-A6C34878D82A}">
                    <a16:rowId xmlns:a16="http://schemas.microsoft.com/office/drawing/2014/main" val="10006"/>
                  </a:ext>
                </a:extLst>
              </a:tr>
              <a:tr h="617838">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72</a:t>
                      </a:r>
                    </a:p>
                  </a:txBody>
                  <a:tcPr marL="4447" marR="4447" marT="4446" marB="0" anchor="ctr"/>
                </a:tc>
                <a:tc>
                  <a:txBody>
                    <a:bodyPr/>
                    <a:lstStyle/>
                    <a:p>
                      <a:pPr algn="l" rtl="0" fontAlgn="ctr"/>
                      <a:r>
                        <a:rPr lang="en-US" sz="1400" u="none" strike="noStrike" dirty="0"/>
                        <a:t>Gyan Shakti Education School, Noida.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Gyan Shakti Welfare Trust. </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175</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1,75,000 </a:t>
                      </a:r>
                      <a:endParaRPr lang="en-US" sz="1400" b="1" i="0" u="none" strike="noStrike" dirty="0">
                        <a:solidFill>
                          <a:srgbClr val="010004"/>
                        </a:solidFill>
                        <a:latin typeface="BankGothic Lt BT"/>
                      </a:endParaRPr>
                    </a:p>
                  </a:txBody>
                  <a:tcPr marL="5271" marR="5271" marT="5271" marB="0" anchor="ctr"/>
                </a:tc>
                <a:extLst>
                  <a:ext uri="{0D108BD9-81ED-4DB2-BD59-A6C34878D82A}">
                    <a16:rowId xmlns:a16="http://schemas.microsoft.com/office/drawing/2014/main" val="10008"/>
                  </a:ext>
                </a:extLst>
              </a:tr>
              <a:tr h="591444">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73</a:t>
                      </a:r>
                    </a:p>
                  </a:txBody>
                  <a:tcPr marL="4447" marR="4447" marT="4446" marB="0" anchor="ctr"/>
                </a:tc>
                <a:tc>
                  <a:txBody>
                    <a:bodyPr/>
                    <a:lstStyle/>
                    <a:p>
                      <a:pPr algn="l" rtl="0" fontAlgn="ctr"/>
                      <a:r>
                        <a:rPr lang="nn-NO" sz="1400" u="none" strike="noStrike" dirty="0"/>
                        <a:t>No.27, KG Marg (2 BMT+GF+14 FL ).</a:t>
                      </a:r>
                      <a:endParaRPr lang="nn-NO"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Secant Infrastructure Pvt. Ltd.</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200</a:t>
                      </a:r>
                      <a:endParaRPr lang="en-US" sz="1400" b="1" i="0" u="none" strike="noStrike" dirty="0">
                        <a:solidFill>
                          <a:srgbClr val="010004"/>
                        </a:solidFill>
                        <a:latin typeface="BankGothic Lt BT"/>
                      </a:endParaRPr>
                    </a:p>
                  </a:txBody>
                  <a:tcPr marL="5271" marR="5271" marT="5271" marB="0" anchor="ctr"/>
                </a:tc>
                <a:tc>
                  <a:txBody>
                    <a:bodyPr/>
                    <a:lstStyle/>
                    <a:p>
                      <a:pPr algn="ctr" rtl="0" fontAlgn="ctr"/>
                      <a:r>
                        <a:rPr lang="en-US" sz="1400" u="none" strike="noStrike" dirty="0"/>
                        <a:t>2, 00, 000</a:t>
                      </a:r>
                      <a:endParaRPr lang="en-US" sz="1400" b="1" i="0" u="none" strike="noStrike" dirty="0">
                        <a:solidFill>
                          <a:srgbClr val="010004"/>
                        </a:solidFill>
                        <a:latin typeface="BankGothic Lt BT"/>
                      </a:endParaRPr>
                    </a:p>
                  </a:txBody>
                  <a:tcPr marL="5271" marR="5271" marT="5271" marB="0" anchor="ctr"/>
                </a:tc>
                <a:extLst>
                  <a:ext uri="{0D108BD9-81ED-4DB2-BD59-A6C34878D82A}">
                    <a16:rowId xmlns:a16="http://schemas.microsoft.com/office/drawing/2014/main" val="10009"/>
                  </a:ext>
                </a:extLst>
              </a:tr>
              <a:tr h="591444">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74</a:t>
                      </a:r>
                    </a:p>
                  </a:txBody>
                  <a:tcPr marL="4447" marR="4447" marT="4446" marB="0" anchor="ctr"/>
                </a:tc>
                <a:tc>
                  <a:txBody>
                    <a:bodyPr/>
                    <a:lstStyle/>
                    <a:p>
                      <a:pPr algn="l" rtl="0" fontAlgn="ctr"/>
                      <a:r>
                        <a:rPr lang="nn-NO" sz="1400" u="none" strike="noStrike" kern="1200" dirty="0">
                          <a:solidFill>
                            <a:schemeClr val="tx1"/>
                          </a:solidFill>
                          <a:latin typeface="+mn-lt"/>
                          <a:ea typeface="+mn-ea"/>
                          <a:cs typeface="+mn-cs"/>
                        </a:rPr>
                        <a:t>Ivory Couty Project, Sec-115, Noida</a:t>
                      </a:r>
                    </a:p>
                  </a:txBody>
                  <a:tcPr marL="5271" marR="5271" marT="5271" marB="0" anchor="ctr"/>
                </a:tc>
                <a:tc>
                  <a:txBody>
                    <a:bodyPr/>
                    <a:lstStyle/>
                    <a:p>
                      <a:pPr algn="ctr" rtl="0" fontAlgn="ctr"/>
                      <a:r>
                        <a:rPr lang="en-US" sz="1400" u="none" strike="noStrike" kern="1200" dirty="0">
                          <a:solidFill>
                            <a:schemeClr val="tx1"/>
                          </a:solidFill>
                          <a:latin typeface="+mn-lt"/>
                          <a:ea typeface="+mn-ea"/>
                          <a:cs typeface="+mn-cs"/>
                        </a:rPr>
                        <a:t>Ivory County Group</a:t>
                      </a:r>
                    </a:p>
                  </a:txBody>
                  <a:tcPr marL="5271" marR="5271" marT="5271" marB="0" anchor="ctr"/>
                </a:tc>
                <a:tc>
                  <a:txBody>
                    <a:bodyPr/>
                    <a:lstStyle/>
                    <a:p>
                      <a:pPr algn="ctr" rtl="0" fontAlgn="ctr"/>
                      <a:r>
                        <a:rPr lang="en-US" sz="1400" b="1" i="0" u="none" strike="noStrike" dirty="0">
                          <a:solidFill>
                            <a:srgbClr val="010004"/>
                          </a:solidFill>
                          <a:latin typeface="BankGothic Lt BT"/>
                        </a:rPr>
                        <a:t>-</a:t>
                      </a:r>
                    </a:p>
                  </a:txBody>
                  <a:tcPr marL="5271" marR="5271" marT="5271" marB="0" anchor="ctr"/>
                </a:tc>
                <a:tc>
                  <a:txBody>
                    <a:bodyPr/>
                    <a:lstStyle/>
                    <a:p>
                      <a:pPr algn="ctr" rtl="0" fontAlgn="ctr"/>
                      <a:r>
                        <a:rPr lang="en-US" sz="1400" b="1" i="0" u="none" strike="noStrike" dirty="0">
                          <a:solidFill>
                            <a:srgbClr val="010004"/>
                          </a:solidFill>
                          <a:latin typeface="BankGothic Lt BT"/>
                        </a:rPr>
                        <a:t>-</a:t>
                      </a:r>
                    </a:p>
                  </a:txBody>
                  <a:tcPr marL="5271" marR="5271" marT="5271" marB="0" anchor="ctr"/>
                </a:tc>
                <a:extLst>
                  <a:ext uri="{0D108BD9-81ED-4DB2-BD59-A6C34878D82A}">
                    <a16:rowId xmlns:a16="http://schemas.microsoft.com/office/drawing/2014/main" val="3686680790"/>
                  </a:ext>
                </a:extLst>
              </a:tr>
            </a:tbl>
          </a:graphicData>
        </a:graphic>
      </p:graphicFrame>
    </p:spTree>
    <p:extLst>
      <p:ext uri="{BB962C8B-B14F-4D97-AF65-F5344CB8AC3E}">
        <p14:creationId xmlns:p14="http://schemas.microsoft.com/office/powerpoint/2010/main" val="2948474236"/>
      </p:ext>
    </p:extLst>
  </p:cSld>
  <p:clrMapOvr>
    <a:masterClrMapping/>
  </p:clrMapOvr>
  <p:transition spd="med">
    <p:pull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80370493"/>
              </p:ext>
            </p:extLst>
          </p:nvPr>
        </p:nvGraphicFramePr>
        <p:xfrm>
          <a:off x="377085" y="287397"/>
          <a:ext cx="11403023" cy="6140699"/>
        </p:xfrm>
        <a:graphic>
          <a:graphicData uri="http://schemas.openxmlformats.org/drawingml/2006/table">
            <a:tbl>
              <a:tblPr>
                <a:tableStyleId>{616DA210-FB5B-4158-B5E0-FEB733F419BA}</a:tableStyleId>
              </a:tblPr>
              <a:tblGrid>
                <a:gridCol w="1146847">
                  <a:extLst>
                    <a:ext uri="{9D8B030D-6E8A-4147-A177-3AD203B41FA5}">
                      <a16:colId xmlns:a16="http://schemas.microsoft.com/office/drawing/2014/main" val="20000"/>
                    </a:ext>
                  </a:extLst>
                </a:gridCol>
                <a:gridCol w="5206382">
                  <a:extLst>
                    <a:ext uri="{9D8B030D-6E8A-4147-A177-3AD203B41FA5}">
                      <a16:colId xmlns:a16="http://schemas.microsoft.com/office/drawing/2014/main" val="20001"/>
                    </a:ext>
                  </a:extLst>
                </a:gridCol>
                <a:gridCol w="2702010">
                  <a:extLst>
                    <a:ext uri="{9D8B030D-6E8A-4147-A177-3AD203B41FA5}">
                      <a16:colId xmlns:a16="http://schemas.microsoft.com/office/drawing/2014/main" val="20002"/>
                    </a:ext>
                  </a:extLst>
                </a:gridCol>
                <a:gridCol w="2347784">
                  <a:extLst>
                    <a:ext uri="{9D8B030D-6E8A-4147-A177-3AD203B41FA5}">
                      <a16:colId xmlns:a16="http://schemas.microsoft.com/office/drawing/2014/main" val="20003"/>
                    </a:ext>
                  </a:extLst>
                </a:gridCol>
              </a:tblGrid>
              <a:tr h="557543">
                <a:tc>
                  <a:txBody>
                    <a:bodyPr/>
                    <a:lstStyle/>
                    <a:p>
                      <a:pPr algn="ctr" rtl="0" fontAlgn="ctr"/>
                      <a:r>
                        <a:rPr lang="en-US" sz="1600" b="1" u="none" strike="noStrike" dirty="0">
                          <a:effectLst/>
                        </a:rPr>
                        <a:t>Sl.No.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Projects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Client </a:t>
                      </a:r>
                      <a:endParaRPr lang="en-US" sz="1600" b="1" i="0" u="none" strike="noStrike" dirty="0">
                        <a:solidFill>
                          <a:srgbClr val="010004"/>
                        </a:solidFill>
                        <a:effectLst/>
                        <a:latin typeface="BankGothic Lt BT"/>
                      </a:endParaRPr>
                    </a:p>
                  </a:txBody>
                  <a:tcPr marL="4447" marR="4447" marT="4446" marB="0" anchor="ctr"/>
                </a:tc>
                <a:tc>
                  <a:txBody>
                    <a:bodyPr/>
                    <a:lstStyle/>
                    <a:p>
                      <a:pPr algn="ctr" rtl="0" fontAlgn="ctr"/>
                      <a:r>
                        <a:rPr lang="en-US" sz="1600" b="1" u="none" strike="noStrike" dirty="0">
                          <a:effectLst/>
                        </a:rPr>
                        <a:t> Area Sq Ft </a:t>
                      </a:r>
                      <a:endParaRPr lang="en-US" sz="1600" b="1" i="0" u="none" strike="noStrike" dirty="0">
                        <a:solidFill>
                          <a:srgbClr val="010004"/>
                        </a:solidFill>
                        <a:effectLst/>
                        <a:latin typeface="BankGothic Lt BT"/>
                      </a:endParaRPr>
                    </a:p>
                  </a:txBody>
                  <a:tcPr marL="4447" marR="4447" marT="4446" marB="0" anchor="ctr"/>
                </a:tc>
                <a:extLst>
                  <a:ext uri="{0D108BD9-81ED-4DB2-BD59-A6C34878D82A}">
                    <a16:rowId xmlns:a16="http://schemas.microsoft.com/office/drawing/2014/main" val="10000"/>
                  </a:ext>
                </a:extLst>
              </a:tr>
              <a:tr h="349546">
                <a:tc gridSpan="4">
                  <a:txBody>
                    <a:bodyPr/>
                    <a:lstStyle/>
                    <a:p>
                      <a:pPr marL="0" algn="ctr" defTabSz="914400" rtl="0" eaLnBrk="1" fontAlgn="ctr" latinLnBrk="0" hangingPunct="1"/>
                      <a:r>
                        <a:rPr lang="en-US" sz="1600" b="1" u="none" strike="noStrike" kern="1200" dirty="0">
                          <a:solidFill>
                            <a:schemeClr val="tx1"/>
                          </a:solidFill>
                          <a:latin typeface="+mn-lt"/>
                          <a:ea typeface="+mn-ea"/>
                          <a:cs typeface="+mn-cs"/>
                        </a:rPr>
                        <a:t>DPR, Topographical and Contour Surveys </a:t>
                      </a:r>
                    </a:p>
                  </a:txBody>
                  <a:tcPr marL="4447" marR="4447" marT="4446"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8567">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75</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DPR Presentation and Topographical Survey </a:t>
                      </a:r>
                      <a:r>
                        <a:rPr lang="en-US" sz="1400" u="none" strike="noStrike" kern="1200" baseline="0" dirty="0">
                          <a:solidFill>
                            <a:schemeClr val="tx1"/>
                          </a:solidFill>
                          <a:latin typeface="+mn-lt"/>
                          <a:ea typeface="+mn-ea"/>
                          <a:cs typeface="+mn-cs"/>
                        </a:rPr>
                        <a:t> </a:t>
                      </a:r>
                      <a:r>
                        <a:rPr lang="en-US" sz="1400" u="none" strike="noStrike" kern="1200" dirty="0">
                          <a:solidFill>
                            <a:schemeClr val="tx1"/>
                          </a:solidFill>
                          <a:latin typeface="+mn-lt"/>
                          <a:ea typeface="+mn-ea"/>
                          <a:cs typeface="+mn-cs"/>
                        </a:rPr>
                        <a:t>for Grain Mandi at Purnea.</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Govt. of Bihar.</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63 Acre </a:t>
                      </a:r>
                    </a:p>
                  </a:txBody>
                  <a:tcPr marL="4447" marR="4447" marT="4446" marB="0" anchor="ctr"/>
                </a:tc>
                <a:extLst>
                  <a:ext uri="{0D108BD9-81ED-4DB2-BD59-A6C34878D82A}">
                    <a16:rowId xmlns:a16="http://schemas.microsoft.com/office/drawing/2014/main" val="10002"/>
                  </a:ext>
                </a:extLst>
              </a:tr>
              <a:tr h="572516">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76</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DPR Presentation and Topographical Survey for Indore Station indoor and out door at Indore.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Govt. of Bihar.</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63 Acre </a:t>
                      </a:r>
                    </a:p>
                  </a:txBody>
                  <a:tcPr marL="4447" marR="4447" marT="4446" marB="0" anchor="ctr"/>
                </a:tc>
                <a:extLst>
                  <a:ext uri="{0D108BD9-81ED-4DB2-BD59-A6C34878D82A}">
                    <a16:rowId xmlns:a16="http://schemas.microsoft.com/office/drawing/2014/main" val="10003"/>
                  </a:ext>
                </a:extLst>
              </a:tr>
              <a:tr h="551935">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77</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DPR Presentation and Topographical Survey for Interstate Bus Terminal at Purnea.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Govt. of Bihar.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30 Acre</a:t>
                      </a:r>
                    </a:p>
                  </a:txBody>
                  <a:tcPr marL="4447" marR="4447" marT="4446" marB="0" anchor="ctr"/>
                </a:tc>
                <a:extLst>
                  <a:ext uri="{0D108BD9-81ED-4DB2-BD59-A6C34878D82A}">
                    <a16:rowId xmlns:a16="http://schemas.microsoft.com/office/drawing/2014/main" val="10004"/>
                  </a:ext>
                </a:extLst>
              </a:tr>
              <a:tr h="634314">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78</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DPR Presentation and Topographical Survey for Vegetable Mandi at Purnea.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Govt. of Bihar.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10 Acre </a:t>
                      </a:r>
                    </a:p>
                  </a:txBody>
                  <a:tcPr marL="4447" marR="4447" marT="4446" marB="0" anchor="ctr"/>
                </a:tc>
                <a:extLst>
                  <a:ext uri="{0D108BD9-81ED-4DB2-BD59-A6C34878D82A}">
                    <a16:rowId xmlns:a16="http://schemas.microsoft.com/office/drawing/2014/main" val="10005"/>
                  </a:ext>
                </a:extLst>
              </a:tr>
              <a:tr h="518984">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79</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Topographical and Contour Survey for Green Valley Township at Purnea.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Green Valley Infratech.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293 Acre </a:t>
                      </a:r>
                    </a:p>
                  </a:txBody>
                  <a:tcPr marL="4447" marR="4447" marT="4446" marB="0" anchor="ctr"/>
                </a:tc>
                <a:extLst>
                  <a:ext uri="{0D108BD9-81ED-4DB2-BD59-A6C34878D82A}">
                    <a16:rowId xmlns:a16="http://schemas.microsoft.com/office/drawing/2014/main" val="10006"/>
                  </a:ext>
                </a:extLst>
              </a:tr>
              <a:tr h="410467">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80</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Detailed Topographical and Contour Survey.</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Mass n Void.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25 Acre </a:t>
                      </a:r>
                    </a:p>
                  </a:txBody>
                  <a:tcPr marL="4447" marR="4447" marT="4446" marB="0" anchor="ctr"/>
                </a:tc>
                <a:extLst>
                  <a:ext uri="{0D108BD9-81ED-4DB2-BD59-A6C34878D82A}">
                    <a16:rowId xmlns:a16="http://schemas.microsoft.com/office/drawing/2014/main" val="10007"/>
                  </a:ext>
                </a:extLst>
              </a:tr>
              <a:tr h="478567">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81</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Detailed Topographical and Contour Survey along Demarcation.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Samak Landscape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 20 Acre </a:t>
                      </a:r>
                    </a:p>
                  </a:txBody>
                  <a:tcPr marL="4447" marR="4447" marT="4446" marB="0" anchor="ctr"/>
                </a:tc>
                <a:extLst>
                  <a:ext uri="{0D108BD9-81ED-4DB2-BD59-A6C34878D82A}">
                    <a16:rowId xmlns:a16="http://schemas.microsoft.com/office/drawing/2014/main" val="10008"/>
                  </a:ext>
                </a:extLst>
              </a:tr>
              <a:tr h="414801">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82</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Detailed Topographical Survey of Road Project.</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Theotech Project Ltd.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197 Acre </a:t>
                      </a:r>
                    </a:p>
                  </a:txBody>
                  <a:tcPr marL="4447" marR="4447" marT="4446" marB="0" anchor="ctr"/>
                </a:tc>
                <a:extLst>
                  <a:ext uri="{0D108BD9-81ED-4DB2-BD59-A6C34878D82A}">
                    <a16:rowId xmlns:a16="http://schemas.microsoft.com/office/drawing/2014/main" val="10009"/>
                  </a:ext>
                </a:extLst>
              </a:tr>
              <a:tr h="645688">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83</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Detailed Topographical Survey of Road Project.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Ashwath Quippo Infraprojects Pvt. Ltd.</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50 K.M.</a:t>
                      </a:r>
                    </a:p>
                  </a:txBody>
                  <a:tcPr marL="4447" marR="4447" marT="4446" marB="0" anchor="ctr"/>
                </a:tc>
                <a:extLst>
                  <a:ext uri="{0D108BD9-81ED-4DB2-BD59-A6C34878D82A}">
                    <a16:rowId xmlns:a16="http://schemas.microsoft.com/office/drawing/2014/main" val="10010"/>
                  </a:ext>
                </a:extLst>
              </a:tr>
              <a:tr h="527771">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84</a:t>
                      </a:r>
                    </a:p>
                  </a:txBody>
                  <a:tcPr marL="4447" marR="4447" marT="4446" marB="0" anchor="ctr"/>
                </a:tc>
                <a:tc>
                  <a:txBody>
                    <a:bodyPr/>
                    <a:lstStyle/>
                    <a:p>
                      <a:pPr marL="0" algn="l" defTabSz="914400" rtl="0" eaLnBrk="1" fontAlgn="ctr" latinLnBrk="0" hangingPunct="1"/>
                      <a:r>
                        <a:rPr lang="en-US" sz="1400" u="none" strike="noStrike" kern="1200" dirty="0">
                          <a:solidFill>
                            <a:schemeClr val="tx1"/>
                          </a:solidFill>
                          <a:latin typeface="+mn-lt"/>
                          <a:ea typeface="+mn-ea"/>
                          <a:cs typeface="+mn-cs"/>
                        </a:rPr>
                        <a:t>Detailed Topographical Survey of Road Project.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TT Consulting Engineers India Pvt. Ltd. </a:t>
                      </a:r>
                    </a:p>
                  </a:txBody>
                  <a:tcPr marL="4447" marR="4447" marT="4446" marB="0" anchor="ctr"/>
                </a:tc>
                <a:tc>
                  <a:txBody>
                    <a:bodyPr/>
                    <a:lstStyle/>
                    <a:p>
                      <a:pPr marL="0" algn="ctr" defTabSz="914400" rtl="0" eaLnBrk="1" fontAlgn="ctr" latinLnBrk="0" hangingPunct="1"/>
                      <a:r>
                        <a:rPr lang="en-US" sz="1400" u="none" strike="noStrike" kern="1200" dirty="0">
                          <a:solidFill>
                            <a:schemeClr val="tx1"/>
                          </a:solidFill>
                          <a:latin typeface="+mn-lt"/>
                          <a:ea typeface="+mn-ea"/>
                          <a:cs typeface="+mn-cs"/>
                        </a:rPr>
                        <a:t>120 K.M.</a:t>
                      </a:r>
                    </a:p>
                  </a:txBody>
                  <a:tcPr marL="4447" marR="4447" marT="4446"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97709775"/>
      </p:ext>
    </p:extLst>
  </p:cSld>
  <p:clrMapOvr>
    <a:masterClrMapping/>
  </p:clrMapOvr>
  <p:transition spd="med">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0" y="3222416"/>
            <a:ext cx="12192000" cy="22761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Molethu PMC Pvt. Ltd. </a:t>
            </a:r>
            <a:br>
              <a:rPr kumimoji="0" lang="en-IN"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br>
            <a: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Villa No. 29, Block-V,  Eros Garden, </a:t>
            </a:r>
            <a:b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br>
            <a: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Charmwood Village, Surajkund PO, Faridabad, </a:t>
            </a:r>
            <a:b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br>
            <a: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Haryana – 121009, Ph: +91 129 4016133</a:t>
            </a:r>
            <a:br>
              <a:rPr kumimoji="0" lang="en-IN"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br>
            <a: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Email id: </a:t>
            </a:r>
            <a:r>
              <a:rPr lang="en-US" sz="2000" b="1" i="1" dirty="0">
                <a:solidFill>
                  <a:srgbClr val="0070C0"/>
                </a:solidFill>
                <a:latin typeface="Candara" panose="020E0502030303020204" pitchFamily="34" charset="0"/>
                <a:ea typeface="+mj-ea"/>
                <a:cs typeface="+mj-cs"/>
              </a:rPr>
              <a:t>bd@molethu.com;</a:t>
            </a:r>
            <a:endPar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Web</a:t>
            </a:r>
            <a:r>
              <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rPr>
              <a:t>site: www.molethu.com</a:t>
            </a:r>
            <a:br>
              <a:rPr kumimoji="0" lang="en-US" sz="2000" b="1" i="1" u="none" strike="noStrike" kern="1200" cap="none" spc="0" normalizeH="0" baseline="0" noProof="0" dirty="0">
                <a:ln>
                  <a:noFill/>
                </a:ln>
                <a:solidFill>
                  <a:srgbClr val="0070C0"/>
                </a:solidFill>
                <a:effectLst>
                  <a:outerShdw blurRad="38100" dist="38100" dir="2700000" algn="tl">
                    <a:srgbClr val="000000"/>
                  </a:outerShdw>
                </a:effectLst>
                <a:uLnTx/>
                <a:uFillTx/>
                <a:latin typeface="Candara" panose="020E0502030303020204" pitchFamily="34" charset="0"/>
                <a:ea typeface="+mj-ea"/>
                <a:cs typeface="+mj-cs"/>
              </a:rPr>
            </a:br>
            <a:endParaRPr kumimoji="0" lang="en-US" sz="2000" b="1" i="1" u="none" strike="noStrike" kern="1200" cap="none" spc="0" normalizeH="0" baseline="0" noProof="0" dirty="0">
              <a:ln>
                <a:noFill/>
              </a:ln>
              <a:solidFill>
                <a:srgbClr val="0070C0"/>
              </a:solidFill>
              <a:effectLst/>
              <a:uLnTx/>
              <a:uFillTx/>
              <a:latin typeface="Candara" panose="020E0502030303020204" pitchFamily="34" charset="0"/>
              <a:ea typeface="+mj-ea"/>
              <a:cs typeface="+mj-cs"/>
            </a:endParaRPr>
          </a:p>
        </p:txBody>
      </p:sp>
      <p:grpSp>
        <p:nvGrpSpPr>
          <p:cNvPr id="2" name="Group 1"/>
          <p:cNvGrpSpPr/>
          <p:nvPr/>
        </p:nvGrpSpPr>
        <p:grpSpPr>
          <a:xfrm>
            <a:off x="5019047" y="6090456"/>
            <a:ext cx="2434107" cy="117859"/>
            <a:chOff x="4893972" y="4582930"/>
            <a:chExt cx="2434107" cy="117859"/>
          </a:xfrm>
        </p:grpSpPr>
        <p:cxnSp>
          <p:nvCxnSpPr>
            <p:cNvPr id="8" name="Straight Connector 7"/>
            <p:cNvCxnSpPr/>
            <p:nvPr/>
          </p:nvCxnSpPr>
          <p:spPr>
            <a:xfrm>
              <a:off x="6266961" y="4641860"/>
              <a:ext cx="1061118" cy="0"/>
            </a:xfrm>
            <a:prstGeom prst="line">
              <a:avLst/>
            </a:prstGeom>
          </p:spPr>
          <p:style>
            <a:lnRef idx="3">
              <a:schemeClr val="accent3"/>
            </a:lnRef>
            <a:fillRef idx="0">
              <a:schemeClr val="accent3"/>
            </a:fillRef>
            <a:effectRef idx="2">
              <a:schemeClr val="accent3"/>
            </a:effectRef>
            <a:fontRef idx="minor">
              <a:schemeClr val="tx1"/>
            </a:fontRef>
          </p:style>
        </p:cxnSp>
        <p:sp>
          <p:nvSpPr>
            <p:cNvPr id="9" name="Flowchart: Connector 8"/>
            <p:cNvSpPr/>
            <p:nvPr/>
          </p:nvSpPr>
          <p:spPr>
            <a:xfrm>
              <a:off x="6017653" y="4582930"/>
              <a:ext cx="123370" cy="117859"/>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0" name="Straight Connector 9"/>
            <p:cNvCxnSpPr/>
            <p:nvPr/>
          </p:nvCxnSpPr>
          <p:spPr>
            <a:xfrm>
              <a:off x="4893972" y="4641860"/>
              <a:ext cx="978795" cy="0"/>
            </a:xfrm>
            <a:prstGeom prst="line">
              <a:avLst/>
            </a:prstGeom>
          </p:spPr>
          <p:style>
            <a:lnRef idx="3">
              <a:schemeClr val="accent3"/>
            </a:lnRef>
            <a:fillRef idx="0">
              <a:schemeClr val="accent3"/>
            </a:fillRef>
            <a:effectRef idx="2">
              <a:schemeClr val="accent3"/>
            </a:effectRef>
            <a:fontRef idx="minor">
              <a:schemeClr val="tx1"/>
            </a:fontRef>
          </p:style>
        </p:cxnSp>
      </p:grpSp>
      <p:cxnSp>
        <p:nvCxnSpPr>
          <p:cNvPr id="11" name="Straight Connector 10"/>
          <p:cNvCxnSpPr/>
          <p:nvPr/>
        </p:nvCxnSpPr>
        <p:spPr>
          <a:xfrm>
            <a:off x="3789624" y="2971598"/>
            <a:ext cx="4829577" cy="0"/>
          </a:xfrm>
          <a:prstGeom prst="line">
            <a:avLst/>
          </a:prstGeom>
        </p:spPr>
        <p:style>
          <a:lnRef idx="3">
            <a:schemeClr val="accent3"/>
          </a:lnRef>
          <a:fillRef idx="0">
            <a:schemeClr val="accent3"/>
          </a:fillRef>
          <a:effectRef idx="2">
            <a:schemeClr val="accent3"/>
          </a:effectRef>
          <a:fontRef idx="minor">
            <a:schemeClr val="tx1"/>
          </a:fontRef>
        </p:style>
      </p:cxnSp>
      <p:sp>
        <p:nvSpPr>
          <p:cNvPr id="13" name="Rectangle 12"/>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575" y="1200764"/>
            <a:ext cx="2442775" cy="1565189"/>
          </a:xfrm>
          <a:prstGeom prst="rect">
            <a:avLst/>
          </a:prstGeom>
          <a:solidFill>
            <a:sysClr val="window" lastClr="FFFFFF"/>
          </a:solidFill>
          <a:ln>
            <a:solidFill>
              <a:sysClr val="window" lastClr="FFFFFF"/>
            </a:solidFill>
          </a:ln>
        </p:spPr>
      </p:pic>
      <p:sp>
        <p:nvSpPr>
          <p:cNvPr id="12" name="Rectangle 11"/>
          <p:cNvSpPr/>
          <p:nvPr/>
        </p:nvSpPr>
        <p:spPr>
          <a:xfrm>
            <a:off x="4851541" y="403857"/>
            <a:ext cx="2486579" cy="646331"/>
          </a:xfrm>
          <a:prstGeom prst="rect">
            <a:avLst/>
          </a:prstGeom>
        </p:spPr>
        <p:txBody>
          <a:bodyPr wrap="none">
            <a:spAutoFit/>
          </a:bodyPr>
          <a:lstStyle/>
          <a:p>
            <a:pPr algn="ctr"/>
            <a:r>
              <a:rPr lang="en-US" sz="3600" b="1" i="1" dirty="0">
                <a:solidFill>
                  <a:srgbClr val="0070C0"/>
                </a:solidFill>
                <a:latin typeface="Candara" panose="020E0502030303020204" pitchFamily="34" charset="0"/>
              </a:rPr>
              <a:t>THANK YOU</a:t>
            </a:r>
            <a:endParaRPr lang="en-US" sz="3600" dirty="0"/>
          </a:p>
        </p:txBody>
      </p:sp>
      <p:grpSp>
        <p:nvGrpSpPr>
          <p:cNvPr id="15" name="Group 14"/>
          <p:cNvGrpSpPr/>
          <p:nvPr/>
        </p:nvGrpSpPr>
        <p:grpSpPr>
          <a:xfrm>
            <a:off x="4942705" y="922787"/>
            <a:ext cx="2308624" cy="83804"/>
            <a:chOff x="4893972" y="4582930"/>
            <a:chExt cx="2434107" cy="117859"/>
          </a:xfrm>
        </p:grpSpPr>
        <p:cxnSp>
          <p:nvCxnSpPr>
            <p:cNvPr id="16" name="Straight Connector 15"/>
            <p:cNvCxnSpPr/>
            <p:nvPr/>
          </p:nvCxnSpPr>
          <p:spPr>
            <a:xfrm>
              <a:off x="6266961" y="4641860"/>
              <a:ext cx="1061118" cy="0"/>
            </a:xfrm>
            <a:prstGeom prst="line">
              <a:avLst/>
            </a:prstGeom>
          </p:spPr>
          <p:style>
            <a:lnRef idx="3">
              <a:schemeClr val="accent3"/>
            </a:lnRef>
            <a:fillRef idx="0">
              <a:schemeClr val="accent3"/>
            </a:fillRef>
            <a:effectRef idx="2">
              <a:schemeClr val="accent3"/>
            </a:effectRef>
            <a:fontRef idx="minor">
              <a:schemeClr val="tx1"/>
            </a:fontRef>
          </p:style>
        </p:cxnSp>
        <p:sp>
          <p:nvSpPr>
            <p:cNvPr id="17" name="Flowchart: Connector 16"/>
            <p:cNvSpPr/>
            <p:nvPr/>
          </p:nvSpPr>
          <p:spPr>
            <a:xfrm>
              <a:off x="6017653" y="4582930"/>
              <a:ext cx="123370" cy="117859"/>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p:cNvCxnSpPr/>
            <p:nvPr/>
          </p:nvCxnSpPr>
          <p:spPr>
            <a:xfrm>
              <a:off x="4893972" y="4641860"/>
              <a:ext cx="978795" cy="0"/>
            </a:xfrm>
            <a:prstGeom prst="line">
              <a:avLst/>
            </a:prstGeom>
          </p:spPr>
          <p:style>
            <a:lnRef idx="3">
              <a:schemeClr val="accent3"/>
            </a:lnRef>
            <a:fillRef idx="0">
              <a:schemeClr val="accent3"/>
            </a:fillRef>
            <a:effectRef idx="2">
              <a:schemeClr val="accent3"/>
            </a:effectRef>
            <a:fontRef idx="minor">
              <a:schemeClr val="tx1"/>
            </a:fontRef>
          </p:style>
        </p:cxnSp>
      </p:gr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010" y="5239646"/>
            <a:ext cx="7905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346" y="5262314"/>
            <a:ext cx="8096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5793" y="5268447"/>
            <a:ext cx="8001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696455"/>
      </p:ext>
    </p:extLst>
  </p:cSld>
  <p:clrMapOvr>
    <a:masterClrMapping/>
  </p:clrMapOvr>
  <p:transition spd="med">
    <p:checke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922" y="330844"/>
            <a:ext cx="1007023" cy="611282"/>
          </a:xfrm>
          <a:prstGeom prst="rect">
            <a:avLst/>
          </a:prstGeom>
          <a:solidFill>
            <a:sysClr val="window" lastClr="FFFFFF"/>
          </a:solidFill>
          <a:ln>
            <a:solidFill>
              <a:sysClr val="window" lastClr="FFFFFF"/>
            </a:solidFill>
          </a:ln>
        </p:spPr>
      </p:pic>
      <p:sp>
        <p:nvSpPr>
          <p:cNvPr id="31" name="Title 1"/>
          <p:cNvSpPr txBox="1">
            <a:spLocks/>
          </p:cNvSpPr>
          <p:nvPr/>
        </p:nvSpPr>
        <p:spPr>
          <a:xfrm>
            <a:off x="344385" y="216323"/>
            <a:ext cx="11387275"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a:defRPr/>
            </a:pPr>
            <a:r>
              <a:rPr lang="en-US" sz="4400" b="1" i="1" dirty="0">
                <a:ln w="0"/>
                <a:solidFill>
                  <a:srgbClr val="0070C0"/>
                </a:solidFill>
                <a:latin typeface="Candara" panose="020E0502030303020204" pitchFamily="34" charset="0"/>
              </a:rPr>
              <a:t>OUR</a:t>
            </a:r>
            <a:r>
              <a:rPr lang="en-US" sz="4400" b="1"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VALUED</a:t>
            </a:r>
            <a:r>
              <a:rPr lang="en-US" sz="4400" b="1"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CLIENTS</a:t>
            </a:r>
          </a:p>
        </p:txBody>
      </p:sp>
      <p:pic>
        <p:nvPicPr>
          <p:cNvPr id="35" name="Content Placeholder 3" descr="BVM-Square-Logo"/>
          <p:cNvPicPr>
            <a:picLocks noGrp="1" noChangeAspect="1"/>
          </p:cNvPicPr>
          <p:nvPr>
            <p:ph sz="half" idx="1"/>
          </p:nvPr>
        </p:nvPicPr>
        <p:blipFill>
          <a:blip r:embed="rId3"/>
          <a:stretch>
            <a:fillRect/>
          </a:stretch>
        </p:blipFill>
        <p:spPr>
          <a:xfrm>
            <a:off x="10421419" y="3869444"/>
            <a:ext cx="1447357" cy="805603"/>
          </a:xfrm>
          <a:prstGeom prst="rect">
            <a:avLst/>
          </a:prstGeom>
          <a:ln w="3175">
            <a:solidFill>
              <a:schemeClr val="tx1"/>
            </a:solidFill>
          </a:ln>
        </p:spPr>
      </p:pic>
      <p:pic>
        <p:nvPicPr>
          <p:cNvPr id="36" name="Content Placeholder 1" descr="nbcc"/>
          <p:cNvPicPr>
            <a:picLocks noChangeAspect="1"/>
          </p:cNvPicPr>
          <p:nvPr/>
        </p:nvPicPr>
        <p:blipFill>
          <a:blip r:embed="rId4"/>
          <a:stretch>
            <a:fillRect/>
          </a:stretch>
        </p:blipFill>
        <p:spPr>
          <a:xfrm>
            <a:off x="5913857" y="1382194"/>
            <a:ext cx="1169454" cy="909254"/>
          </a:xfrm>
          <a:prstGeom prst="rect">
            <a:avLst/>
          </a:prstGeom>
          <a:ln w="3175">
            <a:solidFill>
              <a:schemeClr val="tx1"/>
            </a:solidFill>
          </a:ln>
        </p:spPr>
      </p:pic>
      <p:pic>
        <p:nvPicPr>
          <p:cNvPr id="39" name="Picture 38" descr="images.png"/>
          <p:cNvPicPr>
            <a:picLocks noChangeAspect="1"/>
          </p:cNvPicPr>
          <p:nvPr/>
        </p:nvPicPr>
        <p:blipFill>
          <a:blip r:embed="rId5"/>
          <a:stretch>
            <a:fillRect/>
          </a:stretch>
        </p:blipFill>
        <p:spPr>
          <a:xfrm>
            <a:off x="10041550" y="1324017"/>
            <a:ext cx="1838395" cy="905474"/>
          </a:xfrm>
          <a:prstGeom prst="rect">
            <a:avLst/>
          </a:prstGeom>
          <a:ln w="3175">
            <a:solidFill>
              <a:schemeClr val="tx1"/>
            </a:solidFill>
          </a:ln>
        </p:spPr>
      </p:pic>
      <p:pic>
        <p:nvPicPr>
          <p:cNvPr id="42" name="Picture 41" descr="HCL"/>
          <p:cNvPicPr>
            <a:picLocks noChangeAspect="1"/>
          </p:cNvPicPr>
          <p:nvPr/>
        </p:nvPicPr>
        <p:blipFill>
          <a:blip r:embed="rId6"/>
          <a:stretch>
            <a:fillRect/>
          </a:stretch>
        </p:blipFill>
        <p:spPr>
          <a:xfrm>
            <a:off x="5774906" y="5193134"/>
            <a:ext cx="1447357" cy="742667"/>
          </a:xfrm>
          <a:prstGeom prst="rect">
            <a:avLst/>
          </a:prstGeom>
          <a:ln w="3175">
            <a:solidFill>
              <a:schemeClr val="tx1"/>
            </a:solidFill>
          </a:ln>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8672" y="2735235"/>
            <a:ext cx="1633077" cy="842606"/>
          </a:xfrm>
          <a:prstGeom prst="rect">
            <a:avLst/>
          </a:prstGeom>
          <a:ln w="3175">
            <a:solidFill>
              <a:schemeClr val="tx1"/>
            </a:solidFill>
          </a:ln>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5689" y="5176059"/>
            <a:ext cx="1178936" cy="832305"/>
          </a:xfrm>
          <a:prstGeom prst="rect">
            <a:avLst/>
          </a:prstGeom>
          <a:ln w="3175">
            <a:solidFill>
              <a:schemeClr val="tx1"/>
            </a:solidFill>
          </a:ln>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869" y="5176058"/>
            <a:ext cx="1133857" cy="832305"/>
          </a:xfrm>
          <a:prstGeom prst="rect">
            <a:avLst/>
          </a:prstGeom>
          <a:ln w="3175">
            <a:solidFill>
              <a:schemeClr val="tx1"/>
            </a:solidFill>
          </a:ln>
        </p:spPr>
      </p:pic>
      <p:pic>
        <p:nvPicPr>
          <p:cNvPr id="18" name="Picture 17" descr="ep8.jpg"/>
          <p:cNvPicPr>
            <a:picLocks noChangeAspect="1"/>
          </p:cNvPicPr>
          <p:nvPr/>
        </p:nvPicPr>
        <p:blipFill>
          <a:blip r:embed="rId10" cstate="print"/>
          <a:stretch>
            <a:fillRect/>
          </a:stretch>
        </p:blipFill>
        <p:spPr>
          <a:xfrm>
            <a:off x="8858512" y="3888000"/>
            <a:ext cx="1447357" cy="832305"/>
          </a:xfrm>
          <a:prstGeom prst="rect">
            <a:avLst/>
          </a:prstGeom>
          <a:ln w="3175">
            <a:solidFill>
              <a:schemeClr val="tx1"/>
            </a:solidFill>
          </a:ln>
        </p:spPr>
      </p:pic>
      <p:pic>
        <p:nvPicPr>
          <p:cNvPr id="21" name="Picture 20"/>
          <p:cNvPicPr>
            <a:picLocks noChangeAspect="1"/>
          </p:cNvPicPr>
          <p:nvPr/>
        </p:nvPicPr>
        <p:blipFill rotWithShape="1">
          <a:blip r:embed="rId11">
            <a:extLst>
              <a:ext uri="{28A0092B-C50C-407E-A947-70E740481C1C}">
                <a14:useLocalDpi xmlns:a14="http://schemas.microsoft.com/office/drawing/2010/main" val="0"/>
              </a:ext>
            </a:extLst>
          </a:blip>
          <a:srcRect l="8215" t="13247" b="23628"/>
          <a:stretch/>
        </p:blipFill>
        <p:spPr>
          <a:xfrm>
            <a:off x="7222262" y="1365286"/>
            <a:ext cx="1218321" cy="909253"/>
          </a:xfrm>
          <a:prstGeom prst="rect">
            <a:avLst/>
          </a:prstGeom>
          <a:ln w="3175">
            <a:solidFill>
              <a:schemeClr val="tx1"/>
            </a:solidFill>
          </a:ln>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13424" t="967" r="13084"/>
          <a:stretch/>
        </p:blipFill>
        <p:spPr>
          <a:xfrm>
            <a:off x="7448404" y="5174049"/>
            <a:ext cx="1101797" cy="751249"/>
          </a:xfrm>
          <a:prstGeom prst="rect">
            <a:avLst/>
          </a:prstGeom>
          <a:ln w="3175">
            <a:solidFill>
              <a:schemeClr val="tx1"/>
            </a:solidFill>
          </a:ln>
        </p:spPr>
      </p:pic>
      <p:pic>
        <p:nvPicPr>
          <p:cNvPr id="23" name="Picture 25" descr="logo.png"/>
          <p:cNvPicPr>
            <a:picLocks noChangeAspect="1"/>
          </p:cNvPicPr>
          <p:nvPr/>
        </p:nvPicPr>
        <p:blipFill>
          <a:blip r:embed="rId13" cstate="print"/>
          <a:srcRect/>
          <a:stretch>
            <a:fillRect/>
          </a:stretch>
        </p:blipFill>
        <p:spPr bwMode="auto">
          <a:xfrm rot="10800000" flipH="1" flipV="1">
            <a:off x="5558408" y="2729571"/>
            <a:ext cx="1792161" cy="828234"/>
          </a:xfrm>
          <a:prstGeom prst="rect">
            <a:avLst/>
          </a:prstGeom>
          <a:noFill/>
          <a:ln w="3175">
            <a:solidFill>
              <a:schemeClr val="tx1"/>
            </a:solidFill>
            <a:miter lim="800000"/>
            <a:headEnd/>
            <a:tailEnd/>
          </a:ln>
        </p:spPr>
      </p:pic>
      <p:pic>
        <p:nvPicPr>
          <p:cNvPr id="25" name="Picture 25" descr="https://upload.wikimedia.org/wikipedia/commons/thumb/2/23/DB_Realty_logo.svg/270px-DB_Realty_logo.svg.png"/>
          <p:cNvPicPr>
            <a:picLocks noChangeAspect="1" noChangeArrowheads="1"/>
          </p:cNvPicPr>
          <p:nvPr/>
        </p:nvPicPr>
        <p:blipFill>
          <a:blip r:embed="rId14" cstate="print"/>
          <a:srcRect/>
          <a:stretch>
            <a:fillRect/>
          </a:stretch>
        </p:blipFill>
        <p:spPr bwMode="auto">
          <a:xfrm rot="10800000" flipH="1" flipV="1">
            <a:off x="8600639" y="1346430"/>
            <a:ext cx="1337098" cy="905476"/>
          </a:xfrm>
          <a:prstGeom prst="rect">
            <a:avLst/>
          </a:prstGeom>
          <a:noFill/>
          <a:ln w="3175">
            <a:solidFill>
              <a:schemeClr val="tx1"/>
            </a:solidFill>
            <a:miter lim="800000"/>
            <a:headEnd/>
            <a:tailEnd/>
          </a:ln>
        </p:spPr>
      </p:pic>
      <p:pic>
        <p:nvPicPr>
          <p:cNvPr id="27" name="Picture 5" descr="download (2).jpg"/>
          <p:cNvPicPr>
            <a:picLocks noChangeAspect="1"/>
          </p:cNvPicPr>
          <p:nvPr/>
        </p:nvPicPr>
        <p:blipFill>
          <a:blip r:embed="rId15" cstate="print"/>
          <a:srcRect/>
          <a:stretch>
            <a:fillRect/>
          </a:stretch>
        </p:blipFill>
        <p:spPr bwMode="auto">
          <a:xfrm rot="10800000" flipH="1" flipV="1">
            <a:off x="572271" y="2771218"/>
            <a:ext cx="1403630" cy="819850"/>
          </a:xfrm>
          <a:prstGeom prst="rect">
            <a:avLst/>
          </a:prstGeom>
          <a:noFill/>
          <a:ln w="3175">
            <a:solidFill>
              <a:schemeClr val="tx1"/>
            </a:solidFill>
            <a:miter lim="800000"/>
            <a:headEnd/>
            <a:tailEnd/>
          </a:ln>
        </p:spPr>
      </p:pic>
      <p:pic>
        <p:nvPicPr>
          <p:cNvPr id="33" name="Picture 12" descr="D:\Deep\BNI\BNI Presentation\download.png"/>
          <p:cNvPicPr>
            <a:picLocks noChangeAspect="1" noChangeArrowheads="1"/>
          </p:cNvPicPr>
          <p:nvPr/>
        </p:nvPicPr>
        <p:blipFill>
          <a:blip r:embed="rId16" cstate="print"/>
          <a:srcRect/>
          <a:stretch>
            <a:fillRect/>
          </a:stretch>
        </p:blipFill>
        <p:spPr bwMode="auto">
          <a:xfrm rot="10800000" flipH="1" flipV="1">
            <a:off x="7477228" y="2718749"/>
            <a:ext cx="1546625" cy="806137"/>
          </a:xfrm>
          <a:prstGeom prst="rect">
            <a:avLst/>
          </a:prstGeom>
          <a:noFill/>
          <a:ln w="3175">
            <a:solidFill>
              <a:schemeClr val="tx1"/>
            </a:solidFill>
            <a:miter lim="800000"/>
            <a:headEnd/>
            <a:tailEnd/>
          </a:ln>
        </p:spPr>
      </p:pic>
      <p:sp>
        <p:nvSpPr>
          <p:cNvPr id="44" name="Rectangle 43"/>
          <p:cNvSpPr/>
          <p:nvPr/>
        </p:nvSpPr>
        <p:spPr>
          <a:xfrm>
            <a:off x="238899" y="164761"/>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http://www.rudrarealestate.com/images/logo-rudra.png"/>
          <p:cNvPicPr>
            <a:picLocks noChangeAspect="1" noChangeArrowheads="1"/>
          </p:cNvPicPr>
          <p:nvPr/>
        </p:nvPicPr>
        <p:blipFill>
          <a:blip r:embed="rId17" cstate="print"/>
          <a:srcRect/>
          <a:stretch>
            <a:fillRect/>
          </a:stretch>
        </p:blipFill>
        <p:spPr bwMode="auto">
          <a:xfrm>
            <a:off x="10751258" y="2648517"/>
            <a:ext cx="1071412" cy="787433"/>
          </a:xfrm>
          <a:prstGeom prst="rect">
            <a:avLst/>
          </a:prstGeom>
          <a:noFill/>
          <a:ln w="3175">
            <a:solidFill>
              <a:schemeClr val="tx1"/>
            </a:solidFill>
            <a:miter lim="800000"/>
            <a:headEnd/>
            <a:tailEnd/>
          </a:ln>
        </p:spPr>
      </p:pic>
      <p:pic>
        <p:nvPicPr>
          <p:cNvPr id="14" name="Table Placeholder 3" descr="images.jpg"/>
          <p:cNvPicPr>
            <a:picLocks noChangeAspect="1"/>
          </p:cNvPicPr>
          <p:nvPr/>
        </p:nvPicPr>
        <p:blipFill>
          <a:blip r:embed="rId18" cstate="print"/>
          <a:srcRect/>
          <a:stretch>
            <a:fillRect/>
          </a:stretch>
        </p:blipFill>
        <p:spPr bwMode="auto">
          <a:xfrm>
            <a:off x="534928" y="3940423"/>
            <a:ext cx="1141222" cy="899591"/>
          </a:xfrm>
          <a:prstGeom prst="rect">
            <a:avLst/>
          </a:prstGeom>
          <a:noFill/>
          <a:ln w="3175">
            <a:solidFill>
              <a:schemeClr val="tx1"/>
            </a:solidFill>
            <a:miter lim="800000"/>
            <a:headEnd/>
            <a:tailEnd/>
          </a:ln>
        </p:spPr>
      </p:pic>
      <p:pic>
        <p:nvPicPr>
          <p:cNvPr id="15" name="Picture 22" descr="download (8).jpg"/>
          <p:cNvPicPr>
            <a:picLocks noChangeAspect="1"/>
          </p:cNvPicPr>
          <p:nvPr/>
        </p:nvPicPr>
        <p:blipFill>
          <a:blip r:embed="rId19" cstate="print"/>
          <a:srcRect/>
          <a:stretch>
            <a:fillRect/>
          </a:stretch>
        </p:blipFill>
        <p:spPr bwMode="auto">
          <a:xfrm>
            <a:off x="4538082" y="3940423"/>
            <a:ext cx="1030244" cy="787433"/>
          </a:xfrm>
          <a:prstGeom prst="rect">
            <a:avLst/>
          </a:prstGeom>
          <a:noFill/>
          <a:ln w="3175">
            <a:solidFill>
              <a:schemeClr val="tx1"/>
            </a:solidFill>
            <a:miter lim="800000"/>
            <a:headEnd/>
            <a:tailEnd/>
          </a:ln>
        </p:spPr>
      </p:pic>
      <p:pic>
        <p:nvPicPr>
          <p:cNvPr id="17" name="Picture 16" descr="company-logo.jpg"/>
          <p:cNvPicPr>
            <a:picLocks noChangeAspect="1"/>
          </p:cNvPicPr>
          <p:nvPr/>
        </p:nvPicPr>
        <p:blipFill>
          <a:blip r:embed="rId20" cstate="print"/>
          <a:stretch>
            <a:fillRect/>
          </a:stretch>
        </p:blipFill>
        <p:spPr>
          <a:xfrm>
            <a:off x="7347556" y="3914946"/>
            <a:ext cx="1261652" cy="825196"/>
          </a:xfrm>
          <a:prstGeom prst="rect">
            <a:avLst/>
          </a:prstGeom>
          <a:noFill/>
          <a:ln w="3175">
            <a:solidFill>
              <a:schemeClr val="tx1"/>
            </a:solidFill>
            <a:miter lim="800000"/>
            <a:headEnd/>
            <a:tailEnd/>
          </a:ln>
        </p:spPr>
      </p:pic>
      <p:pic>
        <p:nvPicPr>
          <p:cNvPr id="29" name="Picture 12" descr="download (3).jpg"/>
          <p:cNvPicPr>
            <a:picLocks noChangeAspect="1"/>
          </p:cNvPicPr>
          <p:nvPr/>
        </p:nvPicPr>
        <p:blipFill>
          <a:blip r:embed="rId21" cstate="print"/>
          <a:srcRect/>
          <a:stretch>
            <a:fillRect/>
          </a:stretch>
        </p:blipFill>
        <p:spPr bwMode="auto">
          <a:xfrm>
            <a:off x="2107996" y="2744633"/>
            <a:ext cx="1558581" cy="835388"/>
          </a:xfrm>
          <a:prstGeom prst="rect">
            <a:avLst/>
          </a:prstGeom>
          <a:noFill/>
          <a:ln w="3175">
            <a:solidFill>
              <a:schemeClr val="tx1"/>
            </a:solidFill>
            <a:miter lim="800000"/>
            <a:headEnd/>
            <a:tailEnd/>
          </a:ln>
        </p:spPr>
      </p:pic>
      <p:pic>
        <p:nvPicPr>
          <p:cNvPr id="55" name="Picture 2" descr="http://www.commonfloor.com/public/images/builder/brisk-infrastructure-&amp;-developers-pvt-ltd-logo.gif"/>
          <p:cNvPicPr>
            <a:picLocks noChangeAspect="1" noChangeArrowheads="1"/>
          </p:cNvPicPr>
          <p:nvPr/>
        </p:nvPicPr>
        <p:blipFill>
          <a:blip r:embed="rId22" cstate="print"/>
          <a:srcRect/>
          <a:stretch>
            <a:fillRect/>
          </a:stretch>
        </p:blipFill>
        <p:spPr bwMode="auto">
          <a:xfrm rot="10800000" flipH="1" flipV="1">
            <a:off x="3115690" y="3895379"/>
            <a:ext cx="1199070" cy="817548"/>
          </a:xfrm>
          <a:prstGeom prst="rect">
            <a:avLst/>
          </a:prstGeom>
          <a:noFill/>
          <a:ln w="3175">
            <a:solidFill>
              <a:schemeClr val="tx1"/>
            </a:solidFill>
            <a:miter lim="800000"/>
            <a:headEnd/>
            <a:tailEnd/>
          </a:ln>
        </p:spPr>
      </p:pic>
      <p:pic>
        <p:nvPicPr>
          <p:cNvPr id="86" name="Picture 30" descr="logo Chintels.jpg"/>
          <p:cNvPicPr>
            <a:picLocks noChangeAspect="1"/>
          </p:cNvPicPr>
          <p:nvPr/>
        </p:nvPicPr>
        <p:blipFill>
          <a:blip r:embed="rId23" cstate="print"/>
          <a:srcRect l="29181" t="17647"/>
          <a:stretch>
            <a:fillRect/>
          </a:stretch>
        </p:blipFill>
        <p:spPr bwMode="auto">
          <a:xfrm rot="10800000" flipH="1" flipV="1">
            <a:off x="5849683" y="3924265"/>
            <a:ext cx="1274551" cy="842606"/>
          </a:xfrm>
          <a:prstGeom prst="rect">
            <a:avLst/>
          </a:prstGeom>
          <a:noFill/>
          <a:ln w="3175">
            <a:solidFill>
              <a:schemeClr val="tx1"/>
            </a:solidFill>
            <a:miter lim="800000"/>
            <a:headEnd/>
            <a:tailEnd/>
          </a:ln>
        </p:spPr>
      </p:pic>
      <p:pic>
        <p:nvPicPr>
          <p:cNvPr id="1026" name="Picture 2" descr="Renaatu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150512" y="2688388"/>
            <a:ext cx="1393468" cy="80613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9" name="Picture 24" descr="D:\Project Management\Molethu Profile\Mukesh Data\logo.gif"/>
          <p:cNvPicPr>
            <a:picLocks noChangeAspect="1" noChangeArrowheads="1"/>
          </p:cNvPicPr>
          <p:nvPr/>
        </p:nvPicPr>
        <p:blipFill>
          <a:blip r:embed="rId25" cstate="print"/>
          <a:srcRect t="26878" b="26082"/>
          <a:stretch>
            <a:fillRect/>
          </a:stretch>
        </p:blipFill>
        <p:spPr bwMode="auto">
          <a:xfrm>
            <a:off x="1826552" y="3933827"/>
            <a:ext cx="1081147" cy="869950"/>
          </a:xfrm>
          <a:prstGeom prst="rect">
            <a:avLst/>
          </a:prstGeom>
          <a:noFill/>
          <a:ln w="3175">
            <a:solidFill>
              <a:schemeClr val="tx1"/>
            </a:solidFill>
            <a:miter lim="800000"/>
            <a:headEnd/>
            <a:tailEnd/>
          </a:ln>
        </p:spPr>
      </p:pic>
      <p:pic>
        <p:nvPicPr>
          <p:cNvPr id="51" name="Picture 13" descr="download (9).jpg"/>
          <p:cNvPicPr>
            <a:picLocks noChangeAspect="1"/>
          </p:cNvPicPr>
          <p:nvPr/>
        </p:nvPicPr>
        <p:blipFill>
          <a:blip r:embed="rId26" cstate="print"/>
          <a:srcRect b="6006"/>
          <a:stretch>
            <a:fillRect/>
          </a:stretch>
        </p:blipFill>
        <p:spPr bwMode="auto">
          <a:xfrm>
            <a:off x="1777769" y="5157583"/>
            <a:ext cx="1105697" cy="826719"/>
          </a:xfrm>
          <a:prstGeom prst="rect">
            <a:avLst/>
          </a:prstGeom>
          <a:noFill/>
          <a:ln w="3175">
            <a:solidFill>
              <a:schemeClr val="tx1"/>
            </a:solidFill>
            <a:miter lim="800000"/>
            <a:headEnd/>
            <a:tailEnd/>
          </a:ln>
        </p:spPr>
      </p:pic>
      <p:pic>
        <p:nvPicPr>
          <p:cNvPr id="76" name="Picture 2" descr="I:\Deep\BD\Profile\Pics\Untitled-1.jpg">
            <a:extLst>
              <a:ext uri="{FF2B5EF4-FFF2-40B4-BE49-F238E27FC236}">
                <a16:creationId xmlns:a16="http://schemas.microsoft.com/office/drawing/2014/main" id="{2EF734EC-2869-DAB9-60FD-EB129B396ECF}"/>
              </a:ext>
            </a:extLst>
          </p:cNvPr>
          <p:cNvPicPr>
            <a:picLocks noChangeAspect="1" noChangeArrowheads="1"/>
          </p:cNvPicPr>
          <p:nvPr/>
        </p:nvPicPr>
        <p:blipFill>
          <a:blip r:embed="rId27" cstate="print"/>
          <a:srcRect/>
          <a:stretch>
            <a:fillRect/>
          </a:stretch>
        </p:blipFill>
        <p:spPr bwMode="auto">
          <a:xfrm rot="10800000" flipH="1" flipV="1">
            <a:off x="534929" y="5161989"/>
            <a:ext cx="1030244" cy="842821"/>
          </a:xfrm>
          <a:prstGeom prst="rect">
            <a:avLst/>
          </a:prstGeom>
          <a:noFill/>
          <a:ln w="3175">
            <a:solidFill>
              <a:schemeClr val="tx1"/>
            </a:solidFill>
            <a:miter lim="800000"/>
            <a:headEnd/>
            <a:tailEnd/>
          </a:ln>
        </p:spPr>
      </p:pic>
      <p:pic>
        <p:nvPicPr>
          <p:cNvPr id="78" name="Picture 77" descr="A gold eagle on a black background&#10;&#10;Description automatically generated">
            <a:extLst>
              <a:ext uri="{FF2B5EF4-FFF2-40B4-BE49-F238E27FC236}">
                <a16:creationId xmlns:a16="http://schemas.microsoft.com/office/drawing/2014/main" id="{D2C3F991-376E-67AE-7B12-062253BC286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60617" y="1382194"/>
            <a:ext cx="1054541" cy="904839"/>
          </a:xfrm>
          <a:prstGeom prst="rect">
            <a:avLst/>
          </a:prstGeom>
          <a:ln w="3175">
            <a:solidFill>
              <a:schemeClr val="tx1"/>
            </a:solidFill>
          </a:ln>
        </p:spPr>
      </p:pic>
      <p:pic>
        <p:nvPicPr>
          <p:cNvPr id="2" name="Picture 20" descr="logo.gif">
            <a:extLst>
              <a:ext uri="{FF2B5EF4-FFF2-40B4-BE49-F238E27FC236}">
                <a16:creationId xmlns:a16="http://schemas.microsoft.com/office/drawing/2014/main" id="{DE5E5250-E234-9F34-555B-F29A935E0909}"/>
              </a:ext>
            </a:extLst>
          </p:cNvPr>
          <p:cNvPicPr>
            <a:picLocks noChangeAspect="1"/>
          </p:cNvPicPr>
          <p:nvPr/>
        </p:nvPicPr>
        <p:blipFill>
          <a:blip r:embed="rId29" cstate="print"/>
          <a:srcRect/>
          <a:stretch>
            <a:fillRect/>
          </a:stretch>
        </p:blipFill>
        <p:spPr bwMode="auto">
          <a:xfrm>
            <a:off x="1826552" y="1371499"/>
            <a:ext cx="1403630" cy="905476"/>
          </a:xfrm>
          <a:prstGeom prst="rect">
            <a:avLst/>
          </a:prstGeom>
          <a:noFill/>
          <a:ln w="3175">
            <a:solidFill>
              <a:schemeClr val="tx1"/>
            </a:solidFill>
            <a:miter lim="800000"/>
            <a:headEnd/>
            <a:tailEnd/>
          </a:ln>
        </p:spPr>
      </p:pic>
      <p:pic>
        <p:nvPicPr>
          <p:cNvPr id="3" name="Picture 16" descr="images (13).jpg">
            <a:extLst>
              <a:ext uri="{FF2B5EF4-FFF2-40B4-BE49-F238E27FC236}">
                <a16:creationId xmlns:a16="http://schemas.microsoft.com/office/drawing/2014/main" id="{8385ACD2-71B9-B010-D70B-5B8651E2BBAA}"/>
              </a:ext>
            </a:extLst>
          </p:cNvPr>
          <p:cNvPicPr>
            <a:picLocks noChangeAspect="1"/>
          </p:cNvPicPr>
          <p:nvPr/>
        </p:nvPicPr>
        <p:blipFill>
          <a:blip r:embed="rId30" cstate="print"/>
          <a:srcRect/>
          <a:stretch>
            <a:fillRect/>
          </a:stretch>
        </p:blipFill>
        <p:spPr bwMode="auto">
          <a:xfrm>
            <a:off x="3389411" y="1366985"/>
            <a:ext cx="1211977" cy="906425"/>
          </a:xfrm>
          <a:prstGeom prst="rect">
            <a:avLst/>
          </a:prstGeom>
          <a:noFill/>
          <a:ln w="3175">
            <a:solidFill>
              <a:schemeClr val="tx1"/>
            </a:solidFill>
            <a:miter lim="800000"/>
            <a:headEnd/>
            <a:tailEnd/>
          </a:ln>
        </p:spPr>
      </p:pic>
      <p:pic>
        <p:nvPicPr>
          <p:cNvPr id="4" name="Picture 3" descr="A green letter h on a black background&#10;&#10;Description automatically generated">
            <a:extLst>
              <a:ext uri="{FF2B5EF4-FFF2-40B4-BE49-F238E27FC236}">
                <a16:creationId xmlns:a16="http://schemas.microsoft.com/office/drawing/2014/main" id="{32497FF7-37C9-D248-0E6F-5A20F9110F9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2271" y="1371499"/>
            <a:ext cx="1091874" cy="891697"/>
          </a:xfrm>
          <a:prstGeom prst="rect">
            <a:avLst/>
          </a:prstGeom>
          <a:noFill/>
          <a:ln w="3175">
            <a:solidFill>
              <a:schemeClr val="tx1"/>
            </a:solidFill>
            <a:miter lim="800000"/>
            <a:headEnd/>
            <a:tailEnd/>
          </a:ln>
        </p:spPr>
      </p:pic>
      <p:pic>
        <p:nvPicPr>
          <p:cNvPr id="87" name="Picture 86" descr="download (2)"/>
          <p:cNvPicPr>
            <a:picLocks noChangeAspect="1"/>
          </p:cNvPicPr>
          <p:nvPr/>
        </p:nvPicPr>
        <p:blipFill>
          <a:blip r:embed="rId32"/>
          <a:stretch>
            <a:fillRect/>
          </a:stretch>
        </p:blipFill>
        <p:spPr>
          <a:xfrm>
            <a:off x="10401054" y="5129077"/>
            <a:ext cx="1393468" cy="742667"/>
          </a:xfrm>
          <a:prstGeom prst="rect">
            <a:avLst/>
          </a:prstGeom>
          <a:ln w="3175">
            <a:solidFill>
              <a:schemeClr val="tx1"/>
            </a:solidFill>
          </a:ln>
        </p:spPr>
      </p:pic>
      <p:pic>
        <p:nvPicPr>
          <p:cNvPr id="93" name="Picture 2" descr="Image result"/>
          <p:cNvPicPr>
            <a:picLocks noChangeAspect="1" noChangeArrowheads="1"/>
          </p:cNvPicPr>
          <p:nvPr/>
        </p:nvPicPr>
        <p:blipFill>
          <a:blip r:embed="rId33" cstate="print"/>
          <a:srcRect/>
          <a:stretch>
            <a:fillRect/>
          </a:stretch>
        </p:blipFill>
        <p:spPr bwMode="auto">
          <a:xfrm rot="10800000" flipH="1" flipV="1">
            <a:off x="8858512" y="5113779"/>
            <a:ext cx="1447356" cy="788894"/>
          </a:xfrm>
          <a:prstGeom prst="rect">
            <a:avLst/>
          </a:prstGeom>
          <a:noFill/>
          <a:ln w="3175">
            <a:solidFill>
              <a:schemeClr val="tx1"/>
            </a:solidFill>
          </a:ln>
        </p:spPr>
      </p:pic>
    </p:spTree>
    <p:extLst>
      <p:ext uri="{BB962C8B-B14F-4D97-AF65-F5344CB8AC3E}">
        <p14:creationId xmlns:p14="http://schemas.microsoft.com/office/powerpoint/2010/main" val="1430684650"/>
      </p:ext>
    </p:extLst>
  </p:cSld>
  <p:clrMapOvr>
    <a:masterClrMapping/>
  </p:clrMapOvr>
  <p:transition spd="slow">
    <p:spli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3" descr="images (1).jpg"/>
          <p:cNvPicPr>
            <a:picLocks noChangeAspect="1"/>
          </p:cNvPicPr>
          <p:nvPr/>
        </p:nvPicPr>
        <p:blipFill>
          <a:blip r:embed="rId2" cstate="print"/>
          <a:srcRect/>
          <a:stretch>
            <a:fillRect/>
          </a:stretch>
        </p:blipFill>
        <p:spPr bwMode="auto">
          <a:xfrm>
            <a:off x="8990856" y="1436073"/>
            <a:ext cx="1049912" cy="869950"/>
          </a:xfrm>
          <a:prstGeom prst="rect">
            <a:avLst/>
          </a:prstGeom>
          <a:noFill/>
          <a:ln w="3175">
            <a:solidFill>
              <a:schemeClr val="tx1"/>
            </a:solidFill>
            <a:miter lim="800000"/>
            <a:headEnd/>
            <a:tailEnd/>
          </a:ln>
        </p:spPr>
      </p:pic>
      <p:pic>
        <p:nvPicPr>
          <p:cNvPr id="24" name="Picture 23" descr="download.png"/>
          <p:cNvPicPr>
            <a:picLocks noChangeAspect="1"/>
          </p:cNvPicPr>
          <p:nvPr/>
        </p:nvPicPr>
        <p:blipFill>
          <a:blip r:embed="rId3" cstate="print"/>
          <a:stretch>
            <a:fillRect/>
          </a:stretch>
        </p:blipFill>
        <p:spPr>
          <a:xfrm>
            <a:off x="3189580" y="1391216"/>
            <a:ext cx="1111928" cy="869950"/>
          </a:xfrm>
          <a:prstGeom prst="rect">
            <a:avLst/>
          </a:prstGeom>
          <a:ln w="3175">
            <a:solidFill>
              <a:schemeClr val="tx1"/>
            </a:solidFill>
          </a:ln>
        </p:spPr>
      </p:pic>
      <p:pic>
        <p:nvPicPr>
          <p:cNvPr id="35" name="Picture 18" descr="images (2).jpg"/>
          <p:cNvPicPr>
            <a:picLocks noChangeAspect="1"/>
          </p:cNvPicPr>
          <p:nvPr/>
        </p:nvPicPr>
        <p:blipFill>
          <a:blip r:embed="rId4" cstate="print"/>
          <a:srcRect/>
          <a:stretch>
            <a:fillRect/>
          </a:stretch>
        </p:blipFill>
        <p:spPr bwMode="auto">
          <a:xfrm>
            <a:off x="7354030" y="1448771"/>
            <a:ext cx="1255178" cy="760736"/>
          </a:xfrm>
          <a:prstGeom prst="rect">
            <a:avLst/>
          </a:prstGeom>
          <a:noFill/>
          <a:ln w="3175">
            <a:solidFill>
              <a:schemeClr val="tx1"/>
            </a:solidFill>
            <a:miter lim="800000"/>
            <a:headEnd/>
            <a:tailEnd/>
          </a:ln>
        </p:spPr>
      </p:pic>
      <p:pic>
        <p:nvPicPr>
          <p:cNvPr id="38" name="Picture 2"/>
          <p:cNvPicPr>
            <a:picLocks noChangeAspect="1" noChangeArrowheads="1"/>
          </p:cNvPicPr>
          <p:nvPr/>
        </p:nvPicPr>
        <p:blipFill>
          <a:blip r:embed="rId5" cstate="print"/>
          <a:srcRect/>
          <a:stretch>
            <a:fillRect/>
          </a:stretch>
        </p:blipFill>
        <p:spPr bwMode="auto">
          <a:xfrm>
            <a:off x="4676351" y="5478498"/>
            <a:ext cx="1006361" cy="899591"/>
          </a:xfrm>
          <a:prstGeom prst="rect">
            <a:avLst/>
          </a:prstGeom>
          <a:noFill/>
          <a:ln w="3175">
            <a:solidFill>
              <a:schemeClr val="tx1"/>
            </a:solidFill>
            <a:miter lim="800000"/>
            <a:headEnd/>
            <a:tailEnd/>
          </a:ln>
        </p:spPr>
      </p:pic>
      <p:pic>
        <p:nvPicPr>
          <p:cNvPr id="39" name="Picture 5" descr="I:\Deep\BD\Profile\Pics\diyos.png"/>
          <p:cNvPicPr>
            <a:picLocks noChangeAspect="1" noChangeArrowheads="1"/>
          </p:cNvPicPr>
          <p:nvPr/>
        </p:nvPicPr>
        <p:blipFill>
          <a:blip r:embed="rId6" cstate="print"/>
          <a:srcRect/>
          <a:stretch>
            <a:fillRect/>
          </a:stretch>
        </p:blipFill>
        <p:spPr bwMode="auto">
          <a:xfrm>
            <a:off x="1676101" y="2621078"/>
            <a:ext cx="1213094" cy="805866"/>
          </a:xfrm>
          <a:prstGeom prst="rect">
            <a:avLst/>
          </a:prstGeom>
          <a:noFill/>
          <a:ln w="3175">
            <a:solidFill>
              <a:schemeClr val="tx1"/>
            </a:solidFill>
          </a:ln>
        </p:spPr>
      </p:pic>
      <p:pic>
        <p:nvPicPr>
          <p:cNvPr id="40" name="Picture 7" descr="Good Samaritan International"/>
          <p:cNvPicPr>
            <a:picLocks noChangeAspect="1" noChangeArrowheads="1"/>
          </p:cNvPicPr>
          <p:nvPr/>
        </p:nvPicPr>
        <p:blipFill>
          <a:blip r:embed="rId7" cstate="print"/>
          <a:srcRect/>
          <a:stretch>
            <a:fillRect/>
          </a:stretch>
        </p:blipFill>
        <p:spPr bwMode="auto">
          <a:xfrm>
            <a:off x="6101405" y="1439165"/>
            <a:ext cx="1049912" cy="787435"/>
          </a:xfrm>
          <a:prstGeom prst="rect">
            <a:avLst/>
          </a:prstGeom>
          <a:noFill/>
          <a:ln w="3175">
            <a:solidFill>
              <a:schemeClr val="tx1"/>
            </a:solidFill>
            <a:miter lim="800000"/>
            <a:headEnd/>
            <a:tailEnd/>
          </a:ln>
        </p:spPr>
      </p:pic>
      <p:pic>
        <p:nvPicPr>
          <p:cNvPr id="42" name="Picture 41" descr="Sunbeam-25yrs-popup.jpg"/>
          <p:cNvPicPr>
            <a:picLocks noChangeAspect="1"/>
          </p:cNvPicPr>
          <p:nvPr/>
        </p:nvPicPr>
        <p:blipFill>
          <a:blip r:embed="rId8" cstate="print"/>
          <a:stretch>
            <a:fillRect/>
          </a:stretch>
        </p:blipFill>
        <p:spPr>
          <a:xfrm>
            <a:off x="3108855" y="2594518"/>
            <a:ext cx="1118157" cy="787434"/>
          </a:xfrm>
          <a:prstGeom prst="rect">
            <a:avLst/>
          </a:prstGeom>
          <a:ln w="3175">
            <a:solidFill>
              <a:schemeClr val="tx1"/>
            </a:solidFill>
          </a:ln>
        </p:spPr>
      </p:pic>
      <p:pic>
        <p:nvPicPr>
          <p:cNvPr id="45" name="Picture 14" descr="images (4).jpg"/>
          <p:cNvPicPr>
            <a:picLocks noChangeAspect="1"/>
          </p:cNvPicPr>
          <p:nvPr/>
        </p:nvPicPr>
        <p:blipFill>
          <a:blip r:embed="rId9" cstate="print"/>
          <a:srcRect/>
          <a:stretch>
            <a:fillRect/>
          </a:stretch>
        </p:blipFill>
        <p:spPr bwMode="auto">
          <a:xfrm>
            <a:off x="6626361" y="2568412"/>
            <a:ext cx="1091873" cy="808622"/>
          </a:xfrm>
          <a:prstGeom prst="rect">
            <a:avLst/>
          </a:prstGeom>
          <a:noFill/>
          <a:ln w="3175">
            <a:solidFill>
              <a:schemeClr val="tx1"/>
            </a:solidFill>
            <a:miter lim="800000"/>
            <a:headEnd/>
            <a:tailEnd/>
          </a:ln>
        </p:spPr>
      </p:pic>
      <p:pic>
        <p:nvPicPr>
          <p:cNvPr id="46" name="Picture 15" descr="C:\Users\user\Desktop\Company Logo\lossy-page1-215px-MuthootGroup_logo.tif.jpg"/>
          <p:cNvPicPr>
            <a:picLocks noChangeAspect="1" noChangeArrowheads="1"/>
          </p:cNvPicPr>
          <p:nvPr/>
        </p:nvPicPr>
        <p:blipFill>
          <a:blip r:embed="rId10" cstate="print"/>
          <a:srcRect/>
          <a:stretch>
            <a:fillRect/>
          </a:stretch>
        </p:blipFill>
        <p:spPr bwMode="auto">
          <a:xfrm>
            <a:off x="3541803" y="5469136"/>
            <a:ext cx="1030245" cy="826719"/>
          </a:xfrm>
          <a:prstGeom prst="rect">
            <a:avLst/>
          </a:prstGeom>
          <a:noFill/>
          <a:ln w="3175">
            <a:solidFill>
              <a:schemeClr val="tx1"/>
            </a:solidFill>
            <a:miter lim="800000"/>
            <a:headEnd/>
            <a:tailEnd/>
          </a:ln>
        </p:spPr>
      </p:pic>
      <p:pic>
        <p:nvPicPr>
          <p:cNvPr id="47" name="Picture 2" descr="C:\Users\Administrator\Desktop\CA_logo_icai.jpg"/>
          <p:cNvPicPr>
            <a:picLocks noChangeAspect="1" noChangeArrowheads="1"/>
          </p:cNvPicPr>
          <p:nvPr/>
        </p:nvPicPr>
        <p:blipFill>
          <a:blip r:embed="rId11" cstate="print"/>
          <a:srcRect/>
          <a:stretch>
            <a:fillRect/>
          </a:stretch>
        </p:blipFill>
        <p:spPr bwMode="auto">
          <a:xfrm>
            <a:off x="1834655" y="1425914"/>
            <a:ext cx="1054540" cy="787433"/>
          </a:xfrm>
          <a:prstGeom prst="rect">
            <a:avLst/>
          </a:prstGeom>
          <a:noFill/>
          <a:ln w="3175">
            <a:solidFill>
              <a:schemeClr val="tx1"/>
            </a:solidFill>
            <a:miter lim="800000"/>
            <a:headEnd/>
            <a:tailEnd/>
          </a:ln>
        </p:spPr>
      </p:pic>
      <p:sp>
        <p:nvSpPr>
          <p:cNvPr id="26" name="Title 1"/>
          <p:cNvSpPr txBox="1">
            <a:spLocks/>
          </p:cNvSpPr>
          <p:nvPr/>
        </p:nvSpPr>
        <p:spPr>
          <a:xfrm>
            <a:off x="344385" y="216323"/>
            <a:ext cx="11387275"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a:defRPr/>
            </a:pPr>
            <a:r>
              <a:rPr lang="en-US" sz="4400" b="1" i="1" dirty="0">
                <a:ln w="0"/>
                <a:solidFill>
                  <a:srgbClr val="0070C0"/>
                </a:solidFill>
                <a:latin typeface="Candara" panose="020E0502030303020204" pitchFamily="34" charset="0"/>
              </a:rPr>
              <a:t>OUR</a:t>
            </a:r>
            <a:r>
              <a:rPr lang="en-US" sz="4400" b="1"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VALUED</a:t>
            </a:r>
            <a:r>
              <a:rPr lang="en-US" sz="4400" b="1"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CLIENTS</a:t>
            </a:r>
          </a:p>
        </p:txBody>
      </p:sp>
      <p:cxnSp>
        <p:nvCxnSpPr>
          <p:cNvPr id="28" name="Straight Connector 27"/>
          <p:cNvCxnSpPr/>
          <p:nvPr/>
        </p:nvCxnSpPr>
        <p:spPr>
          <a:xfrm>
            <a:off x="318628" y="1106958"/>
            <a:ext cx="11478421" cy="0"/>
          </a:xfrm>
          <a:prstGeom prst="line">
            <a:avLst/>
          </a:prstGeom>
        </p:spPr>
        <p:style>
          <a:lnRef idx="3">
            <a:schemeClr val="accent3"/>
          </a:lnRef>
          <a:fillRef idx="0">
            <a:schemeClr val="accent3"/>
          </a:fillRef>
          <a:effectRef idx="2">
            <a:schemeClr val="accent3"/>
          </a:effectRef>
          <a:fontRef idx="minor">
            <a:schemeClr val="tx1"/>
          </a:fontRef>
        </p:style>
      </p:cxnSp>
      <p:pic>
        <p:nvPicPr>
          <p:cNvPr id="29" name="Picture 28" descr="1474612156logo.jpg"/>
          <p:cNvPicPr>
            <a:picLocks noChangeAspect="1"/>
          </p:cNvPicPr>
          <p:nvPr/>
        </p:nvPicPr>
        <p:blipFill>
          <a:blip r:embed="rId12" cstate="print"/>
          <a:stretch>
            <a:fillRect/>
          </a:stretch>
        </p:blipFill>
        <p:spPr>
          <a:xfrm>
            <a:off x="10328030" y="1474587"/>
            <a:ext cx="1415762" cy="767949"/>
          </a:xfrm>
          <a:prstGeom prst="rect">
            <a:avLst/>
          </a:prstGeom>
          <a:noFill/>
          <a:ln w="3175">
            <a:solidFill>
              <a:schemeClr val="tx1"/>
            </a:solidFill>
            <a:miter lim="800000"/>
            <a:headEnd/>
            <a:tailEnd/>
          </a:ln>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7591" y="270723"/>
            <a:ext cx="1007023" cy="611282"/>
          </a:xfrm>
          <a:prstGeom prst="rect">
            <a:avLst/>
          </a:prstGeom>
          <a:solidFill>
            <a:sysClr val="window" lastClr="FFFFFF"/>
          </a:solidFill>
          <a:ln>
            <a:solidFill>
              <a:sysClr val="window" lastClr="FFFFFF"/>
            </a:solidFill>
          </a:ln>
        </p:spPr>
      </p:pic>
      <p:pic>
        <p:nvPicPr>
          <p:cNvPr id="48" name="Picture 3" descr="I:\Deep\BD\Profile\Pics\Biotique.jpg"/>
          <p:cNvPicPr>
            <a:picLocks noChangeAspect="1" noChangeArrowheads="1"/>
          </p:cNvPicPr>
          <p:nvPr/>
        </p:nvPicPr>
        <p:blipFill>
          <a:blip r:embed="rId14" cstate="print"/>
          <a:srcRect/>
          <a:stretch>
            <a:fillRect/>
          </a:stretch>
        </p:blipFill>
        <p:spPr bwMode="auto">
          <a:xfrm rot="10800000" flipH="1" flipV="1">
            <a:off x="1716583" y="4031853"/>
            <a:ext cx="1141222" cy="859711"/>
          </a:xfrm>
          <a:prstGeom prst="rect">
            <a:avLst/>
          </a:prstGeom>
          <a:noFill/>
          <a:ln w="3175">
            <a:solidFill>
              <a:schemeClr val="tx1"/>
            </a:solidFill>
          </a:ln>
        </p:spPr>
      </p:pic>
      <p:pic>
        <p:nvPicPr>
          <p:cNvPr id="49" name="Picture 4" descr="I:\Deep\BD\Profile\Pics\Blackberry.jpg"/>
          <p:cNvPicPr>
            <a:picLocks noChangeAspect="1" noChangeArrowheads="1"/>
          </p:cNvPicPr>
          <p:nvPr/>
        </p:nvPicPr>
        <p:blipFill>
          <a:blip r:embed="rId15" cstate="print"/>
          <a:srcRect/>
          <a:stretch>
            <a:fillRect/>
          </a:stretch>
        </p:blipFill>
        <p:spPr bwMode="auto">
          <a:xfrm rot="10800000" flipH="1" flipV="1">
            <a:off x="5680757" y="4039114"/>
            <a:ext cx="1049912" cy="842605"/>
          </a:xfrm>
          <a:prstGeom prst="rect">
            <a:avLst/>
          </a:prstGeom>
          <a:noFill/>
          <a:ln w="3175">
            <a:solidFill>
              <a:schemeClr val="tx1"/>
            </a:solidFill>
            <a:miter lim="800000"/>
            <a:headEnd/>
            <a:tailEnd/>
          </a:ln>
        </p:spPr>
      </p:pic>
      <p:pic>
        <p:nvPicPr>
          <p:cNvPr id="51" name="Picture 14" descr="D:\Deep\BNI\BNI Presentation\SNS_LOGO-_light.JPG"/>
          <p:cNvPicPr>
            <a:picLocks noChangeAspect="1" noChangeArrowheads="1"/>
          </p:cNvPicPr>
          <p:nvPr/>
        </p:nvPicPr>
        <p:blipFill>
          <a:blip r:embed="rId16" cstate="print"/>
          <a:srcRect/>
          <a:stretch>
            <a:fillRect/>
          </a:stretch>
        </p:blipFill>
        <p:spPr bwMode="auto">
          <a:xfrm rot="10800000" flipH="1" flipV="1">
            <a:off x="448208" y="1409728"/>
            <a:ext cx="1176835" cy="816625"/>
          </a:xfrm>
          <a:prstGeom prst="rect">
            <a:avLst/>
          </a:prstGeom>
          <a:noFill/>
          <a:ln w="3175">
            <a:solidFill>
              <a:schemeClr val="tx1"/>
            </a:solidFill>
            <a:miter lim="800000"/>
            <a:headEnd/>
            <a:tailEnd/>
          </a:ln>
        </p:spPr>
      </p:pic>
      <p:pic>
        <p:nvPicPr>
          <p:cNvPr id="56" name="Picture 16" descr="D:\Deep\BNI\BNI Presentation\183_images.jpg"/>
          <p:cNvPicPr>
            <a:picLocks noChangeAspect="1" noChangeArrowheads="1"/>
          </p:cNvPicPr>
          <p:nvPr/>
        </p:nvPicPr>
        <p:blipFill>
          <a:blip r:embed="rId17" cstate="print"/>
          <a:srcRect/>
          <a:stretch>
            <a:fillRect/>
          </a:stretch>
        </p:blipFill>
        <p:spPr bwMode="auto">
          <a:xfrm rot="10800000" flipH="1" flipV="1">
            <a:off x="4588540" y="1394617"/>
            <a:ext cx="1255178" cy="844045"/>
          </a:xfrm>
          <a:prstGeom prst="rect">
            <a:avLst/>
          </a:prstGeom>
          <a:noFill/>
          <a:ln w="3175">
            <a:solidFill>
              <a:schemeClr val="tx1"/>
            </a:solidFill>
            <a:miter lim="800000"/>
            <a:headEnd/>
            <a:tailEnd/>
          </a:ln>
        </p:spPr>
      </p:pic>
      <p:pic>
        <p:nvPicPr>
          <p:cNvPr id="58" name="Picture 2" descr="Capture"/>
          <p:cNvPicPr>
            <a:picLocks noChangeAspect="1" noChangeArrowheads="1"/>
          </p:cNvPicPr>
          <p:nvPr/>
        </p:nvPicPr>
        <p:blipFill>
          <a:blip r:embed="rId18" cstate="print"/>
          <a:srcRect/>
          <a:stretch>
            <a:fillRect/>
          </a:stretch>
        </p:blipFill>
        <p:spPr bwMode="auto">
          <a:xfrm rot="10800000" flipH="1" flipV="1">
            <a:off x="4374505" y="4041696"/>
            <a:ext cx="1096940" cy="840023"/>
          </a:xfrm>
          <a:prstGeom prst="rect">
            <a:avLst/>
          </a:prstGeom>
          <a:noFill/>
          <a:ln w="3175">
            <a:solidFill>
              <a:schemeClr val="tx1"/>
            </a:solidFill>
            <a:miter lim="800000"/>
            <a:headEnd/>
            <a:tailEnd/>
          </a:ln>
        </p:spPr>
      </p:pic>
      <p:pic>
        <p:nvPicPr>
          <p:cNvPr id="59" name="Picture 6" descr="I:\Deep\BD\Profile\Pics\manya.png"/>
          <p:cNvPicPr>
            <a:picLocks noChangeAspect="1" noChangeArrowheads="1"/>
          </p:cNvPicPr>
          <p:nvPr/>
        </p:nvPicPr>
        <p:blipFill>
          <a:blip r:embed="rId19" cstate="print"/>
          <a:srcRect/>
          <a:stretch>
            <a:fillRect/>
          </a:stretch>
        </p:blipFill>
        <p:spPr bwMode="auto">
          <a:xfrm rot="10800000" flipH="1" flipV="1">
            <a:off x="10352111" y="2568412"/>
            <a:ext cx="1412503" cy="818778"/>
          </a:xfrm>
          <a:prstGeom prst="rect">
            <a:avLst/>
          </a:prstGeom>
          <a:noFill/>
          <a:ln w="3175">
            <a:solidFill>
              <a:schemeClr val="tx1"/>
            </a:solidFill>
          </a:ln>
        </p:spPr>
      </p:pic>
      <p:pic>
        <p:nvPicPr>
          <p:cNvPr id="84" name="Picture 35" descr="Presto1.jpg"/>
          <p:cNvPicPr>
            <a:picLocks noChangeAspect="1"/>
          </p:cNvPicPr>
          <p:nvPr/>
        </p:nvPicPr>
        <p:blipFill>
          <a:blip r:embed="rId20" cstate="print"/>
          <a:srcRect/>
          <a:stretch>
            <a:fillRect/>
          </a:stretch>
        </p:blipFill>
        <p:spPr bwMode="auto">
          <a:xfrm rot="10800000" flipH="1" flipV="1">
            <a:off x="3045901" y="4059447"/>
            <a:ext cx="1118157" cy="832117"/>
          </a:xfrm>
          <a:prstGeom prst="rect">
            <a:avLst/>
          </a:prstGeom>
          <a:noFill/>
          <a:ln w="3175">
            <a:solidFill>
              <a:schemeClr val="tx1"/>
            </a:solidFill>
            <a:miter lim="800000"/>
            <a:headEnd/>
            <a:tailEnd/>
          </a:ln>
        </p:spPr>
      </p:pic>
      <p:sp>
        <p:nvSpPr>
          <p:cNvPr id="52" name="Rectangle 51"/>
          <p:cNvSpPr/>
          <p:nvPr/>
        </p:nvSpPr>
        <p:spPr>
          <a:xfrm>
            <a:off x="238899" y="164761"/>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descr="download (3)"/>
          <p:cNvPicPr>
            <a:picLocks noChangeAspect="1"/>
          </p:cNvPicPr>
          <p:nvPr/>
        </p:nvPicPr>
        <p:blipFill>
          <a:blip r:embed="rId21"/>
          <a:stretch>
            <a:fillRect/>
          </a:stretch>
        </p:blipFill>
        <p:spPr>
          <a:xfrm>
            <a:off x="4520898" y="2600887"/>
            <a:ext cx="1897666" cy="779120"/>
          </a:xfrm>
          <a:prstGeom prst="rect">
            <a:avLst/>
          </a:prstGeom>
          <a:ln w="3175">
            <a:solidFill>
              <a:schemeClr val="tx1"/>
            </a:solidFill>
          </a:ln>
        </p:spPr>
      </p:pic>
      <p:pic>
        <p:nvPicPr>
          <p:cNvPr id="89" name="Content Placeholder 1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54030" y="5558749"/>
            <a:ext cx="1655470" cy="718891"/>
          </a:xfrm>
          <a:prstGeom prst="rect">
            <a:avLst/>
          </a:prstGeom>
          <a:ln w="3175">
            <a:solidFill>
              <a:schemeClr val="tx1"/>
            </a:solidFill>
          </a:ln>
        </p:spPr>
      </p:pic>
      <p:pic>
        <p:nvPicPr>
          <p:cNvPr id="90" name="Picture 8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0994" y="2639545"/>
            <a:ext cx="1224887" cy="766688"/>
          </a:xfrm>
          <a:prstGeom prst="rect">
            <a:avLst/>
          </a:prstGeom>
          <a:ln w="3175">
            <a:solidFill>
              <a:schemeClr val="tx1"/>
            </a:solidFill>
          </a:ln>
        </p:spPr>
      </p:pic>
      <p:pic>
        <p:nvPicPr>
          <p:cNvPr id="91" name="Picture 7" descr="I:\Deep\BD\Profile\Pics\Theobroma.png"/>
          <p:cNvPicPr>
            <a:picLocks noChangeAspect="1" noChangeArrowheads="1"/>
          </p:cNvPicPr>
          <p:nvPr/>
        </p:nvPicPr>
        <p:blipFill>
          <a:blip r:embed="rId24" cstate="print"/>
          <a:srcRect/>
          <a:stretch>
            <a:fillRect/>
          </a:stretch>
        </p:blipFill>
        <p:spPr bwMode="auto">
          <a:xfrm rot="10800000" flipH="1" flipV="1">
            <a:off x="1844011" y="5442758"/>
            <a:ext cx="1469677" cy="834882"/>
          </a:xfrm>
          <a:prstGeom prst="rect">
            <a:avLst/>
          </a:prstGeom>
          <a:noFill/>
          <a:ln w="3175">
            <a:solidFill>
              <a:schemeClr val="tx1"/>
            </a:solidFill>
          </a:ln>
        </p:spPr>
      </p:pic>
      <p:pic>
        <p:nvPicPr>
          <p:cNvPr id="92" name="Picture 29" descr="images (17).jpg"/>
          <p:cNvPicPr>
            <a:picLocks noChangeAspect="1"/>
          </p:cNvPicPr>
          <p:nvPr/>
        </p:nvPicPr>
        <p:blipFill>
          <a:blip r:embed="rId25" cstate="print"/>
          <a:srcRect/>
          <a:stretch>
            <a:fillRect/>
          </a:stretch>
        </p:blipFill>
        <p:spPr bwMode="auto">
          <a:xfrm rot="10800000" flipH="1" flipV="1">
            <a:off x="8048630" y="2557223"/>
            <a:ext cx="1910862" cy="824063"/>
          </a:xfrm>
          <a:prstGeom prst="rect">
            <a:avLst/>
          </a:prstGeom>
          <a:noFill/>
          <a:ln w="3175">
            <a:solidFill>
              <a:schemeClr val="tx1"/>
            </a:solidFill>
            <a:miter lim="800000"/>
            <a:headEnd/>
            <a:tailEnd/>
          </a:ln>
        </p:spPr>
      </p:pic>
      <p:pic>
        <p:nvPicPr>
          <p:cNvPr id="94" name="Picture 9" descr="I:\Deep\BD\Profile\Pics\trans.png"/>
          <p:cNvPicPr>
            <a:picLocks noChangeAspect="1" noChangeArrowheads="1"/>
          </p:cNvPicPr>
          <p:nvPr/>
        </p:nvPicPr>
        <p:blipFill>
          <a:blip r:embed="rId26" cstate="print"/>
          <a:srcRect/>
          <a:stretch>
            <a:fillRect/>
          </a:stretch>
        </p:blipFill>
        <p:spPr bwMode="auto">
          <a:xfrm rot="10800000" flipH="1" flipV="1">
            <a:off x="5856753" y="5518410"/>
            <a:ext cx="1323237" cy="802496"/>
          </a:xfrm>
          <a:prstGeom prst="rect">
            <a:avLst/>
          </a:prstGeom>
          <a:noFill/>
          <a:ln w="3175">
            <a:solidFill>
              <a:schemeClr val="tx1"/>
            </a:solidFill>
          </a:ln>
        </p:spPr>
      </p:pic>
      <p:pic>
        <p:nvPicPr>
          <p:cNvPr id="95" name="Picture 28" descr="images (8).jpg"/>
          <p:cNvPicPr>
            <a:picLocks noChangeAspect="1"/>
          </p:cNvPicPr>
          <p:nvPr/>
        </p:nvPicPr>
        <p:blipFill>
          <a:blip r:embed="rId27" cstate="print"/>
          <a:srcRect/>
          <a:stretch>
            <a:fillRect/>
          </a:stretch>
        </p:blipFill>
        <p:spPr bwMode="auto">
          <a:xfrm rot="10800000" flipH="1" flipV="1">
            <a:off x="403660" y="5428568"/>
            <a:ext cx="1211977" cy="907856"/>
          </a:xfrm>
          <a:prstGeom prst="rect">
            <a:avLst/>
          </a:prstGeom>
          <a:noFill/>
          <a:ln w="3175">
            <a:solidFill>
              <a:schemeClr val="tx1"/>
            </a:solidFill>
            <a:miter lim="800000"/>
            <a:headEnd/>
            <a:tailEnd/>
          </a:ln>
        </p:spPr>
      </p:pic>
      <p:pic>
        <p:nvPicPr>
          <p:cNvPr id="1031" name="Picture 1030" descr="download"/>
          <p:cNvPicPr>
            <a:picLocks noChangeAspect="1"/>
          </p:cNvPicPr>
          <p:nvPr/>
        </p:nvPicPr>
        <p:blipFill>
          <a:blip r:embed="rId28"/>
          <a:stretch>
            <a:fillRect/>
          </a:stretch>
        </p:blipFill>
        <p:spPr>
          <a:xfrm>
            <a:off x="356265" y="4031853"/>
            <a:ext cx="1211977" cy="859711"/>
          </a:xfrm>
          <a:prstGeom prst="rect">
            <a:avLst/>
          </a:prstGeom>
          <a:ln w="3175">
            <a:solidFill>
              <a:schemeClr val="tx1"/>
            </a:solidFill>
          </a:ln>
        </p:spPr>
      </p:pic>
      <p:pic>
        <p:nvPicPr>
          <p:cNvPr id="19" name="Picture 1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894245" y="4039114"/>
            <a:ext cx="1211977" cy="856207"/>
          </a:xfrm>
          <a:prstGeom prst="rect">
            <a:avLst/>
          </a:prstGeom>
          <a:ln w="3175">
            <a:solidFill>
              <a:schemeClr val="tx1"/>
            </a:solidFill>
          </a:ln>
        </p:spPr>
      </p:pic>
      <p:pic>
        <p:nvPicPr>
          <p:cNvPr id="2" name="Picture 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322114" y="4015877"/>
            <a:ext cx="1834170" cy="856334"/>
          </a:xfrm>
          <a:prstGeom prst="rect">
            <a:avLst/>
          </a:prstGeom>
          <a:ln w="3175">
            <a:solidFill>
              <a:schemeClr val="tx1"/>
            </a:solidFill>
          </a:ln>
        </p:spPr>
      </p:pic>
      <p:pic>
        <p:nvPicPr>
          <p:cNvPr id="3" name="Picture 2" descr="C:\Users\kunjamma\Desktop\logo.jpg"/>
          <p:cNvPicPr>
            <a:picLocks noChangeAspect="1" noChangeArrowheads="1"/>
          </p:cNvPicPr>
          <p:nvPr/>
        </p:nvPicPr>
        <p:blipFill>
          <a:blip r:embed="rId31" cstate="print"/>
          <a:srcRect r="20912"/>
          <a:stretch>
            <a:fillRect/>
          </a:stretch>
        </p:blipFill>
        <p:spPr bwMode="auto">
          <a:xfrm rot="10800000" flipH="1" flipV="1">
            <a:off x="10260148" y="3985631"/>
            <a:ext cx="1550928" cy="916826"/>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2157313731"/>
      </p:ext>
    </p:extLst>
  </p:cSld>
  <p:clrMapOvr>
    <a:masterClrMapping/>
  </p:clrMapOvr>
  <p:transition spd="slow">
    <p:spli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82276">
            <a:off x="813043" y="810971"/>
            <a:ext cx="10498548" cy="6060202"/>
            <a:chOff x="719333" y="1124704"/>
            <a:chExt cx="9673891" cy="5584175"/>
          </a:xfrm>
        </p:grpSpPr>
        <p:sp>
          <p:nvSpPr>
            <p:cNvPr id="35" name="Parallélogramme 29"/>
            <p:cNvSpPr/>
            <p:nvPr/>
          </p:nvSpPr>
          <p:spPr>
            <a:xfrm flipH="1">
              <a:off x="1857147" y="4183381"/>
              <a:ext cx="1405869" cy="1313083"/>
            </a:xfrm>
            <a:prstGeom prst="parallelogram">
              <a:avLst>
                <a:gd name="adj" fmla="val 54567"/>
              </a:avLst>
            </a:prstGeom>
            <a:gradFill flip="none" rotWithShape="1">
              <a:gsLst>
                <a:gs pos="78000">
                  <a:srgbClr val="D60093"/>
                </a:gs>
                <a:gs pos="34000">
                  <a:srgbClr val="320020"/>
                </a:gs>
                <a:gs pos="54000">
                  <a:srgbClr val="D60093"/>
                </a:gs>
                <a:gs pos="100000">
                  <a:srgbClr val="D60093"/>
                </a:gs>
              </a:gsLst>
              <a:lin ang="9600000" scaled="0"/>
              <a:tileRect/>
            </a:gradFill>
            <a:ln w="9525">
              <a:noFill/>
              <a:round/>
              <a:headEnd/>
              <a:tailEnd/>
            </a:ln>
          </p:spPr>
          <p:txBody>
            <a:bodyPr/>
            <a:lstStyle/>
            <a:p>
              <a:endParaRPr lang="fr-FR" dirty="0"/>
            </a:p>
          </p:txBody>
        </p:sp>
        <p:grpSp>
          <p:nvGrpSpPr>
            <p:cNvPr id="3" name="Group 1"/>
            <p:cNvGrpSpPr/>
            <p:nvPr/>
          </p:nvGrpSpPr>
          <p:grpSpPr>
            <a:xfrm>
              <a:off x="2230786" y="1124704"/>
              <a:ext cx="8162438" cy="5118118"/>
              <a:chOff x="1733560" y="1344838"/>
              <a:chExt cx="8162438" cy="5118118"/>
            </a:xfrm>
          </p:grpSpPr>
          <p:sp>
            <p:nvSpPr>
              <p:cNvPr id="8" name="Parallélogramme 29"/>
              <p:cNvSpPr/>
              <p:nvPr/>
            </p:nvSpPr>
            <p:spPr>
              <a:xfrm flipH="1">
                <a:off x="7281477" y="2710818"/>
                <a:ext cx="1670398" cy="1507780"/>
              </a:xfrm>
              <a:prstGeom prst="parallelogram">
                <a:avLst>
                  <a:gd name="adj" fmla="val 54567"/>
                </a:avLst>
              </a:prstGeom>
              <a:gradFill flip="none" rotWithShape="1">
                <a:gsLst>
                  <a:gs pos="78000">
                    <a:srgbClr val="D60093"/>
                  </a:gs>
                  <a:gs pos="34000">
                    <a:srgbClr val="320020"/>
                  </a:gs>
                  <a:gs pos="54000">
                    <a:srgbClr val="D60093"/>
                  </a:gs>
                  <a:gs pos="100000">
                    <a:srgbClr val="D60093"/>
                  </a:gs>
                </a:gsLst>
                <a:lin ang="9600000" scaled="0"/>
                <a:tileRect/>
              </a:gradFill>
              <a:ln w="9525">
                <a:noFill/>
                <a:round/>
                <a:headEnd/>
                <a:tailEnd/>
              </a:ln>
            </p:spPr>
            <p:txBody>
              <a:bodyPr/>
              <a:lstStyle/>
              <a:p>
                <a:endParaRPr lang="fr-FR" dirty="0"/>
              </a:p>
            </p:txBody>
          </p:sp>
          <p:sp>
            <p:nvSpPr>
              <p:cNvPr id="9" name="Parallélogramme 26"/>
              <p:cNvSpPr/>
              <p:nvPr/>
            </p:nvSpPr>
            <p:spPr>
              <a:xfrm flipH="1">
                <a:off x="5900821" y="3076729"/>
                <a:ext cx="1469505" cy="1384116"/>
              </a:xfrm>
              <a:prstGeom prst="parallelogram">
                <a:avLst>
                  <a:gd name="adj" fmla="val 54567"/>
                </a:avLst>
              </a:prstGeom>
              <a:gradFill flip="none" rotWithShape="1">
                <a:gsLst>
                  <a:gs pos="78000">
                    <a:srgbClr val="FFB400"/>
                  </a:gs>
                  <a:gs pos="34000">
                    <a:srgbClr val="7E5A00"/>
                  </a:gs>
                  <a:gs pos="54000">
                    <a:srgbClr val="C48A00"/>
                  </a:gs>
                  <a:gs pos="100000">
                    <a:srgbClr val="FFB400"/>
                  </a:gs>
                </a:gsLst>
                <a:lin ang="9600000" scaled="0"/>
                <a:tileRect/>
              </a:gradFill>
              <a:ln w="9525">
                <a:noFill/>
                <a:round/>
                <a:headEnd/>
                <a:tailEnd/>
              </a:ln>
            </p:spPr>
            <p:txBody>
              <a:bodyPr/>
              <a:lstStyle/>
              <a:p>
                <a:endParaRPr lang="fr-FR" dirty="0"/>
              </a:p>
            </p:txBody>
          </p:sp>
          <p:sp>
            <p:nvSpPr>
              <p:cNvPr id="10" name="Parallélogramme 28"/>
              <p:cNvSpPr/>
              <p:nvPr/>
            </p:nvSpPr>
            <p:spPr>
              <a:xfrm>
                <a:off x="6268525" y="2712190"/>
                <a:ext cx="1853662" cy="2527720"/>
              </a:xfrm>
              <a:prstGeom prst="parallelogram">
                <a:avLst>
                  <a:gd name="adj" fmla="val 50862"/>
                </a:avLst>
              </a:prstGeom>
              <a:solidFill>
                <a:srgbClr val="FF99CC"/>
              </a:solidFill>
              <a:ln w="9525">
                <a:noFill/>
                <a:round/>
                <a:headEnd/>
                <a:tailEnd/>
              </a:ln>
            </p:spPr>
            <p:txBody>
              <a:bodyPr/>
              <a:lstStyle/>
              <a:p>
                <a:pPr fontAlgn="auto">
                  <a:spcBef>
                    <a:spcPts val="0"/>
                  </a:spcBef>
                  <a:spcAft>
                    <a:spcPts val="0"/>
                  </a:spcAft>
                  <a:defRPr/>
                </a:pPr>
                <a:endParaRPr lang="fr-FR" dirty="0">
                  <a:latin typeface="+mn-lt"/>
                  <a:cs typeface="+mn-cs"/>
                </a:endParaRPr>
              </a:p>
            </p:txBody>
          </p:sp>
          <p:sp>
            <p:nvSpPr>
              <p:cNvPr id="11" name="Parallélogramme 13"/>
              <p:cNvSpPr/>
              <p:nvPr/>
            </p:nvSpPr>
            <p:spPr>
              <a:xfrm flipH="1">
                <a:off x="4432298" y="3444801"/>
                <a:ext cx="1397471" cy="1191032"/>
              </a:xfrm>
              <a:prstGeom prst="parallelogram">
                <a:avLst>
                  <a:gd name="adj" fmla="val 54756"/>
                </a:avLst>
              </a:prstGeom>
              <a:gradFill flip="none" rotWithShape="1">
                <a:gsLst>
                  <a:gs pos="78000">
                    <a:srgbClr val="8CE071"/>
                  </a:gs>
                  <a:gs pos="34000">
                    <a:srgbClr val="48763A"/>
                  </a:gs>
                  <a:gs pos="54000">
                    <a:srgbClr val="6CAC57"/>
                  </a:gs>
                  <a:gs pos="100000">
                    <a:srgbClr val="8CE071"/>
                  </a:gs>
                </a:gsLst>
                <a:lin ang="9600000" scaled="0"/>
                <a:tileRect/>
              </a:gradFill>
              <a:ln w="9525">
                <a:noFill/>
                <a:round/>
                <a:headEnd/>
                <a:tailEnd/>
              </a:ln>
            </p:spPr>
            <p:txBody>
              <a:bodyPr/>
              <a:lstStyle/>
              <a:p>
                <a:endParaRPr lang="fr-FR" dirty="0"/>
              </a:p>
            </p:txBody>
          </p:sp>
          <p:sp>
            <p:nvSpPr>
              <p:cNvPr id="12" name="Parallélogramme 14"/>
              <p:cNvSpPr/>
              <p:nvPr/>
            </p:nvSpPr>
            <p:spPr>
              <a:xfrm>
                <a:off x="4755315" y="3091325"/>
                <a:ext cx="1853662" cy="2527720"/>
              </a:xfrm>
              <a:prstGeom prst="parallelogram">
                <a:avLst>
                  <a:gd name="adj" fmla="val 50862"/>
                </a:avLst>
              </a:prstGeom>
              <a:solidFill>
                <a:srgbClr val="FFD15D"/>
              </a:solidFill>
              <a:ln w="9525">
                <a:noFill/>
                <a:round/>
                <a:headEnd/>
                <a:tailEnd/>
              </a:ln>
            </p:spPr>
            <p:txBody>
              <a:bodyPr/>
              <a:lstStyle/>
              <a:p>
                <a:pPr fontAlgn="auto">
                  <a:spcBef>
                    <a:spcPts val="0"/>
                  </a:spcBef>
                  <a:spcAft>
                    <a:spcPts val="0"/>
                  </a:spcAft>
                  <a:defRPr/>
                </a:pPr>
                <a:endParaRPr lang="fr-FR" dirty="0">
                  <a:latin typeface="+mn-lt"/>
                  <a:cs typeface="+mn-cs"/>
                </a:endParaRPr>
              </a:p>
            </p:txBody>
          </p:sp>
          <p:sp>
            <p:nvSpPr>
              <p:cNvPr id="13" name="Parallélogramme 24"/>
              <p:cNvSpPr/>
              <p:nvPr/>
            </p:nvSpPr>
            <p:spPr>
              <a:xfrm flipH="1">
                <a:off x="2861717" y="3935032"/>
                <a:ext cx="1437275" cy="1327602"/>
              </a:xfrm>
              <a:prstGeom prst="parallelogram">
                <a:avLst>
                  <a:gd name="adj" fmla="val 54189"/>
                </a:avLst>
              </a:prstGeom>
              <a:gradFill flip="none" rotWithShape="1">
                <a:gsLst>
                  <a:gs pos="78000">
                    <a:srgbClr val="FF5A5F"/>
                  </a:gs>
                  <a:gs pos="34000">
                    <a:srgbClr val="892B2D"/>
                  </a:gs>
                  <a:gs pos="54000">
                    <a:srgbClr val="C44549"/>
                  </a:gs>
                  <a:gs pos="100000">
                    <a:srgbClr val="FF5A5F"/>
                  </a:gs>
                </a:gsLst>
                <a:lin ang="9600000" scaled="0"/>
                <a:tileRect/>
              </a:gradFill>
              <a:ln w="9525">
                <a:noFill/>
                <a:round/>
                <a:headEnd/>
                <a:tailEnd/>
              </a:ln>
            </p:spPr>
            <p:txBody>
              <a:bodyPr/>
              <a:lstStyle/>
              <a:p>
                <a:pPr fontAlgn="auto">
                  <a:spcBef>
                    <a:spcPts val="0"/>
                  </a:spcBef>
                  <a:spcAft>
                    <a:spcPts val="0"/>
                  </a:spcAft>
                  <a:defRPr/>
                </a:pPr>
                <a:endParaRPr lang="fr-FR" dirty="0">
                  <a:latin typeface="+mn-lt"/>
                  <a:cs typeface="+mn-cs"/>
                </a:endParaRPr>
              </a:p>
            </p:txBody>
          </p:sp>
          <p:sp>
            <p:nvSpPr>
              <p:cNvPr id="14" name="Parallélogramme 22"/>
              <p:cNvSpPr/>
              <p:nvPr/>
            </p:nvSpPr>
            <p:spPr>
              <a:xfrm>
                <a:off x="1733560" y="3935234"/>
                <a:ext cx="1853663" cy="2527722"/>
              </a:xfrm>
              <a:prstGeom prst="parallelogram">
                <a:avLst>
                  <a:gd name="adj" fmla="val 50862"/>
                </a:avLst>
              </a:prstGeom>
              <a:solidFill>
                <a:srgbClr val="FF5A5F"/>
              </a:solidFill>
              <a:ln w="9525">
                <a:noFill/>
                <a:round/>
                <a:headEnd/>
                <a:tailEnd/>
              </a:ln>
            </p:spPr>
            <p:txBody>
              <a:bodyPr/>
              <a:lstStyle/>
              <a:p>
                <a:pPr fontAlgn="auto">
                  <a:spcBef>
                    <a:spcPts val="0"/>
                  </a:spcBef>
                  <a:spcAft>
                    <a:spcPts val="0"/>
                  </a:spcAft>
                  <a:defRPr/>
                </a:pPr>
                <a:endParaRPr lang="fr-FR" dirty="0">
                  <a:latin typeface="+mn-lt"/>
                  <a:cs typeface="+mn-cs"/>
                </a:endParaRPr>
              </a:p>
            </p:txBody>
          </p:sp>
          <p:sp>
            <p:nvSpPr>
              <p:cNvPr id="15" name="Parallélogramme 20"/>
              <p:cNvSpPr/>
              <p:nvPr/>
            </p:nvSpPr>
            <p:spPr>
              <a:xfrm>
                <a:off x="3296960" y="3441360"/>
                <a:ext cx="1853663" cy="2527722"/>
              </a:xfrm>
              <a:prstGeom prst="parallelogram">
                <a:avLst>
                  <a:gd name="adj" fmla="val 50862"/>
                </a:avLst>
              </a:prstGeom>
              <a:solidFill>
                <a:srgbClr val="8CE071"/>
              </a:solidFill>
              <a:ln w="9525">
                <a:noFill/>
                <a:round/>
                <a:headEnd/>
                <a:tailEnd/>
              </a:ln>
            </p:spPr>
            <p:txBody>
              <a:bodyPr/>
              <a:lstStyle/>
              <a:p>
                <a:pPr fontAlgn="auto">
                  <a:spcBef>
                    <a:spcPts val="0"/>
                  </a:spcBef>
                  <a:spcAft>
                    <a:spcPts val="0"/>
                  </a:spcAft>
                  <a:defRPr/>
                </a:pPr>
                <a:endParaRPr lang="fr-FR" dirty="0">
                  <a:latin typeface="+mn-lt"/>
                  <a:cs typeface="+mn-cs"/>
                </a:endParaRPr>
              </a:p>
            </p:txBody>
          </p:sp>
          <p:sp>
            <p:nvSpPr>
              <p:cNvPr id="16" name="Flèche vers le haut 34"/>
              <p:cNvSpPr/>
              <p:nvPr/>
            </p:nvSpPr>
            <p:spPr>
              <a:xfrm rot="1320000">
                <a:off x="8545035" y="1344838"/>
                <a:ext cx="1350963" cy="1803402"/>
              </a:xfrm>
              <a:prstGeom prst="upArrow">
                <a:avLst>
                  <a:gd name="adj1" fmla="val 43396"/>
                  <a:gd name="adj2" fmla="val 75614"/>
                </a:avLst>
              </a:prstGeom>
              <a:solidFill>
                <a:srgbClr val="00DFF6"/>
              </a:solidFill>
              <a:ln w="9525">
                <a:noFill/>
                <a:round/>
                <a:headEnd/>
                <a:tailEnd/>
              </a:ln>
            </p:spPr>
            <p:txBody>
              <a:bodyPr/>
              <a:lstStyle/>
              <a:p>
                <a:pPr fontAlgn="auto">
                  <a:spcBef>
                    <a:spcPts val="0"/>
                  </a:spcBef>
                  <a:spcAft>
                    <a:spcPts val="0"/>
                  </a:spcAft>
                  <a:defRPr/>
                </a:pPr>
                <a:endParaRPr lang="fr-FR" dirty="0">
                  <a:latin typeface="+mn-lt"/>
                  <a:cs typeface="+mn-cs"/>
                </a:endParaRPr>
              </a:p>
            </p:txBody>
          </p:sp>
          <p:sp>
            <p:nvSpPr>
              <p:cNvPr id="17" name="Parallélogramme 35"/>
              <p:cNvSpPr/>
              <p:nvPr/>
            </p:nvSpPr>
            <p:spPr>
              <a:xfrm>
                <a:off x="7857618" y="2141811"/>
                <a:ext cx="1853663" cy="2527719"/>
              </a:xfrm>
              <a:prstGeom prst="parallelogram">
                <a:avLst>
                  <a:gd name="adj" fmla="val 50862"/>
                </a:avLst>
              </a:prstGeom>
              <a:solidFill>
                <a:srgbClr val="00DFF6"/>
              </a:solidFill>
              <a:ln w="9525">
                <a:noFill/>
                <a:round/>
                <a:headEnd/>
                <a:tailEnd/>
              </a:ln>
            </p:spPr>
            <p:txBody>
              <a:bodyPr/>
              <a:lstStyle/>
              <a:p>
                <a:pPr fontAlgn="auto">
                  <a:spcBef>
                    <a:spcPts val="0"/>
                  </a:spcBef>
                  <a:spcAft>
                    <a:spcPts val="0"/>
                  </a:spcAft>
                  <a:defRPr/>
                </a:pPr>
                <a:endParaRPr lang="fr-FR" dirty="0">
                  <a:latin typeface="+mn-lt"/>
                  <a:cs typeface="+mn-cs"/>
                </a:endParaRPr>
              </a:p>
            </p:txBody>
          </p:sp>
        </p:grpSp>
        <p:sp>
          <p:nvSpPr>
            <p:cNvPr id="36" name="Parallélogramme 28"/>
            <p:cNvSpPr/>
            <p:nvPr/>
          </p:nvSpPr>
          <p:spPr>
            <a:xfrm>
              <a:off x="719333" y="4181156"/>
              <a:ext cx="1853663" cy="2527723"/>
            </a:xfrm>
            <a:prstGeom prst="parallelogram">
              <a:avLst>
                <a:gd name="adj" fmla="val 50862"/>
              </a:avLst>
            </a:prstGeom>
            <a:solidFill>
              <a:srgbClr val="FF99CC"/>
            </a:solidFill>
            <a:ln w="9525">
              <a:noFill/>
              <a:round/>
              <a:headEnd/>
              <a:tailEnd/>
            </a:ln>
          </p:spPr>
          <p:txBody>
            <a:bodyPr/>
            <a:lstStyle/>
            <a:p>
              <a:pPr fontAlgn="auto">
                <a:spcBef>
                  <a:spcPts val="0"/>
                </a:spcBef>
                <a:spcAft>
                  <a:spcPts val="0"/>
                </a:spcAft>
                <a:defRPr/>
              </a:pPr>
              <a:endParaRPr lang="fr-FR" dirty="0">
                <a:latin typeface="+mn-lt"/>
                <a:cs typeface="+mn-cs"/>
              </a:endParaRPr>
            </a:p>
          </p:txBody>
        </p:sp>
      </p:grpSp>
      <p:sp>
        <p:nvSpPr>
          <p:cNvPr id="4" name="TextBox 3"/>
          <p:cNvSpPr txBox="1"/>
          <p:nvPr/>
        </p:nvSpPr>
        <p:spPr>
          <a:xfrm rot="17771190">
            <a:off x="9235858" y="2948134"/>
            <a:ext cx="1885106" cy="646331"/>
          </a:xfrm>
          <a:prstGeom prst="rect">
            <a:avLst/>
          </a:prstGeom>
          <a:noFill/>
        </p:spPr>
        <p:txBody>
          <a:bodyPr wrap="square" rtlCol="0">
            <a:spAutoFit/>
          </a:bodyPr>
          <a:lstStyle>
            <a:defPPr>
              <a:defRPr lang="en-US"/>
            </a:defPPr>
            <a:lvl1pPr algn="ctr">
              <a:defRPr b="1">
                <a:solidFill>
                  <a:srgbClr val="002060"/>
                </a:solidFill>
                <a:latin typeface="Candara" panose="020E0502030303020204" pitchFamily="34" charset="0"/>
              </a:defRPr>
            </a:lvl1pPr>
          </a:lstStyle>
          <a:p>
            <a:r>
              <a:rPr lang="en-IN" dirty="0"/>
              <a:t>VALUE FOR MONEY</a:t>
            </a:r>
          </a:p>
        </p:txBody>
      </p:sp>
      <p:sp>
        <p:nvSpPr>
          <p:cNvPr id="42" name="TextBox 41"/>
          <p:cNvSpPr txBox="1"/>
          <p:nvPr/>
        </p:nvSpPr>
        <p:spPr>
          <a:xfrm rot="17771190">
            <a:off x="5784470" y="3612302"/>
            <a:ext cx="1885106" cy="646331"/>
          </a:xfrm>
          <a:prstGeom prst="rect">
            <a:avLst/>
          </a:prstGeom>
          <a:noFill/>
        </p:spPr>
        <p:txBody>
          <a:bodyPr wrap="square" rtlCol="0">
            <a:spAutoFit/>
          </a:bodyPr>
          <a:lstStyle>
            <a:defPPr>
              <a:defRPr lang="en-US"/>
            </a:defPPr>
            <a:lvl1pPr algn="ctr">
              <a:defRPr b="1">
                <a:solidFill>
                  <a:srgbClr val="002060"/>
                </a:solidFill>
                <a:latin typeface="Candara" panose="020E0502030303020204" pitchFamily="34" charset="0"/>
              </a:defRPr>
            </a:lvl1pPr>
          </a:lstStyle>
          <a:p>
            <a:r>
              <a:rPr lang="en-IN" dirty="0"/>
              <a:t>DOCUMENT MANAGEMENT</a:t>
            </a:r>
          </a:p>
        </p:txBody>
      </p:sp>
      <p:sp>
        <p:nvSpPr>
          <p:cNvPr id="43" name="TextBox 42"/>
          <p:cNvSpPr txBox="1"/>
          <p:nvPr/>
        </p:nvSpPr>
        <p:spPr>
          <a:xfrm rot="17771190">
            <a:off x="7198851" y="3481168"/>
            <a:ext cx="2316852" cy="646331"/>
          </a:xfrm>
          <a:prstGeom prst="rect">
            <a:avLst/>
          </a:prstGeom>
          <a:noFill/>
        </p:spPr>
        <p:txBody>
          <a:bodyPr wrap="square" rtlCol="0">
            <a:spAutoFit/>
          </a:bodyPr>
          <a:lstStyle>
            <a:defPPr>
              <a:defRPr lang="en-US"/>
            </a:defPPr>
            <a:lvl1pPr algn="ctr">
              <a:defRPr b="1">
                <a:solidFill>
                  <a:srgbClr val="002060"/>
                </a:solidFill>
                <a:latin typeface="Candara" panose="020E0502030303020204" pitchFamily="34" charset="0"/>
              </a:defRPr>
            </a:lvl1pPr>
          </a:lstStyle>
          <a:p>
            <a:r>
              <a:rPr lang="en-IN" dirty="0"/>
              <a:t>ACT AS EYES &amp; EARS OF CLIENTS</a:t>
            </a:r>
          </a:p>
        </p:txBody>
      </p:sp>
      <p:sp>
        <p:nvSpPr>
          <p:cNvPr id="44" name="TextBox 43"/>
          <p:cNvSpPr txBox="1"/>
          <p:nvPr/>
        </p:nvSpPr>
        <p:spPr>
          <a:xfrm rot="17788384">
            <a:off x="4111227" y="3861372"/>
            <a:ext cx="1885106" cy="646331"/>
          </a:xfrm>
          <a:prstGeom prst="rect">
            <a:avLst/>
          </a:prstGeom>
          <a:noFill/>
        </p:spPr>
        <p:txBody>
          <a:bodyPr wrap="square" rtlCol="0">
            <a:spAutoFit/>
          </a:bodyPr>
          <a:lstStyle>
            <a:defPPr>
              <a:defRPr lang="en-US"/>
            </a:defPPr>
            <a:lvl1pPr algn="ctr">
              <a:defRPr b="1">
                <a:solidFill>
                  <a:srgbClr val="002060"/>
                </a:solidFill>
                <a:latin typeface="Candara" panose="020E0502030303020204" pitchFamily="34" charset="0"/>
              </a:defRPr>
            </a:lvl1pPr>
          </a:lstStyle>
          <a:p>
            <a:r>
              <a:rPr lang="en-IN" dirty="0"/>
              <a:t>SEAMLESS COORDINATION</a:t>
            </a:r>
          </a:p>
        </p:txBody>
      </p:sp>
      <p:sp>
        <p:nvSpPr>
          <p:cNvPr id="60" name="TextBox 59"/>
          <p:cNvSpPr txBox="1"/>
          <p:nvPr/>
        </p:nvSpPr>
        <p:spPr>
          <a:xfrm rot="17852844">
            <a:off x="749447" y="4441888"/>
            <a:ext cx="1885106" cy="646331"/>
          </a:xfrm>
          <a:prstGeom prst="rect">
            <a:avLst/>
          </a:prstGeom>
          <a:noFill/>
        </p:spPr>
        <p:txBody>
          <a:bodyPr wrap="square" rtlCol="0">
            <a:spAutoFit/>
          </a:bodyPr>
          <a:lstStyle/>
          <a:p>
            <a:pPr algn="ctr"/>
            <a:r>
              <a:rPr lang="en-IN" b="1" dirty="0">
                <a:solidFill>
                  <a:srgbClr val="002060"/>
                </a:solidFill>
                <a:latin typeface="Candara" panose="020E0502030303020204" pitchFamily="34" charset="0"/>
              </a:rPr>
              <a:t>TIMELY DELIVERY</a:t>
            </a:r>
          </a:p>
        </p:txBody>
      </p:sp>
      <p:sp>
        <p:nvSpPr>
          <p:cNvPr id="61" name="TextBox 60"/>
          <p:cNvSpPr txBox="1"/>
          <p:nvPr/>
        </p:nvSpPr>
        <p:spPr>
          <a:xfrm rot="17775655">
            <a:off x="2416915" y="4135255"/>
            <a:ext cx="1885106" cy="646331"/>
          </a:xfrm>
          <a:prstGeom prst="rect">
            <a:avLst/>
          </a:prstGeom>
          <a:noFill/>
        </p:spPr>
        <p:txBody>
          <a:bodyPr wrap="square" rtlCol="0">
            <a:spAutoFit/>
          </a:bodyPr>
          <a:lstStyle>
            <a:defPPr>
              <a:defRPr lang="en-US"/>
            </a:defPPr>
            <a:lvl1pPr algn="ctr">
              <a:defRPr b="1">
                <a:solidFill>
                  <a:srgbClr val="002060"/>
                </a:solidFill>
                <a:latin typeface="Candara" panose="020E0502030303020204" pitchFamily="34" charset="0"/>
              </a:defRPr>
            </a:lvl1pPr>
          </a:lstStyle>
          <a:p>
            <a:r>
              <a:rPr lang="en-IN" dirty="0"/>
              <a:t>QUALITY OUTPUTS</a:t>
            </a:r>
          </a:p>
        </p:txBody>
      </p:sp>
      <p:sp>
        <p:nvSpPr>
          <p:cNvPr id="24" name="Title 1"/>
          <p:cNvSpPr txBox="1">
            <a:spLocks/>
          </p:cNvSpPr>
          <p:nvPr/>
        </p:nvSpPr>
        <p:spPr>
          <a:xfrm>
            <a:off x="667796" y="216323"/>
            <a:ext cx="11063864" cy="8683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400" b="1" i="1" dirty="0">
                <a:ln w="0"/>
                <a:solidFill>
                  <a:srgbClr val="0070C0"/>
                </a:solidFill>
                <a:latin typeface="Candara" panose="020E0502030303020204" pitchFamily="34" charset="0"/>
              </a:rPr>
              <a:t>THE</a:t>
            </a:r>
            <a:r>
              <a:rPr lang="en-US" sz="4400"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MOLETHU</a:t>
            </a:r>
            <a:r>
              <a:rPr lang="en-US" sz="4400" i="1" dirty="0">
                <a:ln w="0"/>
                <a:solidFill>
                  <a:srgbClr val="FFFF00"/>
                </a:solidFill>
                <a:latin typeface="Candara" panose="020E0502030303020204" pitchFamily="34" charset="0"/>
              </a:rPr>
              <a:t> </a:t>
            </a:r>
            <a:r>
              <a:rPr lang="en-US" sz="4400" b="1" i="1" dirty="0">
                <a:ln w="0"/>
                <a:solidFill>
                  <a:srgbClr val="0070C0"/>
                </a:solidFill>
                <a:latin typeface="Candara" panose="020E0502030303020204" pitchFamily="34" charset="0"/>
              </a:rPr>
              <a:t>ADVANTAGE</a:t>
            </a:r>
          </a:p>
        </p:txBody>
      </p:sp>
      <p:cxnSp>
        <p:nvCxnSpPr>
          <p:cNvPr id="26" name="Straight Connector 25"/>
          <p:cNvCxnSpPr/>
          <p:nvPr/>
        </p:nvCxnSpPr>
        <p:spPr>
          <a:xfrm>
            <a:off x="680676" y="1106958"/>
            <a:ext cx="11142131" cy="0"/>
          </a:xfrm>
          <a:prstGeom prst="line">
            <a:avLst/>
          </a:prstGeom>
        </p:spPr>
        <p:style>
          <a:lnRef idx="3">
            <a:schemeClr val="accent3"/>
          </a:lnRef>
          <a:fillRef idx="0">
            <a:schemeClr val="accent3"/>
          </a:fillRef>
          <a:effectRef idx="2">
            <a:schemeClr val="accent3"/>
          </a:effectRef>
          <a:fontRef idx="minor">
            <a:schemeClr val="tx1"/>
          </a:fontRef>
        </p:style>
      </p:cxnSp>
      <p:sp>
        <p:nvSpPr>
          <p:cNvPr id="27" name="Rectangle 26"/>
          <p:cNvSpPr/>
          <p:nvPr/>
        </p:nvSpPr>
        <p:spPr>
          <a:xfrm>
            <a:off x="238897" y="164757"/>
            <a:ext cx="11763633" cy="6524367"/>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638" y="344863"/>
            <a:ext cx="1007023" cy="611282"/>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4292189252"/>
      </p:ext>
    </p:extLst>
  </p:cSld>
  <p:clrMapOvr>
    <a:masterClrMapping/>
  </p:clrMapOvr>
  <p:transition spd="slow">
    <p:plus/>
  </p:transition>
</p:sld>
</file>

<file path=ppt/tags/tag1.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heme/theme1.xml><?xml version="1.0" encoding="utf-8"?>
<a:theme xmlns:a="http://schemas.openxmlformats.org/drawingml/2006/main" name="Process 01 16x9">
  <a:themeElements>
    <a:clrScheme name="Process01_16x9">
      <a:dk1>
        <a:sysClr val="windowText" lastClr="000000"/>
      </a:dk1>
      <a:lt1>
        <a:sysClr val="window" lastClr="FFFFFF"/>
      </a:lt1>
      <a:dk2>
        <a:srgbClr val="444444"/>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andara">
      <a:maj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rocess01_16x9">
      <a:dk1>
        <a:sysClr val="windowText" lastClr="000000"/>
      </a:dk1>
      <a:lt1>
        <a:sysClr val="window" lastClr="FFFFFF"/>
      </a:lt1>
      <a:dk2>
        <a:srgbClr val="444444"/>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andara">
      <a:maj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Process01_16x9">
      <a:dk1>
        <a:sysClr val="windowText" lastClr="000000"/>
      </a:dk1>
      <a:lt1>
        <a:sysClr val="window" lastClr="FFFFFF"/>
      </a:lt1>
      <a:dk2>
        <a:srgbClr val="444444"/>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andara">
      <a:maj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0C868D2-6573-4D26-A171-D32801EAA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3988</Words>
  <Application>Microsoft Office PowerPoint</Application>
  <PresentationFormat>Widescreen</PresentationFormat>
  <Paragraphs>931</Paragraphs>
  <Slides>69</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BankGothic Lt BT</vt:lpstr>
      <vt:lpstr>Calibri</vt:lpstr>
      <vt:lpstr>Candara</vt:lpstr>
      <vt:lpstr>Verdana</vt:lpstr>
      <vt:lpstr>Process 01 16x9</vt:lpstr>
      <vt:lpstr>Office Theme</vt:lpstr>
      <vt:lpstr>MOLETHU PMC PVT.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NIIT Infocity, Gurugram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Tropicana,  Delhi</vt:lpstr>
      <vt:lpstr>PowerPoint Presentation</vt:lpstr>
      <vt:lpstr>PowerPoint Presentation</vt:lpstr>
      <vt:lpstr>The Claridges, Faridabad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2017-08-29T17:14:00Z</dcterms:created>
  <dcterms:modified xsi:type="dcterms:W3CDTF">2024-08-31T20:17:19Z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TC028889169991</vt:lpwstr>
  </property>
  <property fmtid="{D5CDD505-2E9C-101B-9397-08002B2CF9AE}" pid="3" name="MSIP_Label_defa4170-0d19-0005-0004-bc88714345d2_Enabled">
    <vt:lpwstr>true</vt:lpwstr>
  </property>
  <property fmtid="{D5CDD505-2E9C-101B-9397-08002B2CF9AE}" pid="4" name="MSIP_Label_defa4170-0d19-0005-0004-bc88714345d2_SetDate">
    <vt:lpwstr>2024-01-02T10:44:41Z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8f30217e-3fb5-455f-a0be-6d4398996230</vt:lpwstr>
  </property>
  <property fmtid="{D5CDD505-2E9C-101B-9397-08002B2CF9AE}" pid="8" name="MSIP_Label_defa4170-0d19-0005-0004-bc88714345d2_ActionId">
    <vt:lpwstr>09a6c8cb-5313-4044-8fc5-d9b4c54e8dee</vt:lpwstr>
  </property>
  <property fmtid="{D5CDD505-2E9C-101B-9397-08002B2CF9AE}" pid="9" name="MSIP_Label_defa4170-0d19-0005-0004-bc88714345d2_ContentBits">
    <vt:lpwstr>0</vt:lpwstr>
  </property>
</Properties>
</file>